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5"/>
  </p:notesMasterIdLst>
  <p:sldIdLst>
    <p:sldId id="343" r:id="rId2"/>
    <p:sldId id="344" r:id="rId3"/>
    <p:sldId id="346" r:id="rId4"/>
    <p:sldId id="494" r:id="rId5"/>
    <p:sldId id="331" r:id="rId6"/>
    <p:sldId id="345" r:id="rId7"/>
    <p:sldId id="329" r:id="rId8"/>
    <p:sldId id="495" r:id="rId9"/>
    <p:sldId id="496" r:id="rId10"/>
    <p:sldId id="510" r:id="rId11"/>
    <p:sldId id="511" r:id="rId12"/>
    <p:sldId id="512" r:id="rId13"/>
    <p:sldId id="513" r:id="rId14"/>
    <p:sldId id="514" r:id="rId15"/>
    <p:sldId id="515" r:id="rId16"/>
    <p:sldId id="516" r:id="rId17"/>
    <p:sldId id="546" r:id="rId18"/>
    <p:sldId id="518" r:id="rId19"/>
    <p:sldId id="519" r:id="rId20"/>
    <p:sldId id="520" r:id="rId21"/>
    <p:sldId id="521" r:id="rId22"/>
    <p:sldId id="522" r:id="rId23"/>
    <p:sldId id="547" r:id="rId24"/>
    <p:sldId id="524" r:id="rId25"/>
    <p:sldId id="525" r:id="rId26"/>
    <p:sldId id="526" r:id="rId27"/>
    <p:sldId id="332" r:id="rId28"/>
    <p:sldId id="527" r:id="rId29"/>
    <p:sldId id="528" r:id="rId30"/>
    <p:sldId id="529" r:id="rId31"/>
    <p:sldId id="530" r:id="rId32"/>
    <p:sldId id="551" r:id="rId33"/>
    <p:sldId id="531" r:id="rId34"/>
    <p:sldId id="532" r:id="rId35"/>
    <p:sldId id="552" r:id="rId36"/>
    <p:sldId id="333" r:id="rId37"/>
    <p:sldId id="548" r:id="rId38"/>
    <p:sldId id="533" r:id="rId39"/>
    <p:sldId id="534" r:id="rId40"/>
    <p:sldId id="535" r:id="rId41"/>
    <p:sldId id="536" r:id="rId42"/>
    <p:sldId id="537" r:id="rId43"/>
    <p:sldId id="538" r:id="rId44"/>
    <p:sldId id="539" r:id="rId45"/>
    <p:sldId id="540" r:id="rId46"/>
    <p:sldId id="334" r:id="rId47"/>
    <p:sldId id="541" r:id="rId48"/>
    <p:sldId id="542" r:id="rId49"/>
    <p:sldId id="543" r:id="rId50"/>
    <p:sldId id="544" r:id="rId51"/>
    <p:sldId id="545" r:id="rId52"/>
    <p:sldId id="509" r:id="rId53"/>
    <p:sldId id="550" r:id="rId54"/>
  </p:sldIdLst>
  <p:sldSz cx="9144000" cy="5143500" type="screen16x9"/>
  <p:notesSz cx="6858000" cy="9144000"/>
  <p:embeddedFontLst>
    <p:embeddedFont>
      <p:font typeface="Verdana" panose="020B060403050404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A62E9B-B7CF-49DD-BDCD-9B9B1DB1A198}">
  <a:tblStyle styleId="{B9A62E9B-B7CF-49DD-BDCD-9B9B1DB1A19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a:tcStyle>
        <a:tcBdr/>
        <a:fill>
          <a:solidFill>
            <a:srgbClr val="CADDE1"/>
          </a:solidFill>
        </a:fill>
      </a:tcStyle>
    </a:band1H>
    <a:band2H>
      <a:tcTxStyle/>
      <a:tcStyle>
        <a:tcBdr/>
      </a:tcStyle>
    </a:band2H>
    <a:band1V>
      <a:tcTxStyle/>
      <a:tcStyle>
        <a:tcBdr/>
        <a:fill>
          <a:solidFill>
            <a:srgbClr val="CADDE1"/>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6D8F8A7F-634A-4296-9655-A3C683E3B5B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2" autoAdjust="0"/>
    <p:restoredTop sz="59543" autoAdjust="0"/>
  </p:normalViewPr>
  <p:slideViewPr>
    <p:cSldViewPr snapToGrid="0">
      <p:cViewPr varScale="1">
        <p:scale>
          <a:sx n="67" d="100"/>
          <a:sy n="67" d="100"/>
        </p:scale>
        <p:origin x="1877" y="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v>
                </c:pt>
              </c:strCache>
            </c:strRef>
          </c:tx>
          <c:explosion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436-4236-8092-B479BFCADC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436-4236-8092-B479BFCADC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436-4236-8092-B479BFCADC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436-4236-8092-B479BFCADC8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436-4236-8092-B479BFCADC81}"/>
              </c:ext>
            </c:extLst>
          </c:dPt>
          <c:dLbls>
            <c:dLbl>
              <c:idx val="0"/>
              <c:layout>
                <c:manualLayout>
                  <c:x val="-0.230858489182976"/>
                  <c:y val="5.3466244523862026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436-4236-8092-B479BFCADC81}"/>
                </c:ext>
              </c:extLst>
            </c:dLbl>
            <c:dLbl>
              <c:idx val="1"/>
              <c:layout>
                <c:manualLayout>
                  <c:x val="0.17070409692120059"/>
                  <c:y val="-0.3017031326490848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436-4236-8092-B479BFCADC81}"/>
                </c:ext>
              </c:extLst>
            </c:dLbl>
            <c:dLbl>
              <c:idx val="2"/>
              <c:layout>
                <c:manualLayout>
                  <c:x val="0.1433725734435051"/>
                  <c:y val="3.845382570383714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436-4236-8092-B479BFCADC81}"/>
                </c:ext>
              </c:extLst>
            </c:dLbl>
            <c:dLbl>
              <c:idx val="3"/>
              <c:layout>
                <c:manualLayout>
                  <c:x val="9.7910697750601974E-2"/>
                  <c:y val="0.10818737953574119"/>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436-4236-8092-B479BFCADC81}"/>
                </c:ext>
              </c:extLst>
            </c:dLbl>
            <c:dLbl>
              <c:idx val="4"/>
              <c:layout>
                <c:manualLayout>
                  <c:x val="0.17758061916895518"/>
                  <c:y val="0"/>
                </c:manualLayout>
              </c:layout>
              <c:showLegendKey val="0"/>
              <c:showVal val="0"/>
              <c:showCatName val="1"/>
              <c:showSerName val="0"/>
              <c:showPercent val="1"/>
              <c:showBubbleSize val="0"/>
              <c:extLst>
                <c:ext xmlns:c15="http://schemas.microsoft.com/office/drawing/2012/chart" uri="{CE6537A1-D6FC-4f65-9D91-7224C49458BB}">
                  <c15:layout>
                    <c:manualLayout>
                      <c:w val="0.25944673844556548"/>
                      <c:h val="0.15136723740069044"/>
                    </c:manualLayout>
                  </c15:layout>
                </c:ext>
                <c:ext xmlns:c16="http://schemas.microsoft.com/office/drawing/2014/chart" uri="{C3380CC4-5D6E-409C-BE32-E72D297353CC}">
                  <c16:uniqueId val="{00000009-E436-4236-8092-B479BFCADC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satisfied</c:v>
                </c:pt>
                <c:pt idx="1">
                  <c:v>Satisfied</c:v>
                </c:pt>
                <c:pt idx="2">
                  <c:v>Neutral</c:v>
                </c:pt>
                <c:pt idx="3">
                  <c:v>Dissatisfied</c:v>
                </c:pt>
                <c:pt idx="4">
                  <c:v>Very dissatisfied</c:v>
                </c:pt>
              </c:strCache>
            </c:strRef>
          </c:cat>
          <c:val>
            <c:numRef>
              <c:f>Sheet1!$B$2:$B$6</c:f>
              <c:numCache>
                <c:formatCode>General</c:formatCode>
                <c:ptCount val="5"/>
                <c:pt idx="0">
                  <c:v>40</c:v>
                </c:pt>
                <c:pt idx="1">
                  <c:v>37</c:v>
                </c:pt>
                <c:pt idx="2">
                  <c:v>14</c:v>
                </c:pt>
                <c:pt idx="3">
                  <c:v>9</c:v>
                </c:pt>
                <c:pt idx="4">
                  <c:v>0</c:v>
                </c:pt>
              </c:numCache>
            </c:numRef>
          </c:val>
          <c:extLst>
            <c:ext xmlns:c16="http://schemas.microsoft.com/office/drawing/2014/chart" uri="{C3380CC4-5D6E-409C-BE32-E72D297353CC}">
              <c16:uniqueId val="{0000000A-E436-4236-8092-B479BFCADC81}"/>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lay.kahoot.it/#/?quizId=1cd86418-dd73-47b2-9903-7b20c309ac1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kahoot.i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dirty="0" err="1"/>
              <a:t>NiMAP</a:t>
            </a:r>
            <a:r>
              <a:rPr lang="en-GB" dirty="0"/>
              <a:t> (Newcomer Induction Management Acceleration Programme) is a project, sponsored by the European Social Fund &amp; Flemish Government and inspired by Stockholm school of Economics. For this project, Vlerick Business School and Talentree worked closely together to develop:</a:t>
            </a:r>
          </a:p>
          <a:p>
            <a:pPr marL="0" lvl="0" indent="0" algn="just" rtl="0">
              <a:spcBef>
                <a:spcPts val="0"/>
              </a:spcBef>
              <a:spcAft>
                <a:spcPts val="0"/>
              </a:spcAft>
              <a:buNone/>
            </a:pPr>
            <a:endParaRPr lang="en-GB" dirty="0"/>
          </a:p>
          <a:p>
            <a:pPr marL="228600" lvl="0" indent="-228600" algn="just" rtl="0">
              <a:spcBef>
                <a:spcPts val="0"/>
              </a:spcBef>
              <a:spcAft>
                <a:spcPts val="0"/>
              </a:spcAft>
              <a:buFont typeface="+mj-lt"/>
              <a:buAutoNum type="arabicPeriod"/>
            </a:pPr>
            <a:r>
              <a:rPr lang="en-GB" b="1" dirty="0"/>
              <a:t>A toolkit for newcomers </a:t>
            </a:r>
            <a:r>
              <a:rPr lang="en-GB" dirty="0"/>
              <a:t>which consists of 5 tools designed to help people who recently arrived in Belgium in their search for a job.</a:t>
            </a:r>
          </a:p>
          <a:p>
            <a:pPr marL="0" lvl="0" indent="0" algn="just" rtl="0">
              <a:spcBef>
                <a:spcPts val="0"/>
              </a:spcBef>
              <a:spcAft>
                <a:spcPts val="0"/>
              </a:spcAft>
              <a:buFont typeface="+mj-lt"/>
              <a:buNone/>
            </a:pPr>
            <a:endParaRPr lang="en-GB" dirty="0"/>
          </a:p>
          <a:p>
            <a:pPr marL="228600" lvl="0" indent="-228600" algn="just" rtl="0">
              <a:spcBef>
                <a:spcPts val="0"/>
              </a:spcBef>
              <a:spcAft>
                <a:spcPts val="0"/>
              </a:spcAft>
              <a:buFont typeface="+mj-lt"/>
              <a:buAutoNum type="arabicPeriod" startAt="2"/>
            </a:pPr>
            <a:r>
              <a:rPr lang="en-GB" b="1" dirty="0"/>
              <a:t>A toolkit for companies</a:t>
            </a:r>
            <a:r>
              <a:rPr lang="en-GB" dirty="0"/>
              <a:t> which consists of 4 modules, designed for companies looking to diversify their talent pool. The modules are designed in such a way companies can use them autonomously to set up their own diversity initiatives and workshops. Each module consists of:</a:t>
            </a:r>
          </a:p>
          <a:p>
            <a:pPr marL="228600" lvl="0" indent="-228600" algn="just" rtl="0">
              <a:spcBef>
                <a:spcPts val="0"/>
              </a:spcBef>
              <a:spcAft>
                <a:spcPts val="0"/>
              </a:spcAft>
              <a:buFont typeface="+mj-lt"/>
              <a:buAutoNum type="arabicPeriod" startAt="2"/>
            </a:pPr>
            <a:endParaRPr lang="en-GB" dirty="0"/>
          </a:p>
          <a:p>
            <a:pPr marL="628650" lvl="1" indent="-171450" algn="just" rtl="0">
              <a:spcBef>
                <a:spcPts val="0"/>
              </a:spcBef>
              <a:spcAft>
                <a:spcPts val="0"/>
              </a:spcAft>
              <a:buFontTx/>
              <a:buChar char="-"/>
            </a:pPr>
            <a:r>
              <a:rPr lang="en-GB" dirty="0"/>
              <a:t>a tool </a:t>
            </a:r>
          </a:p>
          <a:p>
            <a:pPr marL="628650" lvl="1" indent="-171450" algn="just" rtl="0">
              <a:spcBef>
                <a:spcPts val="0"/>
              </a:spcBef>
              <a:spcAft>
                <a:spcPts val="0"/>
              </a:spcAft>
              <a:buFontTx/>
              <a:buChar char="-"/>
            </a:pPr>
            <a:r>
              <a:rPr lang="en-GB" dirty="0"/>
              <a:t>an interactive </a:t>
            </a:r>
            <a:r>
              <a:rPr lang="en-GB" dirty="0" err="1"/>
              <a:t>powerpoint</a:t>
            </a:r>
            <a:r>
              <a:rPr lang="en-GB" dirty="0"/>
              <a:t> presentation</a:t>
            </a:r>
          </a:p>
          <a:p>
            <a:pPr marL="628650" lvl="1" indent="-171450" algn="just" rtl="0">
              <a:spcBef>
                <a:spcPts val="0"/>
              </a:spcBef>
              <a:spcAft>
                <a:spcPts val="0"/>
              </a:spcAft>
              <a:buFontTx/>
              <a:buChar char="-"/>
            </a:pPr>
            <a:r>
              <a:rPr lang="en-GB" dirty="0"/>
              <a:t>detailed leaflets of each exercise referred to in the </a:t>
            </a:r>
            <a:r>
              <a:rPr lang="en-GB" dirty="0" err="1"/>
              <a:t>powerpoint</a:t>
            </a:r>
            <a:r>
              <a:rPr lang="en-GB" dirty="0"/>
              <a:t> presentation by a blue dotted background</a:t>
            </a:r>
          </a:p>
          <a:p>
            <a:pPr marL="0" lvl="0" indent="0" algn="just" rtl="0">
              <a:spcBef>
                <a:spcPts val="0"/>
              </a:spcBef>
              <a:spcAft>
                <a:spcPts val="0"/>
              </a:spcAft>
              <a:buFont typeface="+mj-lt"/>
              <a:buNone/>
            </a:pPr>
            <a:endParaRPr lang="en-GB" dirty="0"/>
          </a:p>
          <a:p>
            <a:pPr marL="228600" lvl="0" indent="-228600" algn="just" rtl="0">
              <a:spcBef>
                <a:spcPts val="0"/>
              </a:spcBef>
              <a:spcAft>
                <a:spcPts val="0"/>
              </a:spcAft>
              <a:buFont typeface="+mj-lt"/>
              <a:buAutoNum type="arabicPeriod" startAt="3"/>
            </a:pPr>
            <a:r>
              <a:rPr lang="en-GB" b="1" dirty="0"/>
              <a:t>A policy recommendation</a:t>
            </a:r>
          </a:p>
          <a:p>
            <a:pPr marL="171450" lvl="0" indent="-171450" algn="just" rtl="0">
              <a:spcBef>
                <a:spcPts val="0"/>
              </a:spcBef>
              <a:spcAft>
                <a:spcPts val="0"/>
              </a:spcAft>
              <a:buFontTx/>
              <a:buChar char="-"/>
            </a:pPr>
            <a:endParaRPr lang="en-GB" dirty="0"/>
          </a:p>
          <a:p>
            <a:pPr marL="0" lvl="0" indent="0" algn="just" rtl="0">
              <a:spcBef>
                <a:spcPts val="0"/>
              </a:spcBef>
              <a:spcAft>
                <a:spcPts val="0"/>
              </a:spcAft>
              <a:buNone/>
            </a:pPr>
            <a:r>
              <a:rPr lang="en-GB" dirty="0"/>
              <a:t>All material is online available </a:t>
            </a:r>
            <a:r>
              <a:rPr lang="en-GB" b="0" u="none" dirty="0">
                <a:solidFill>
                  <a:srgbClr val="FF0000"/>
                </a:solidFill>
                <a:highlight>
                  <a:srgbClr val="FFFF00"/>
                </a:highlight>
              </a:rPr>
              <a:t>and is free of charge</a:t>
            </a:r>
          </a:p>
          <a:p>
            <a:pPr marL="0" lvl="0" indent="0" algn="just" rtl="0">
              <a:spcBef>
                <a:spcPts val="0"/>
              </a:spcBef>
              <a:spcAft>
                <a:spcPts val="0"/>
              </a:spcAft>
              <a:buNone/>
            </a:pPr>
            <a:endParaRPr dirty="0"/>
          </a:p>
        </p:txBody>
      </p:sp>
    </p:spTree>
    <p:extLst>
      <p:ext uri="{BB962C8B-B14F-4D97-AF65-F5344CB8AC3E}">
        <p14:creationId xmlns:p14="http://schemas.microsoft.com/office/powerpoint/2010/main" val="353064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37% of Flemish children are of foreign origin (other nationality, born outside of Belgium and obtained a nationality or one of the parents is non-Belgian).</a:t>
            </a:r>
          </a:p>
          <a:p>
            <a:pPr marL="158750" indent="0">
              <a:buNone/>
            </a:pPr>
            <a:endParaRPr lang="en-US" dirty="0"/>
          </a:p>
          <a:p>
            <a:pPr marL="158750" indent="0">
              <a:buNone/>
            </a:pPr>
            <a:r>
              <a:rPr lang="en-GB" dirty="0"/>
              <a:t>http://samenleven-in-diversiteit.be/sites/default/files/sid2017_vlim2018_brochure.pdf</a:t>
            </a:r>
          </a:p>
        </p:txBody>
      </p:sp>
    </p:spTree>
    <p:extLst>
      <p:ext uri="{BB962C8B-B14F-4D97-AF65-F5344CB8AC3E}">
        <p14:creationId xmlns:p14="http://schemas.microsoft.com/office/powerpoint/2010/main" val="1393650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65657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FontTx/>
              <a:buNone/>
            </a:pPr>
            <a:r>
              <a:rPr lang="en-GB" dirty="0"/>
              <a:t>83% of Dubai’s residents are foreign born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GB" dirty="0"/>
              <a:t>62% of Brussels’ residents are foreign born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GB" dirty="0"/>
              <a:t>46% of Toronto’s residents are foreign born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GB" dirty="0"/>
              <a:t>https://www.bruzz.be/samenleving/brusselse-bevolking-op-een-na-internationaalste-2015-10-29</a:t>
            </a:r>
          </a:p>
          <a:p>
            <a:pPr marL="0" lvl="0" indent="0" algn="l" rtl="0">
              <a:spcBef>
                <a:spcPts val="0"/>
              </a:spcBef>
              <a:spcAft>
                <a:spcPts val="0"/>
              </a:spcAft>
              <a:buFontTx/>
              <a:buNone/>
            </a:pPr>
            <a:endParaRPr lang="en-GB" dirty="0"/>
          </a:p>
          <a:p>
            <a:pPr marL="0" lvl="0" indent="0" algn="l" rtl="0">
              <a:spcBef>
                <a:spcPts val="0"/>
              </a:spcBef>
              <a:spcAft>
                <a:spcPts val="0"/>
              </a:spcAft>
              <a:buFontTx/>
              <a:buNone/>
            </a:pPr>
            <a:endParaRPr lang="en-GB" dirty="0"/>
          </a:p>
        </p:txBody>
      </p:sp>
    </p:spTree>
    <p:extLst>
      <p:ext uri="{BB962C8B-B14F-4D97-AF65-F5344CB8AC3E}">
        <p14:creationId xmlns:p14="http://schemas.microsoft.com/office/powerpoint/2010/main" val="296619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36991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nl-NL" dirty="0"/>
              <a:t>A </a:t>
            </a:r>
            <a:r>
              <a:rPr lang="nl-NL" dirty="0" err="1"/>
              <a:t>Flemish</a:t>
            </a:r>
            <a:r>
              <a:rPr lang="nl-NL" dirty="0"/>
              <a:t> survey </a:t>
            </a:r>
            <a:r>
              <a:rPr lang="nl-NL" dirty="0" err="1"/>
              <a:t>conducted</a:t>
            </a:r>
            <a:r>
              <a:rPr lang="nl-NL" dirty="0"/>
              <a:t> in 2017 (SID-survey) </a:t>
            </a:r>
            <a:r>
              <a:rPr lang="nl-NL" dirty="0" err="1"/>
              <a:t>reveales</a:t>
            </a:r>
            <a:r>
              <a:rPr lang="nl-NL" dirty="0"/>
              <a:t> 1 out of 3 </a:t>
            </a:r>
            <a:r>
              <a:rPr lang="nl-NL" dirty="0" err="1"/>
              <a:t>Belgians</a:t>
            </a:r>
            <a:r>
              <a:rPr lang="nl-NL" dirty="0"/>
              <a:t> </a:t>
            </a:r>
            <a:r>
              <a:rPr lang="nl-NL" dirty="0" err="1"/>
              <a:t>don’t</a:t>
            </a:r>
            <a:r>
              <a:rPr lang="nl-NL" dirty="0"/>
              <a:t> have </a:t>
            </a:r>
            <a:r>
              <a:rPr lang="nl-NL" dirty="0" err="1"/>
              <a:t>any</a:t>
            </a:r>
            <a:r>
              <a:rPr lang="nl-NL" dirty="0"/>
              <a:t> </a:t>
            </a:r>
            <a:r>
              <a:rPr lang="nl-NL" dirty="0" err="1"/>
              <a:t>friend</a:t>
            </a:r>
            <a:r>
              <a:rPr lang="nl-NL" dirty="0"/>
              <a:t> or </a:t>
            </a:r>
            <a:r>
              <a:rPr lang="nl-NL" dirty="0" err="1"/>
              <a:t>acquaintance</a:t>
            </a:r>
            <a:r>
              <a:rPr lang="nl-NL" dirty="0"/>
              <a:t> </a:t>
            </a:r>
            <a:r>
              <a:rPr lang="nl-NL" dirty="0" err="1"/>
              <a:t>from</a:t>
            </a:r>
            <a:r>
              <a:rPr lang="nl-NL" dirty="0"/>
              <a:t> a different </a:t>
            </a:r>
            <a:r>
              <a:rPr lang="nl-NL" dirty="0" err="1"/>
              <a:t>origin</a:t>
            </a:r>
            <a:r>
              <a:rPr lang="nl-NL" dirty="0"/>
              <a:t> </a:t>
            </a:r>
            <a:r>
              <a:rPr lang="nl-NL" dirty="0" err="1"/>
              <a:t>than</a:t>
            </a:r>
            <a:r>
              <a:rPr lang="nl-NL" dirty="0"/>
              <a:t> </a:t>
            </a:r>
            <a:r>
              <a:rPr lang="nl-NL" dirty="0" err="1"/>
              <a:t>theirs</a:t>
            </a:r>
            <a:r>
              <a:rPr lang="nl-NL" dirty="0"/>
              <a:t>.</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https://www.statistiekvlaanderen.be/sites/default/files/docs/VMIM-samenvatting-sid-monitor.pdf</a:t>
            </a:r>
          </a:p>
          <a:p>
            <a:pPr marL="158750" indent="0">
              <a:buNone/>
            </a:pPr>
            <a:endParaRPr lang="en-GB" dirty="0"/>
          </a:p>
        </p:txBody>
      </p:sp>
    </p:spTree>
    <p:extLst>
      <p:ext uri="{BB962C8B-B14F-4D97-AF65-F5344CB8AC3E}">
        <p14:creationId xmlns:p14="http://schemas.microsoft.com/office/powerpoint/2010/main" val="327801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142785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100" b="0" i="0" u="none" strike="noStrike" cap="none" dirty="0">
                <a:solidFill>
                  <a:srgbClr val="000000"/>
                </a:solidFill>
                <a:effectLst/>
                <a:latin typeface="Arial"/>
                <a:ea typeface="Arial"/>
                <a:cs typeface="Arial"/>
                <a:sym typeface="Arial"/>
              </a:rPr>
              <a:t>This graph represents the gap in employability between natives and people of foreign origin (De </a:t>
            </a:r>
            <a:r>
              <a:rPr lang="en-US" sz="1100" b="0" i="0" u="none" strike="noStrike" cap="none" dirty="0" err="1">
                <a:solidFill>
                  <a:srgbClr val="000000"/>
                </a:solidFill>
                <a:effectLst/>
                <a:latin typeface="Arial"/>
                <a:ea typeface="Arial"/>
                <a:cs typeface="Arial"/>
                <a:sym typeface="Arial"/>
              </a:rPr>
              <a:t>Cuyper</a:t>
            </a:r>
            <a:r>
              <a:rPr lang="en-US" sz="1100" b="0" i="0" u="none" strike="noStrike" cap="none" dirty="0">
                <a:solidFill>
                  <a:srgbClr val="000000"/>
                </a:solidFill>
                <a:effectLst/>
                <a:latin typeface="Arial"/>
                <a:ea typeface="Arial"/>
                <a:cs typeface="Arial"/>
                <a:sym typeface="Arial"/>
              </a:rPr>
              <a:t>, 2016): the gap is larger for higher-educated newcomers than for lower-educated people.</a:t>
            </a:r>
          </a:p>
          <a:p>
            <a:pPr marL="158750" indent="0">
              <a:buNone/>
            </a:pPr>
            <a:br>
              <a:rPr lang="en-US" dirty="0"/>
            </a:br>
            <a:endParaRPr lang="en-GB" dirty="0"/>
          </a:p>
        </p:txBody>
      </p:sp>
    </p:spTree>
    <p:extLst>
      <p:ext uri="{BB962C8B-B14F-4D97-AF65-F5344CB8AC3E}">
        <p14:creationId xmlns:p14="http://schemas.microsoft.com/office/powerpoint/2010/main" val="79529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85314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b="0" i="0" u="none" strike="noStrike" cap="none" dirty="0">
                <a:solidFill>
                  <a:schemeClr val="dk1"/>
                </a:solidFill>
                <a:effectLst/>
                <a:latin typeface="Arial"/>
                <a:ea typeface="Calibri"/>
                <a:cs typeface="Calibri"/>
                <a:sym typeface="Calibri"/>
              </a:rPr>
              <a:t>Of </a:t>
            </a:r>
            <a:r>
              <a:rPr lang="nl-NL" sz="1100" b="0" i="0" u="none" strike="noStrike" cap="none" dirty="0" err="1">
                <a:solidFill>
                  <a:schemeClr val="dk1"/>
                </a:solidFill>
                <a:effectLst/>
                <a:latin typeface="Arial"/>
                <a:ea typeface="Calibri"/>
                <a:cs typeface="Calibri"/>
                <a:sym typeface="Calibri"/>
              </a:rPr>
              <a:t>all</a:t>
            </a:r>
            <a:r>
              <a:rPr lang="nl-NL" sz="1100" b="0" i="0" u="none" strike="noStrike" cap="none" dirty="0">
                <a:solidFill>
                  <a:schemeClr val="dk1"/>
                </a:solidFill>
                <a:effectLst/>
                <a:latin typeface="Arial"/>
                <a:ea typeface="Calibri"/>
                <a:cs typeface="Calibri"/>
                <a:sym typeface="Calibri"/>
              </a:rPr>
              <a:t> Western </a:t>
            </a:r>
            <a:r>
              <a:rPr lang="nl-NL" sz="1100" b="0" i="0" u="none" strike="noStrike" cap="none" dirty="0" err="1">
                <a:solidFill>
                  <a:schemeClr val="dk1"/>
                </a:solidFill>
                <a:effectLst/>
                <a:latin typeface="Arial"/>
                <a:ea typeface="Calibri"/>
                <a:cs typeface="Calibri"/>
                <a:sym typeface="Calibri"/>
              </a:rPr>
              <a:t>countries</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Belgian</a:t>
            </a:r>
            <a:r>
              <a:rPr lang="nl-NL" sz="1100" b="0" i="0" u="none" strike="noStrike" cap="none" dirty="0">
                <a:solidFill>
                  <a:schemeClr val="dk1"/>
                </a:solidFill>
                <a:effectLst/>
                <a:latin typeface="Arial"/>
                <a:ea typeface="Calibri"/>
                <a:cs typeface="Calibri"/>
                <a:sym typeface="Calibri"/>
              </a:rPr>
              <a:t> has </a:t>
            </a:r>
            <a:r>
              <a:rPr lang="nl-NL" sz="1100" b="0" i="0" u="none" strike="noStrike" cap="none" dirty="0" err="1">
                <a:solidFill>
                  <a:schemeClr val="dk1"/>
                </a:solidFill>
                <a:effectLst/>
                <a:latin typeface="Arial"/>
                <a:ea typeface="Calibri"/>
                <a:cs typeface="Calibri"/>
                <a:sym typeface="Calibri"/>
              </a:rPr>
              <a:t>the</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largest</a:t>
            </a:r>
            <a:r>
              <a:rPr lang="nl-NL" sz="1100" b="0" i="0" u="none" strike="noStrike" cap="none" dirty="0">
                <a:solidFill>
                  <a:schemeClr val="dk1"/>
                </a:solidFill>
                <a:effectLst/>
                <a:latin typeface="Arial"/>
                <a:ea typeface="Calibri"/>
                <a:cs typeface="Calibri"/>
                <a:sym typeface="Calibri"/>
              </a:rPr>
              <a:t> gap in employability </a:t>
            </a:r>
            <a:r>
              <a:rPr lang="nl-NL" sz="1100" b="0" i="0" u="none" strike="noStrike" cap="none" dirty="0" err="1">
                <a:solidFill>
                  <a:schemeClr val="dk1"/>
                </a:solidFill>
                <a:effectLst/>
                <a:latin typeface="Arial"/>
                <a:ea typeface="Calibri"/>
                <a:cs typeface="Calibri"/>
                <a:sym typeface="Calibri"/>
              </a:rPr>
              <a:t>between</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natives</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and</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newcomers</a:t>
            </a:r>
            <a:r>
              <a:rPr lang="nl-NL" sz="1100" b="0" i="0" u="none" strike="noStrike" cap="none" dirty="0">
                <a:solidFill>
                  <a:schemeClr val="dk1"/>
                </a:solidFill>
                <a:effectLst/>
                <a:latin typeface="Arial"/>
                <a:ea typeface="Calibri"/>
                <a:cs typeface="Calibri"/>
                <a:sym typeface="Calibri"/>
              </a:rPr>
              <a:t>. It </a:t>
            </a:r>
            <a:r>
              <a:rPr lang="nl-NL" sz="1100" b="0" i="0" u="none" strike="noStrike" cap="none" dirty="0" err="1">
                <a:solidFill>
                  <a:schemeClr val="dk1"/>
                </a:solidFill>
                <a:effectLst/>
                <a:latin typeface="Arial"/>
                <a:ea typeface="Calibri"/>
                <a:cs typeface="Calibri"/>
                <a:sym typeface="Calibri"/>
              </a:rPr>
              <a:t>often</a:t>
            </a:r>
            <a:r>
              <a:rPr lang="nl-NL" sz="1100" b="0" i="0" u="none" strike="noStrike" cap="none" dirty="0">
                <a:solidFill>
                  <a:schemeClr val="dk1"/>
                </a:solidFill>
                <a:effectLst/>
                <a:latin typeface="Arial"/>
                <a:ea typeface="Calibri"/>
                <a:cs typeface="Calibri"/>
                <a:sym typeface="Calibri"/>
              </a:rPr>
              <a:t> starts </a:t>
            </a:r>
            <a:r>
              <a:rPr lang="nl-NL" sz="1100" b="0" i="0" u="none" strike="noStrike" cap="none" dirty="0" err="1">
                <a:solidFill>
                  <a:schemeClr val="dk1"/>
                </a:solidFill>
                <a:effectLst/>
                <a:latin typeface="Arial"/>
                <a:ea typeface="Calibri"/>
                <a:cs typeface="Calibri"/>
                <a:sym typeface="Calibri"/>
              </a:rPr>
              <a:t>with</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children</a:t>
            </a:r>
            <a:r>
              <a:rPr lang="nl-NL" sz="1100" b="0" i="0" u="none" strike="noStrike" cap="none" dirty="0">
                <a:solidFill>
                  <a:schemeClr val="dk1"/>
                </a:solidFill>
                <a:effectLst/>
                <a:latin typeface="Arial"/>
                <a:ea typeface="Calibri"/>
                <a:cs typeface="Calibri"/>
                <a:sym typeface="Calibri"/>
              </a:rPr>
              <a:t> of </a:t>
            </a:r>
            <a:r>
              <a:rPr lang="nl-NL" sz="1100" b="0" i="0" u="none" strike="noStrike" cap="none" dirty="0" err="1">
                <a:solidFill>
                  <a:schemeClr val="dk1"/>
                </a:solidFill>
                <a:effectLst/>
                <a:latin typeface="Arial"/>
                <a:ea typeface="Calibri"/>
                <a:cs typeface="Calibri"/>
                <a:sym typeface="Calibri"/>
              </a:rPr>
              <a:t>foreign</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origin</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having</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problems</a:t>
            </a:r>
            <a:r>
              <a:rPr lang="nl-NL" sz="1100" b="0" i="0" u="none" strike="noStrike" cap="none" dirty="0">
                <a:solidFill>
                  <a:schemeClr val="dk1"/>
                </a:solidFill>
                <a:effectLst/>
                <a:latin typeface="Arial"/>
                <a:ea typeface="Calibri"/>
                <a:cs typeface="Calibri"/>
                <a:sym typeface="Calibri"/>
              </a:rPr>
              <a:t> at school. </a:t>
            </a:r>
            <a:r>
              <a:rPr lang="nl-NL" sz="1100" b="0" i="0" u="none" strike="noStrike" cap="none" dirty="0" err="1">
                <a:solidFill>
                  <a:schemeClr val="dk1"/>
                </a:solidFill>
                <a:effectLst/>
                <a:latin typeface="Arial"/>
                <a:ea typeface="Calibri"/>
                <a:cs typeface="Calibri"/>
                <a:sym typeface="Calibri"/>
              </a:rPr>
              <a:t>This</a:t>
            </a:r>
            <a:r>
              <a:rPr lang="nl-NL" sz="1100" b="0" i="0" u="none" strike="noStrike" cap="none" dirty="0">
                <a:solidFill>
                  <a:schemeClr val="dk1"/>
                </a:solidFill>
                <a:effectLst/>
                <a:latin typeface="Arial"/>
                <a:ea typeface="Calibri"/>
                <a:cs typeface="Calibri"/>
                <a:sym typeface="Calibri"/>
              </a:rPr>
              <a:t> “bad start” </a:t>
            </a:r>
            <a:r>
              <a:rPr lang="nl-NL" sz="1100" b="0" i="0" u="none" strike="noStrike" cap="none" dirty="0" err="1">
                <a:solidFill>
                  <a:schemeClr val="dk1"/>
                </a:solidFill>
                <a:effectLst/>
                <a:latin typeface="Arial"/>
                <a:ea typeface="Calibri"/>
                <a:cs typeface="Calibri"/>
                <a:sym typeface="Calibri"/>
              </a:rPr>
              <a:t>results</a:t>
            </a:r>
            <a:r>
              <a:rPr lang="nl-NL" sz="1100" b="0" i="0" u="none" strike="noStrike" cap="none" dirty="0">
                <a:solidFill>
                  <a:schemeClr val="dk1"/>
                </a:solidFill>
                <a:effectLst/>
                <a:latin typeface="Arial"/>
                <a:ea typeface="Calibri"/>
                <a:cs typeface="Calibri"/>
                <a:sym typeface="Calibri"/>
              </a:rPr>
              <a:t> in </a:t>
            </a:r>
            <a:r>
              <a:rPr lang="nl-NL" sz="1100" b="0" i="0" u="none" strike="noStrike" cap="none" dirty="0" err="1">
                <a:solidFill>
                  <a:schemeClr val="dk1"/>
                </a:solidFill>
                <a:effectLst/>
                <a:latin typeface="Arial"/>
                <a:ea typeface="Calibri"/>
                <a:cs typeface="Calibri"/>
                <a:sym typeface="Calibri"/>
              </a:rPr>
              <a:t>an</a:t>
            </a:r>
            <a:r>
              <a:rPr lang="nl-NL" sz="1100" b="0" i="0" u="none" strike="noStrike" cap="none" dirty="0">
                <a:solidFill>
                  <a:schemeClr val="dk1"/>
                </a:solidFill>
                <a:effectLst/>
                <a:latin typeface="Arial"/>
                <a:ea typeface="Calibri"/>
                <a:cs typeface="Calibri"/>
                <a:sym typeface="Calibri"/>
              </a:rPr>
              <a:t> inferieur </a:t>
            </a:r>
            <a:r>
              <a:rPr lang="nl-NL" sz="1100" b="0" i="0" u="none" strike="noStrike" cap="none" dirty="0" err="1">
                <a:solidFill>
                  <a:schemeClr val="dk1"/>
                </a:solidFill>
                <a:effectLst/>
                <a:latin typeface="Arial"/>
                <a:ea typeface="Calibri"/>
                <a:cs typeface="Calibri"/>
                <a:sym typeface="Calibri"/>
              </a:rPr>
              <a:t>position</a:t>
            </a:r>
            <a:r>
              <a:rPr lang="nl-NL" sz="1100" b="0" i="0" u="none" strike="noStrike" cap="none" dirty="0">
                <a:solidFill>
                  <a:schemeClr val="dk1"/>
                </a:solidFill>
                <a:effectLst/>
                <a:latin typeface="Arial"/>
                <a:ea typeface="Calibri"/>
                <a:cs typeface="Calibri"/>
                <a:sym typeface="Calibri"/>
              </a:rPr>
              <a:t> on </a:t>
            </a:r>
            <a:r>
              <a:rPr lang="nl-NL" sz="1100" b="0" i="0" u="none" strike="noStrike" cap="none" dirty="0" err="1">
                <a:solidFill>
                  <a:schemeClr val="dk1"/>
                </a:solidFill>
                <a:effectLst/>
                <a:latin typeface="Arial"/>
                <a:ea typeface="Calibri"/>
                <a:cs typeface="Calibri"/>
                <a:sym typeface="Calibri"/>
              </a:rPr>
              <a:t>the</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labour</a:t>
            </a:r>
            <a:r>
              <a:rPr lang="nl-NL" sz="1100" b="0" i="0" u="none" strike="noStrike" cap="none" dirty="0">
                <a:solidFill>
                  <a:schemeClr val="dk1"/>
                </a:solidFill>
                <a:effectLst/>
                <a:latin typeface="Arial"/>
                <a:ea typeface="Calibri"/>
                <a:cs typeface="Calibri"/>
                <a:sym typeface="Calibri"/>
              </a:rPr>
              <a:t> market </a:t>
            </a:r>
            <a:r>
              <a:rPr lang="nl-NL" sz="1100" b="0" i="0" u="none" strike="noStrike" cap="none" dirty="0" err="1">
                <a:solidFill>
                  <a:schemeClr val="dk1"/>
                </a:solidFill>
                <a:effectLst/>
                <a:latin typeface="Arial"/>
                <a:ea typeface="Calibri"/>
                <a:cs typeface="Calibri"/>
                <a:sym typeface="Calibri"/>
              </a:rPr>
              <a:t>and</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sometimes</a:t>
            </a:r>
            <a:r>
              <a:rPr lang="nl-NL" sz="1100" b="0" i="0" u="none" strike="noStrike" cap="none" dirty="0">
                <a:solidFill>
                  <a:schemeClr val="dk1"/>
                </a:solidFill>
                <a:effectLst/>
                <a:latin typeface="Arial"/>
                <a:ea typeface="Calibri"/>
                <a:cs typeface="Calibri"/>
                <a:sym typeface="Calibri"/>
              </a:rPr>
              <a:t> even </a:t>
            </a:r>
            <a:r>
              <a:rPr lang="nl-NL" sz="1100" b="0" i="0" u="none" strike="noStrike" cap="none" dirty="0" err="1">
                <a:solidFill>
                  <a:schemeClr val="dk1"/>
                </a:solidFill>
                <a:effectLst/>
                <a:latin typeface="Arial"/>
                <a:ea typeface="Calibri"/>
                <a:cs typeface="Calibri"/>
                <a:sym typeface="Calibri"/>
              </a:rPr>
              <a:t>ends</a:t>
            </a:r>
            <a:r>
              <a:rPr lang="nl-NL" sz="1100" b="0" i="0" u="none" strike="noStrike" cap="none" dirty="0">
                <a:solidFill>
                  <a:schemeClr val="dk1"/>
                </a:solidFill>
                <a:effectLst/>
                <a:latin typeface="Arial"/>
                <a:ea typeface="Calibri"/>
                <a:cs typeface="Calibri"/>
                <a:sym typeface="Calibri"/>
              </a:rPr>
              <a:t> in life </a:t>
            </a:r>
            <a:r>
              <a:rPr lang="nl-NL" sz="1100" b="0" i="0" u="none" strike="noStrike" cap="none" dirty="0" err="1">
                <a:solidFill>
                  <a:schemeClr val="dk1"/>
                </a:solidFill>
                <a:effectLst/>
                <a:latin typeface="Arial"/>
                <a:ea typeface="Calibri"/>
                <a:cs typeface="Calibri"/>
                <a:sym typeface="Calibri"/>
              </a:rPr>
              <a:t>poverty</a:t>
            </a:r>
            <a:r>
              <a:rPr lang="nl-NL" sz="1100" b="0" i="0" u="none" strike="noStrike" cap="none" dirty="0">
                <a:solidFill>
                  <a:schemeClr val="dk1"/>
                </a:solidFill>
                <a:effectLst/>
                <a:latin typeface="Arial"/>
                <a:ea typeface="Calibri"/>
                <a:cs typeface="Calibri"/>
                <a:sym typeface="Calibri"/>
              </a:rPr>
              <a:t>.</a:t>
            </a:r>
          </a:p>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b="0" i="0" u="none" strike="noStrike" cap="none" dirty="0">
                <a:solidFill>
                  <a:schemeClr val="dk1"/>
                </a:solidFill>
                <a:effectLst/>
                <a:latin typeface="Arial"/>
                <a:ea typeface="Calibri"/>
                <a:cs typeface="Calibri"/>
                <a:sym typeface="Calibri"/>
              </a:rPr>
              <a:t>Orange </a:t>
            </a:r>
            <a:r>
              <a:rPr lang="nl-NL" sz="1100" b="0" i="0" u="none" strike="noStrike" cap="none" dirty="0" err="1">
                <a:solidFill>
                  <a:schemeClr val="dk1"/>
                </a:solidFill>
                <a:effectLst/>
                <a:latin typeface="Arial"/>
                <a:ea typeface="Calibri"/>
                <a:cs typeface="Calibri"/>
                <a:sym typeface="Calibri"/>
              </a:rPr>
              <a:t>dots</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represent</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employement</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grades</a:t>
            </a:r>
            <a:r>
              <a:rPr lang="nl-NL" sz="1100" b="0" i="0" u="none" strike="noStrike" cap="none" dirty="0">
                <a:solidFill>
                  <a:schemeClr val="dk1"/>
                </a:solidFill>
                <a:effectLst/>
                <a:latin typeface="Arial"/>
                <a:ea typeface="Calibri"/>
                <a:cs typeface="Calibri"/>
                <a:sym typeface="Calibri"/>
              </a:rPr>
              <a:t> of </a:t>
            </a:r>
            <a:r>
              <a:rPr lang="nl-NL" sz="1100" b="0" i="0" u="none" strike="noStrike" cap="none" dirty="0" err="1">
                <a:solidFill>
                  <a:schemeClr val="dk1"/>
                </a:solidFill>
                <a:effectLst/>
                <a:latin typeface="Arial"/>
                <a:ea typeface="Calibri"/>
                <a:cs typeface="Calibri"/>
                <a:sym typeface="Calibri"/>
              </a:rPr>
              <a:t>newcomers</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yellow</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dots</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represent</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employment</a:t>
            </a:r>
            <a:r>
              <a:rPr lang="nl-NL" sz="1100" b="0" i="0" u="none" strike="noStrike" cap="none" dirty="0">
                <a:solidFill>
                  <a:schemeClr val="dk1"/>
                </a:solidFill>
                <a:effectLst/>
                <a:latin typeface="Arial"/>
                <a:ea typeface="Calibri"/>
                <a:cs typeface="Calibri"/>
                <a:sym typeface="Calibri"/>
              </a:rPr>
              <a:t> </a:t>
            </a:r>
            <a:r>
              <a:rPr lang="nl-NL" sz="1100" b="0" i="0" u="none" strike="noStrike" cap="none" dirty="0" err="1">
                <a:solidFill>
                  <a:schemeClr val="dk1"/>
                </a:solidFill>
                <a:effectLst/>
                <a:latin typeface="Arial"/>
                <a:ea typeface="Calibri"/>
                <a:cs typeface="Calibri"/>
                <a:sym typeface="Calibri"/>
              </a:rPr>
              <a:t>grades</a:t>
            </a:r>
            <a:r>
              <a:rPr lang="nl-NL" sz="1100" b="0" i="0" u="none" strike="noStrike" cap="none" dirty="0">
                <a:solidFill>
                  <a:schemeClr val="dk1"/>
                </a:solidFill>
                <a:effectLst/>
                <a:latin typeface="Arial"/>
                <a:ea typeface="Calibri"/>
                <a:cs typeface="Calibri"/>
                <a:sym typeface="Calibri"/>
              </a:rPr>
              <a:t> of </a:t>
            </a:r>
            <a:r>
              <a:rPr lang="nl-NL" sz="1100" b="0" i="0" u="none" strike="noStrike" cap="none" dirty="0" err="1">
                <a:solidFill>
                  <a:schemeClr val="dk1"/>
                </a:solidFill>
                <a:effectLst/>
                <a:latin typeface="Arial"/>
                <a:ea typeface="Calibri"/>
                <a:cs typeface="Calibri"/>
                <a:sym typeface="Calibri"/>
              </a:rPr>
              <a:t>natives</a:t>
            </a:r>
            <a:r>
              <a:rPr lang="nl-NL" sz="1100" b="0" i="0" u="none" strike="noStrike" cap="none" dirty="0">
                <a:solidFill>
                  <a:schemeClr val="dk1"/>
                </a:solidFill>
                <a:effectLst/>
                <a:latin typeface="Arial"/>
                <a:ea typeface="Calibri"/>
                <a:cs typeface="Calibri"/>
                <a:sym typeface="Calibri"/>
              </a:rPr>
              <a: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nl-NL" sz="1100" b="0" i="0" u="none" strike="noStrike" cap="none" dirty="0">
              <a:solidFill>
                <a:schemeClr val="dk1"/>
              </a:solidFill>
              <a:effectLst/>
              <a:latin typeface="Arial"/>
              <a:ea typeface="Calibri"/>
              <a:cs typeface="Calibri"/>
              <a:sym typeface="Calibri"/>
            </a:endParaRPr>
          </a:p>
          <a:p>
            <a:pPr marL="158750" indent="0">
              <a:buNone/>
            </a:pPr>
            <a:endParaRPr lang="en-GB" dirty="0"/>
          </a:p>
        </p:txBody>
      </p:sp>
    </p:spTree>
    <p:extLst>
      <p:ext uri="{BB962C8B-B14F-4D97-AF65-F5344CB8AC3E}">
        <p14:creationId xmlns:p14="http://schemas.microsoft.com/office/powerpoint/2010/main" val="1302360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05202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GB" spc="24" dirty="0">
                <a:latin typeface="Verdana" panose="020B0604030504040204" pitchFamily="34" charset="0"/>
                <a:ea typeface="Verdana" panose="020B0604030504040204" pitchFamily="34" charset="0"/>
                <a:cs typeface="Verdana" panose="020B0604030504040204" pitchFamily="34" charset="0"/>
              </a:rPr>
              <a:t>This toolkit for companies has been developed by Vlerick Business School &amp; Talentree to help companies create an inclusive and diverse work environment and to reap its benefits in the best possible way. The toolkit is based on the learnings gathered during the Newcomer Induction Management Accelerator Programme (</a:t>
            </a:r>
            <a:r>
              <a:rPr lang="en-GB" spc="24" dirty="0" err="1">
                <a:latin typeface="Verdana" panose="020B0604030504040204" pitchFamily="34" charset="0"/>
                <a:ea typeface="Verdana" panose="020B0604030504040204" pitchFamily="34" charset="0"/>
                <a:cs typeface="Verdana" panose="020B0604030504040204" pitchFamily="34" charset="0"/>
              </a:rPr>
              <a:t>NiMAP</a:t>
            </a:r>
            <a:r>
              <a:rPr lang="en-GB" spc="24" dirty="0">
                <a:latin typeface="Verdana" panose="020B0604030504040204" pitchFamily="34" charset="0"/>
                <a:ea typeface="Verdana" panose="020B0604030504040204" pitchFamily="34" charset="0"/>
                <a:cs typeface="Verdana" panose="020B0604030504040204" pitchFamily="34" charset="0"/>
              </a:rPr>
              <a:t>), a project which has been carried out in collaboration with Stockholm school of Economics and with the support of the European Social Fund. The company toolkit is divided into four different modules, which can be used separately or a whole, depending on the needs of companies. </a:t>
            </a:r>
            <a:r>
              <a:rPr lang="en-GB" dirty="0"/>
              <a:t>Each module consists of a tool, an interactive </a:t>
            </a:r>
            <a:r>
              <a:rPr lang="en-GB" dirty="0" err="1"/>
              <a:t>powerpoint</a:t>
            </a:r>
            <a:r>
              <a:rPr lang="en-GB" dirty="0"/>
              <a:t> presentation and detailed leaflets of each exercise referred to in the </a:t>
            </a:r>
            <a:r>
              <a:rPr lang="en-GB" dirty="0" err="1"/>
              <a:t>powerpoint</a:t>
            </a:r>
            <a:r>
              <a:rPr lang="en-GB" dirty="0"/>
              <a:t> presentations by a blue dotted background.</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pc="24" dirty="0">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0946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dirty="0"/>
              <a:t>According </a:t>
            </a:r>
            <a:r>
              <a:rPr lang="nl-NL" dirty="0" err="1"/>
              <a:t>to</a:t>
            </a:r>
            <a:r>
              <a:rPr lang="nl-NL" dirty="0"/>
              <a:t> Belgium Board Index 2017, </a:t>
            </a:r>
            <a:r>
              <a:rPr lang="nl-NL" dirty="0" err="1"/>
              <a:t>the</a:t>
            </a:r>
            <a:r>
              <a:rPr lang="nl-NL" dirty="0"/>
              <a:t> percentage of </a:t>
            </a:r>
            <a:r>
              <a:rPr lang="nl-NL" dirty="0" err="1"/>
              <a:t>foreign</a:t>
            </a:r>
            <a:r>
              <a:rPr lang="nl-NL" dirty="0"/>
              <a:t>-born directors in </a:t>
            </a:r>
            <a:r>
              <a:rPr lang="nl-NL" dirty="0" err="1"/>
              <a:t>the</a:t>
            </a:r>
            <a:r>
              <a:rPr lang="nl-NL" dirty="0"/>
              <a:t> Bel 20 companies was 43,3%. </a:t>
            </a:r>
            <a:r>
              <a:rPr lang="nl-NL" dirty="0" err="1"/>
              <a:t>Only</a:t>
            </a:r>
            <a:r>
              <a:rPr lang="nl-NL" dirty="0"/>
              <a:t> Colruyt has no </a:t>
            </a:r>
            <a:r>
              <a:rPr lang="nl-NL" dirty="0" err="1"/>
              <a:t>foreign</a:t>
            </a:r>
            <a:r>
              <a:rPr lang="nl-NL" dirty="0"/>
              <a:t>-born directors.</a:t>
            </a:r>
          </a:p>
          <a:p>
            <a:endParaRPr lang="en-GB" dirty="0"/>
          </a:p>
        </p:txBody>
      </p:sp>
    </p:spTree>
    <p:extLst>
      <p:ext uri="{BB962C8B-B14F-4D97-AF65-F5344CB8AC3E}">
        <p14:creationId xmlns:p14="http://schemas.microsoft.com/office/powerpoint/2010/main" val="377735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nl-NL" dirty="0" err="1"/>
              <a:t>Taking</a:t>
            </a:r>
            <a:r>
              <a:rPr lang="nl-NL" dirty="0"/>
              <a:t> a closer look at </a:t>
            </a:r>
            <a:r>
              <a:rPr lang="nl-NL" dirty="0" err="1"/>
              <a:t>this</a:t>
            </a:r>
            <a:r>
              <a:rPr lang="nl-NL" dirty="0"/>
              <a:t> </a:t>
            </a:r>
            <a:r>
              <a:rPr lang="nl-NL" dirty="0" err="1"/>
              <a:t>numbers</a:t>
            </a:r>
            <a:r>
              <a:rPr lang="nl-NL" dirty="0"/>
              <a:t>, we </a:t>
            </a:r>
            <a:r>
              <a:rPr lang="nl-NL" dirty="0" err="1"/>
              <a:t>see</a:t>
            </a:r>
            <a:r>
              <a:rPr lang="nl-NL" dirty="0"/>
              <a:t> these </a:t>
            </a:r>
            <a:r>
              <a:rPr lang="nl-NL" dirty="0" err="1"/>
              <a:t>foreign</a:t>
            </a:r>
            <a:r>
              <a:rPr lang="nl-NL" dirty="0"/>
              <a:t>-born directors </a:t>
            </a:r>
            <a:r>
              <a:rPr lang="nl-NL" dirty="0" err="1"/>
              <a:t>mainly</a:t>
            </a:r>
            <a:r>
              <a:rPr lang="nl-NL" dirty="0"/>
              <a:t> </a:t>
            </a:r>
            <a:r>
              <a:rPr lang="nl-NL" dirty="0" err="1"/>
              <a:t>refer</a:t>
            </a:r>
            <a:r>
              <a:rPr lang="nl-NL" dirty="0"/>
              <a:t> </a:t>
            </a:r>
            <a:r>
              <a:rPr lang="nl-NL" dirty="0" err="1"/>
              <a:t>to</a:t>
            </a:r>
            <a:r>
              <a:rPr lang="nl-NL" dirty="0"/>
              <a:t> directors born in </a:t>
            </a:r>
            <a:r>
              <a:rPr lang="nl-NL" dirty="0" err="1"/>
              <a:t>another</a:t>
            </a:r>
            <a:r>
              <a:rPr lang="nl-NL" dirty="0"/>
              <a:t> European country or in </a:t>
            </a:r>
            <a:r>
              <a:rPr lang="nl-NL" dirty="0" err="1"/>
              <a:t>the</a:t>
            </a:r>
            <a:r>
              <a:rPr lang="nl-NL" dirty="0"/>
              <a:t> US. </a:t>
            </a:r>
            <a:r>
              <a:rPr lang="nl-NL" dirty="0" err="1"/>
              <a:t>Other</a:t>
            </a:r>
            <a:r>
              <a:rPr lang="nl-NL" dirty="0"/>
              <a:t> </a:t>
            </a:r>
            <a:r>
              <a:rPr lang="nl-NL" dirty="0" err="1"/>
              <a:t>origins</a:t>
            </a:r>
            <a:r>
              <a:rPr lang="nl-NL" dirty="0"/>
              <a:t> like, </a:t>
            </a:r>
            <a:r>
              <a:rPr lang="nl-NL" dirty="0" err="1"/>
              <a:t>African</a:t>
            </a:r>
            <a:r>
              <a:rPr lang="nl-NL" dirty="0"/>
              <a:t> </a:t>
            </a:r>
            <a:r>
              <a:rPr lang="nl-NL" dirty="0" err="1"/>
              <a:t>and</a:t>
            </a:r>
            <a:r>
              <a:rPr lang="nl-NL" dirty="0"/>
              <a:t> </a:t>
            </a:r>
            <a:r>
              <a:rPr lang="nl-NL" dirty="0" err="1"/>
              <a:t>Asian</a:t>
            </a:r>
            <a:r>
              <a:rPr lang="nl-NL" dirty="0"/>
              <a:t> </a:t>
            </a:r>
            <a:r>
              <a:rPr lang="nl-NL" dirty="0" err="1"/>
              <a:t>ones</a:t>
            </a:r>
            <a:r>
              <a:rPr lang="nl-NL" dirty="0"/>
              <a:t>, are </a:t>
            </a:r>
            <a:r>
              <a:rPr lang="nl-NL" dirty="0" err="1"/>
              <a:t>very</a:t>
            </a:r>
            <a:r>
              <a:rPr lang="nl-NL" dirty="0"/>
              <a:t> </a:t>
            </a:r>
            <a:r>
              <a:rPr lang="nl-NL" dirty="0" err="1"/>
              <a:t>seldom</a:t>
            </a:r>
            <a:r>
              <a:rPr lang="nl-NL" dirty="0"/>
              <a:t> </a:t>
            </a:r>
            <a:r>
              <a:rPr lang="nl-NL" dirty="0" err="1"/>
              <a:t>represented</a:t>
            </a:r>
            <a:r>
              <a:rPr lang="nl-NL" dirty="0"/>
              <a:t> in </a:t>
            </a:r>
            <a:r>
              <a:rPr lang="nl-NL" dirty="0" err="1"/>
              <a:t>the</a:t>
            </a:r>
            <a:r>
              <a:rPr lang="nl-NL" dirty="0"/>
              <a:t> boards.</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(figuur 5 Spencer Stuart report Belgium Board Index 2017).</a:t>
            </a:r>
          </a:p>
        </p:txBody>
      </p:sp>
    </p:spTree>
    <p:extLst>
      <p:ext uri="{BB962C8B-B14F-4D97-AF65-F5344CB8AC3E}">
        <p14:creationId xmlns:p14="http://schemas.microsoft.com/office/powerpoint/2010/main" val="1474052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819539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just"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The HR-barometer, a yearly survey carried out by Vlerick Business School and Hudson on the key HR trends and challenges in the top 200 largest Belgian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shows that selection and recruitment, leadership development and talent management were the highest priorities for HR departments in 2018, For most companies, however, diversity is not indicated as a priority.</a:t>
            </a:r>
          </a:p>
          <a:p>
            <a:pPr marL="0" lvl="0" indent="0" algn="just" rtl="0">
              <a:spcBef>
                <a:spcPts val="0"/>
              </a:spcBef>
              <a:spcAft>
                <a:spcPts val="0"/>
              </a:spcAft>
              <a:buNone/>
            </a:pPr>
            <a:br>
              <a:rPr lang="en-US" dirty="0"/>
            </a:br>
            <a:endParaRPr lang="nl-NL" dirty="0"/>
          </a:p>
        </p:txBody>
      </p:sp>
    </p:spTree>
    <p:extLst>
      <p:ext uri="{BB962C8B-B14F-4D97-AF65-F5344CB8AC3E}">
        <p14:creationId xmlns:p14="http://schemas.microsoft.com/office/powerpoint/2010/main" val="4094527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dirty="0"/>
              <a:t>The </a:t>
            </a:r>
            <a:r>
              <a:rPr lang="en-US" dirty="0" err="1"/>
              <a:t>labour</a:t>
            </a:r>
            <a:r>
              <a:rPr lang="en-US" dirty="0"/>
              <a:t> market in Belgium, as in most other European countries, is challenged by increasing </a:t>
            </a:r>
            <a:r>
              <a:rPr lang="en-US" dirty="0" err="1"/>
              <a:t>labour</a:t>
            </a:r>
            <a:r>
              <a:rPr lang="en-US" dirty="0"/>
              <a:t> shortages. Many companies are facing a tough fight to attract talented employees.  There are 5 reasons why the war for talent is now more apparent than ever: </a:t>
            </a:r>
          </a:p>
          <a:p>
            <a:pPr marL="158750" indent="0" algn="just">
              <a:buNone/>
            </a:pPr>
            <a:endParaRPr lang="en-US" dirty="0"/>
          </a:p>
          <a:p>
            <a:pPr marL="387350" indent="-228600" algn="just">
              <a:buFont typeface="+mj-lt"/>
              <a:buAutoNum type="arabicPeriod"/>
            </a:pPr>
            <a:r>
              <a:rPr lang="en-US" dirty="0"/>
              <a:t>More vacancies than ever.  Belgium has the Euro zone’s highest rate of unfilled vacancies. It doesn’t seem like the tension between supply and demand will be solved any time soon. According to </a:t>
            </a:r>
            <a:r>
              <a:rPr lang="en-US" dirty="0" err="1"/>
              <a:t>Agoria</a:t>
            </a:r>
            <a:r>
              <a:rPr lang="en-US" dirty="0"/>
              <a:t>, the Belgian federation for the technology industry, as many as  584000 Belgian vacancies threaten to remain unfilled in 2030 if we fail to take action. </a:t>
            </a:r>
          </a:p>
          <a:p>
            <a:pPr marL="387350" indent="-228600" algn="just">
              <a:buFont typeface="+mj-lt"/>
              <a:buAutoNum type="arabicPeriod"/>
            </a:pPr>
            <a:r>
              <a:rPr lang="en-US" dirty="0" err="1"/>
              <a:t>Digitalisation</a:t>
            </a:r>
            <a:r>
              <a:rPr lang="en-US" dirty="0"/>
              <a:t> gives rise to new jobs. It is expected that technological advancements will create more jobs than it replaces, leading to many new vacancies. This entails a shift in the knowledge and skills that employers will require. </a:t>
            </a:r>
          </a:p>
          <a:p>
            <a:pPr marL="387350" indent="-228600" algn="just">
              <a:buFont typeface="+mj-lt"/>
              <a:buAutoNum type="arabicPeriod"/>
            </a:pPr>
            <a:r>
              <a:rPr lang="en-US" dirty="0"/>
              <a:t>Mismatch and underutilized potential. Despite the high rate of unfilled vacancies, many people are unemployed. This shows a fundamental mismatch between supply and demand on our </a:t>
            </a:r>
            <a:r>
              <a:rPr lang="en-US" dirty="0" err="1"/>
              <a:t>labour</a:t>
            </a:r>
            <a:r>
              <a:rPr lang="en-US" dirty="0"/>
              <a:t> market. The challenge is to re-or upskill the unemployed for new, sustainable jobs.</a:t>
            </a:r>
          </a:p>
          <a:p>
            <a:pPr marL="387350" indent="-228600" algn="just">
              <a:buFont typeface="+mj-lt"/>
              <a:buAutoNum type="arabicPeriod"/>
            </a:pPr>
            <a:r>
              <a:rPr lang="en-US" dirty="0"/>
              <a:t>Late entry &amp; early exit from the </a:t>
            </a:r>
            <a:r>
              <a:rPr lang="en-US" dirty="0" err="1"/>
              <a:t>labour</a:t>
            </a:r>
            <a:r>
              <a:rPr lang="en-US" dirty="0"/>
              <a:t> market. Compared to other countries, we leave the </a:t>
            </a:r>
            <a:r>
              <a:rPr lang="en-US" dirty="0" err="1"/>
              <a:t>labour</a:t>
            </a:r>
            <a:r>
              <a:rPr lang="en-US" dirty="0"/>
              <a:t> market early. Belgians have on average an active career of 32 year, instead of 45 years. We don’t only leave the </a:t>
            </a:r>
            <a:r>
              <a:rPr lang="en-US" dirty="0" err="1"/>
              <a:t>labour</a:t>
            </a:r>
            <a:r>
              <a:rPr lang="en-US" dirty="0"/>
              <a:t> market early, extended schooling options delay the </a:t>
            </a:r>
            <a:r>
              <a:rPr lang="en-US" dirty="0" err="1"/>
              <a:t>labour</a:t>
            </a:r>
            <a:r>
              <a:rPr lang="en-US" dirty="0"/>
              <a:t> market entry for youth. </a:t>
            </a:r>
          </a:p>
          <a:p>
            <a:pPr marL="387350" indent="-228600" algn="just">
              <a:buFont typeface="+mj-lt"/>
              <a:buAutoNum type="arabicPeriod"/>
            </a:pPr>
            <a:r>
              <a:rPr lang="en-US" dirty="0"/>
              <a:t>Ageing population. In the coming decades, the progressively ageing population in Europe will have a dramatic impact on the composition of the workforce. While large cohorts of baby boomers will enter retirement – increasing the need for health &amp; care related services –less employees will be entering the </a:t>
            </a:r>
            <a:r>
              <a:rPr lang="en-US" dirty="0" err="1"/>
              <a:t>labour</a:t>
            </a:r>
            <a:r>
              <a:rPr lang="en-US" dirty="0"/>
              <a:t> market. This creates a serious skills shortage for some sectors</a:t>
            </a:r>
            <a:endParaRPr lang="en-GB" dirty="0"/>
          </a:p>
        </p:txBody>
      </p:sp>
    </p:spTree>
    <p:extLst>
      <p:ext uri="{BB962C8B-B14F-4D97-AF65-F5344CB8AC3E}">
        <p14:creationId xmlns:p14="http://schemas.microsoft.com/office/powerpoint/2010/main" val="3972554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nl-NL" dirty="0" err="1"/>
              <a:t>This</a:t>
            </a:r>
            <a:r>
              <a:rPr lang="nl-NL" dirty="0"/>
              <a:t> </a:t>
            </a:r>
            <a:r>
              <a:rPr lang="nl-NL" dirty="0" err="1"/>
              <a:t>graph</a:t>
            </a:r>
            <a:r>
              <a:rPr lang="nl-NL" dirty="0"/>
              <a:t> </a:t>
            </a:r>
            <a:r>
              <a:rPr lang="nl-NL" dirty="0" err="1"/>
              <a:t>represents</a:t>
            </a:r>
            <a:r>
              <a:rPr lang="nl-NL" dirty="0"/>
              <a:t> </a:t>
            </a:r>
            <a:r>
              <a:rPr lang="nl-NL" dirty="0" err="1"/>
              <a:t>the</a:t>
            </a:r>
            <a:r>
              <a:rPr lang="nl-NL" dirty="0"/>
              <a:t> percentage of </a:t>
            </a:r>
            <a:r>
              <a:rPr lang="nl-NL" dirty="0" err="1"/>
              <a:t>unfilled</a:t>
            </a:r>
            <a:r>
              <a:rPr lang="nl-NL" dirty="0"/>
              <a:t> </a:t>
            </a:r>
            <a:r>
              <a:rPr lang="nl-NL" dirty="0" err="1"/>
              <a:t>vacancies</a:t>
            </a:r>
            <a:r>
              <a:rPr lang="nl-NL" dirty="0"/>
              <a:t> </a:t>
            </a:r>
            <a:r>
              <a:rPr lang="nl-NL" dirty="0" err="1"/>
              <a:t>within</a:t>
            </a:r>
            <a:r>
              <a:rPr lang="nl-NL" dirty="0"/>
              <a:t> European </a:t>
            </a:r>
            <a:r>
              <a:rPr lang="nl-NL" dirty="0" err="1"/>
              <a:t>countries</a:t>
            </a:r>
            <a:r>
              <a:rPr lang="nl-NL" dirty="0"/>
              <a:t>, </a:t>
            </a:r>
            <a:r>
              <a:rPr lang="nl-NL" dirty="0" err="1"/>
              <a:t>according</a:t>
            </a:r>
            <a:r>
              <a:rPr lang="nl-NL" dirty="0"/>
              <a:t> </a:t>
            </a:r>
            <a:r>
              <a:rPr lang="nl-NL" dirty="0" err="1"/>
              <a:t>to</a:t>
            </a:r>
            <a:r>
              <a:rPr lang="nl-NL" dirty="0"/>
              <a:t> </a:t>
            </a:r>
            <a:r>
              <a:rPr lang="nl-NL" dirty="0" err="1"/>
              <a:t>Eurostat</a:t>
            </a:r>
            <a:r>
              <a:rPr lang="nl-NL" dirty="0"/>
              <a:t>.</a:t>
            </a:r>
          </a:p>
        </p:txBody>
      </p:sp>
    </p:spTree>
    <p:extLst>
      <p:ext uri="{BB962C8B-B14F-4D97-AF65-F5344CB8AC3E}">
        <p14:creationId xmlns:p14="http://schemas.microsoft.com/office/powerpoint/2010/main" val="1913952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Font typeface="Courier New" panose="02070309020205020404" pitchFamily="49" charset="0"/>
              <a:buNone/>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For Belgium, the number of people at working age will hit a low point by 2038.  Due to the aging population, the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labour</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market will be more scarce than ever around that time.</a:t>
            </a:r>
            <a:endParaRPr lang="nl-NL" dirty="0"/>
          </a:p>
        </p:txBody>
      </p:sp>
    </p:spTree>
    <p:extLst>
      <p:ext uri="{BB962C8B-B14F-4D97-AF65-F5344CB8AC3E}">
        <p14:creationId xmlns:p14="http://schemas.microsoft.com/office/powerpoint/2010/main" val="279415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Barriers to employment for highly educated newcomers. While supporting highly educated newcomers during their job search journey, we observed the following barriers:</a:t>
            </a:r>
          </a:p>
          <a:p>
            <a:pPr marL="158750" indent="0" algn="just" rtl="0">
              <a:buNone/>
            </a:pPr>
            <a:endParaRPr lang="en-US" b="0" dirty="0">
              <a:effectLst/>
            </a:endParaRP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Language requirements:  Many Belgian employers require candidates to speak Dutch and/or French. Highly educated newcomers often speak a professional level of English. However, they need time to reach a professional level of Dutch and/or French, which is very difficult to acquire by taking classes only. Language usage on the work floor would be a great catalyst.  </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Unknown is unappreciated:  Companies/recruiters often cannot relate to the international universities and work experience, which might lead to an undervaluation of the background of newcomers. </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Lack of a local business network: Entering a new job market also means building up a new network in the ecosystem. This is not easy. Moreover, the networks of newcomers rarely meet the employers network. </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No implicit knowledge of the job market: Each job market has its own do’s and don’ts, specific procedures that are often implicit and thus difficult to grasp for newcomers.</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Being overqualified: Not speaking the local language or not knowing the local market/ecosystem makes it difficult for newcomers to enter the job market at the same level they had in their home country. Nevertheless, entering at a lower level often results in feedback of being overqualified for the job. </a:t>
            </a:r>
            <a:endParaRPr lang="en-US" sz="1100" b="1" i="0" u="none" strike="noStrike" cap="none" dirty="0">
              <a:solidFill>
                <a:srgbClr val="000000"/>
              </a:solidFill>
              <a:effectLst/>
              <a:latin typeface="Arial"/>
              <a:ea typeface="Arial"/>
              <a:cs typeface="Arial"/>
              <a:sym typeface="Arial"/>
            </a:endParaRPr>
          </a:p>
          <a:p>
            <a:pPr marL="158750" indent="0">
              <a:buNone/>
            </a:pPr>
            <a:endParaRPr lang="en-GB" dirty="0"/>
          </a:p>
        </p:txBody>
      </p:sp>
    </p:spTree>
    <p:extLst>
      <p:ext uri="{BB962C8B-B14F-4D97-AF65-F5344CB8AC3E}">
        <p14:creationId xmlns:p14="http://schemas.microsoft.com/office/powerpoint/2010/main" val="115491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dirty="0" err="1"/>
              <a:t>Etion</a:t>
            </a:r>
            <a:r>
              <a:rPr lang="en-GB" dirty="0"/>
              <a:t> (a forum for engaged entrepreneurship) conducted a very interested study with regard to the labour market integration of refugees and non-native speaking immigrants in Belgium. In September 2018, they surveyed companies in </a:t>
            </a:r>
            <a:r>
              <a:rPr lang="en-GB" dirty="0" err="1"/>
              <a:t>Flandres</a:t>
            </a:r>
            <a:r>
              <a:rPr lang="en-GB" dirty="0"/>
              <a:t> and Brussels. The study indicates that:</a:t>
            </a:r>
          </a:p>
          <a:p>
            <a:pPr marL="158750" indent="0" algn="just">
              <a:buNone/>
            </a:pPr>
            <a:endParaRPr lang="en-GB" dirty="0"/>
          </a:p>
          <a:p>
            <a:pPr marL="457200" indent="-298450" algn="just"/>
            <a:r>
              <a:rPr lang="en-GB" dirty="0"/>
              <a:t>After the first 18 months in Belgium, only 42% of them found a job</a:t>
            </a:r>
          </a:p>
          <a:p>
            <a:pPr marL="457200" indent="-298450" algn="just"/>
            <a:r>
              <a:rPr lang="en-GB" dirty="0"/>
              <a:t>There are geographical differences: most refugees were hired in the provinces West </a:t>
            </a:r>
            <a:r>
              <a:rPr lang="en-GB" dirty="0" err="1"/>
              <a:t>Flandres</a:t>
            </a:r>
            <a:r>
              <a:rPr lang="en-GB" dirty="0"/>
              <a:t> and Flemish Brabant (39,13% of companies in West </a:t>
            </a:r>
            <a:r>
              <a:rPr lang="en-GB" dirty="0" err="1"/>
              <a:t>Flandres</a:t>
            </a:r>
            <a:r>
              <a:rPr lang="en-GB" dirty="0"/>
              <a:t> and 41,18% in Flemish Brabant said they hired at least 1 refugee in the last 3 years). Percentages in the other Flemish provinces were: East </a:t>
            </a:r>
            <a:r>
              <a:rPr lang="en-GB" dirty="0" err="1"/>
              <a:t>Flandres</a:t>
            </a:r>
            <a:r>
              <a:rPr lang="en-GB" dirty="0"/>
              <a:t>: 23,08%, Antwerp: 29,41%, Limburg: unknown. In Brussels, 9,09% hired at least 1 refugee. </a:t>
            </a:r>
          </a:p>
          <a:p>
            <a:pPr marL="457200" indent="-298450" algn="just"/>
            <a:r>
              <a:rPr lang="en-GB" dirty="0"/>
              <a:t>Private companies hired more refugees than public companies (30% of private companies said they hired at least 1 refugee in the last 3 years, compared to 20% of public companies)</a:t>
            </a:r>
          </a:p>
          <a:p>
            <a:pPr marL="457200" indent="-298450" algn="just"/>
            <a:r>
              <a:rPr lang="en-GB" dirty="0"/>
              <a:t>Companies with less than 50 employees are less likely to hire a refugee (17,10%) than companies with more than 50 employees (47,06%)</a:t>
            </a:r>
          </a:p>
          <a:p>
            <a:pPr marL="158750" indent="0">
              <a:buNone/>
            </a:pPr>
            <a:endParaRPr lang="en-GB" dirty="0"/>
          </a:p>
          <a:p>
            <a:pPr marL="158750" indent="0">
              <a:buNone/>
            </a:pPr>
            <a:r>
              <a:rPr lang="en-GB" dirty="0" err="1"/>
              <a:t>Source:https</a:t>
            </a:r>
            <a:r>
              <a:rPr lang="en-GB" dirty="0"/>
              <a:t>://etion.be/sites/default/files/documents/</a:t>
            </a:r>
            <a:r>
              <a:rPr lang="en-GB" dirty="0" err="1"/>
              <a:t>beleidsnotas</a:t>
            </a:r>
            <a:r>
              <a:rPr lang="en-GB" dirty="0"/>
              <a:t>/in109_werken_met_vluchtelingen.pdf</a:t>
            </a:r>
          </a:p>
        </p:txBody>
      </p:sp>
    </p:spTree>
    <p:extLst>
      <p:ext uri="{BB962C8B-B14F-4D97-AF65-F5344CB8AC3E}">
        <p14:creationId xmlns:p14="http://schemas.microsoft.com/office/powerpoint/2010/main" val="793058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6818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t>The company toolkit is divided into four different modules, which can be used separately or a whole, depending on the needs of companies. Each module consists of a tool, an interactive </a:t>
            </a:r>
            <a:r>
              <a:rPr lang="en-US" dirty="0" err="1"/>
              <a:t>powerpoint</a:t>
            </a:r>
            <a:r>
              <a:rPr lang="en-US" dirty="0"/>
              <a:t> presentation and detailed leaflets of each exercise referred to in the </a:t>
            </a:r>
            <a:r>
              <a:rPr lang="en-US" dirty="0" err="1"/>
              <a:t>powerpoint</a:t>
            </a:r>
            <a:r>
              <a:rPr lang="en-US" dirty="0"/>
              <a:t> presentations.</a:t>
            </a:r>
          </a:p>
          <a:p>
            <a:pPr marL="0" lvl="0" indent="0" algn="just" rtl="0">
              <a:spcBef>
                <a:spcPts val="0"/>
              </a:spcBef>
              <a:spcAft>
                <a:spcPts val="0"/>
              </a:spcAft>
              <a:buNone/>
            </a:pPr>
            <a:endParaRPr lang="en-US" dirty="0"/>
          </a:p>
          <a:p>
            <a:pPr marL="0" lvl="0" indent="0" algn="just" rtl="0">
              <a:spcBef>
                <a:spcPts val="0"/>
              </a:spcBef>
              <a:spcAft>
                <a:spcPts val="0"/>
              </a:spcAft>
              <a:buNone/>
            </a:pPr>
            <a:r>
              <a:rPr lang="en-US" dirty="0"/>
              <a:t>Estimated duration time is as follows:</a:t>
            </a:r>
          </a:p>
          <a:p>
            <a:pPr marL="0" lvl="0" indent="0" algn="just" rtl="0">
              <a:spcBef>
                <a:spcPts val="0"/>
              </a:spcBef>
              <a:spcAft>
                <a:spcPts val="0"/>
              </a:spcAft>
              <a:buNone/>
            </a:pPr>
            <a:endParaRPr lang="en-US" dirty="0"/>
          </a:p>
          <a:p>
            <a:pPr marL="628650" lvl="1" indent="-171450" algn="just" rtl="0">
              <a:spcBef>
                <a:spcPts val="0"/>
              </a:spcBef>
              <a:spcAft>
                <a:spcPts val="0"/>
              </a:spcAft>
              <a:buFontTx/>
              <a:buChar char="-"/>
            </a:pPr>
            <a:r>
              <a:rPr lang="en-GB" dirty="0"/>
              <a:t>Module 1: 1 – 3 hours</a:t>
            </a:r>
          </a:p>
          <a:p>
            <a:pPr marL="628650" lvl="1" indent="-171450" algn="just" rtl="0">
              <a:spcBef>
                <a:spcPts val="0"/>
              </a:spcBef>
              <a:spcAft>
                <a:spcPts val="0"/>
              </a:spcAft>
              <a:buFontTx/>
              <a:buChar char="-"/>
            </a:pPr>
            <a:r>
              <a:rPr lang="en-GB" dirty="0"/>
              <a:t>Module 2:  2 – 4 hours</a:t>
            </a:r>
          </a:p>
          <a:p>
            <a:pPr marL="628650" lvl="1" indent="-171450" algn="just" rtl="0">
              <a:spcBef>
                <a:spcPts val="0"/>
              </a:spcBef>
              <a:spcAft>
                <a:spcPts val="0"/>
              </a:spcAft>
              <a:buFontTx/>
              <a:buChar char="-"/>
            </a:pPr>
            <a:r>
              <a:rPr lang="en-GB" dirty="0"/>
              <a:t>Module 3: 2 – 4 hours</a:t>
            </a:r>
          </a:p>
          <a:p>
            <a:pPr marL="628650" lvl="1" indent="-171450" algn="just" rtl="0">
              <a:spcBef>
                <a:spcPts val="0"/>
              </a:spcBef>
              <a:spcAft>
                <a:spcPts val="0"/>
              </a:spcAft>
              <a:buFontTx/>
              <a:buChar char="-"/>
            </a:pPr>
            <a:r>
              <a:rPr lang="en-GB" dirty="0"/>
              <a:t>Module 4: 2 – 4 hours </a:t>
            </a:r>
          </a:p>
          <a:p>
            <a:pPr marL="457200" lvl="1" indent="0" algn="l" rtl="0">
              <a:spcBef>
                <a:spcPts val="0"/>
              </a:spcBef>
              <a:spcAft>
                <a:spcPts val="0"/>
              </a:spcAft>
              <a:buFontTx/>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For </a:t>
            </a:r>
            <a:r>
              <a:rPr lang="en-US" dirty="0" err="1"/>
              <a:t>organisations</a:t>
            </a:r>
            <a:r>
              <a:rPr lang="en-US" dirty="0"/>
              <a:t> that want to run through all four modules, we recommend to schedule 2 workdays for the </a:t>
            </a:r>
            <a:r>
              <a:rPr lang="en-US" dirty="0" err="1"/>
              <a:t>NiMAP</a:t>
            </a:r>
            <a:r>
              <a:rPr lang="en-US" dirty="0"/>
              <a:t> workshop.</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05189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dirty="0"/>
              <a:t>The </a:t>
            </a:r>
            <a:r>
              <a:rPr lang="en-US" dirty="0" err="1"/>
              <a:t>labour</a:t>
            </a:r>
            <a:r>
              <a:rPr lang="en-US" dirty="0"/>
              <a:t> market paradox means that </a:t>
            </a:r>
            <a:r>
              <a:rPr lang="en-US" dirty="0" err="1"/>
              <a:t>organisations</a:t>
            </a:r>
            <a:r>
              <a:rPr lang="en-US" dirty="0"/>
              <a:t> are looking for highly skilled talents and have difficulties finding them on the </a:t>
            </a:r>
            <a:r>
              <a:rPr lang="en-US" dirty="0" err="1"/>
              <a:t>labour</a:t>
            </a:r>
            <a:r>
              <a:rPr lang="en-US" dirty="0"/>
              <a:t> market while highly educated newcomers have difficulties entering the job market at their competence-level. </a:t>
            </a:r>
          </a:p>
          <a:p>
            <a:pPr marL="158750" indent="0" algn="just">
              <a:buNone/>
            </a:pPr>
            <a:endParaRPr lang="en-US" dirty="0"/>
          </a:p>
          <a:p>
            <a:pPr marL="158750" indent="0" algn="just">
              <a:buNone/>
            </a:pPr>
            <a:r>
              <a:rPr lang="en-US" dirty="0"/>
              <a:t>The HR-barometer, a yearly survey carried out by Vlerick Business School and Hudson on the key HR trends and challenges in the top 200 largest Belgian </a:t>
            </a:r>
            <a:r>
              <a:rPr lang="en-US" dirty="0" err="1"/>
              <a:t>organisations</a:t>
            </a:r>
            <a:r>
              <a:rPr lang="en-US" dirty="0"/>
              <a:t>, confirms this finding. Selection and recruitment has a firm position within the top three priorities of Belgian human resources departments, and respondents also feel they master this field of expertise. For most companies, however, diversity is not indicated as a priority at all, nor do companies indicate they master this topic. With </a:t>
            </a:r>
            <a:r>
              <a:rPr lang="en-US" dirty="0" err="1"/>
              <a:t>organisations</a:t>
            </a:r>
            <a:r>
              <a:rPr lang="en-US" dirty="0"/>
              <a:t> under pressure to find talented candidates, this finding is especially surprising.</a:t>
            </a:r>
          </a:p>
          <a:p>
            <a:pPr marL="158750" indent="0">
              <a:buNone/>
            </a:pPr>
            <a:endParaRPr lang="en-GB" dirty="0"/>
          </a:p>
        </p:txBody>
      </p:sp>
    </p:spTree>
    <p:extLst>
      <p:ext uri="{BB962C8B-B14F-4D97-AF65-F5344CB8AC3E}">
        <p14:creationId xmlns:p14="http://schemas.microsoft.com/office/powerpoint/2010/main" val="1983623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GB" dirty="0"/>
              <a:t>Another paradox is reflected in the very high satisfaction scores, companies show when they did took the leap to welcome one or more refugees in their company: the </a:t>
            </a:r>
            <a:r>
              <a:rPr lang="en-GB" dirty="0" err="1"/>
              <a:t>Etion</a:t>
            </a:r>
            <a:r>
              <a:rPr lang="en-GB" dirty="0"/>
              <a:t> survey showed: 40% of companies who hired a refugee, were very satisfied with their </a:t>
            </a:r>
            <a:r>
              <a:rPr lang="en-GB" dirty="0" err="1"/>
              <a:t>their</a:t>
            </a:r>
            <a:r>
              <a:rPr lang="en-GB" dirty="0"/>
              <a:t> performance, 37% was satisfied, 14% was neither satisfied nor dissatisfied, 9% was dissatisfied and not a single company said it was very dissatisfied.</a:t>
            </a:r>
          </a:p>
          <a:p>
            <a:pPr marL="158750" indent="0" algn="just">
              <a:buNone/>
            </a:pPr>
            <a:endParaRPr lang="en-GB" dirty="0"/>
          </a:p>
          <a:p>
            <a:pPr marL="158750" indent="0" algn="just">
              <a:buNone/>
            </a:pPr>
            <a:r>
              <a:rPr lang="en-GB" dirty="0"/>
              <a:t>Important side note: companies also said they had to invest more in the onboarding and integration of these refugees than they would normally do. </a:t>
            </a:r>
          </a:p>
          <a:p>
            <a:pPr marL="158750" indent="0">
              <a:buNone/>
            </a:pPr>
            <a:endParaRPr lang="en-GB" dirty="0"/>
          </a:p>
          <a:p>
            <a:pPr marL="158750" indent="0">
              <a:buNone/>
            </a:pPr>
            <a:r>
              <a:rPr lang="en-GB" dirty="0"/>
              <a:t>Source: https://etion.be/sites/default/files/documents/beleidsnotas/in109_werken_met_vluchtelingen.pdf</a:t>
            </a:r>
          </a:p>
        </p:txBody>
      </p:sp>
    </p:spTree>
    <p:extLst>
      <p:ext uri="{BB962C8B-B14F-4D97-AF65-F5344CB8AC3E}">
        <p14:creationId xmlns:p14="http://schemas.microsoft.com/office/powerpoint/2010/main" val="682102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exercise can be done individually or in small groups. </a:t>
            </a:r>
          </a:p>
          <a:p>
            <a:pPr marL="158750" indent="0">
              <a:buNone/>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i="1" dirty="0" err="1">
                <a:highlight>
                  <a:srgbClr val="FFFF00"/>
                </a:highlight>
              </a:rPr>
              <a:t>Cfr</a:t>
            </a:r>
            <a:r>
              <a:rPr lang="en-GB" i="1" dirty="0">
                <a:highlight>
                  <a:srgbClr val="FFFF00"/>
                </a:highlight>
              </a:rPr>
              <a:t>. Exercise leaflet 1.3.</a:t>
            </a:r>
          </a:p>
        </p:txBody>
      </p:sp>
    </p:spTree>
    <p:extLst>
      <p:ext uri="{BB962C8B-B14F-4D97-AF65-F5344CB8AC3E}">
        <p14:creationId xmlns:p14="http://schemas.microsoft.com/office/powerpoint/2010/main" val="122262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dirty="0"/>
              <a:t>Research of McKinsey shows a correlation between diversity in executive functions and financial performance. Specifically, companies in the top quartile for ethnic diversity were 33% more likely to experience above-average profitability than companies in the fourth quartile. Whereas companies in the fourth quartile for ethnic diversity were 29% more likely to underperform their industry peers in the other three quartiles financially. </a:t>
            </a:r>
            <a:endParaRPr lang="en-GB" dirty="0"/>
          </a:p>
        </p:txBody>
      </p:sp>
    </p:spTree>
    <p:extLst>
      <p:ext uri="{BB962C8B-B14F-4D97-AF65-F5344CB8AC3E}">
        <p14:creationId xmlns:p14="http://schemas.microsoft.com/office/powerpoint/2010/main" val="4161441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dirty="0"/>
              <a:t>The reasons for building a diverse </a:t>
            </a:r>
            <a:r>
              <a:rPr lang="en-US" dirty="0" err="1"/>
              <a:t>organisation</a:t>
            </a:r>
            <a:r>
              <a:rPr lang="en-US" dirty="0"/>
              <a:t> go beyond the idea that welcoming people of all types is “the right thing to do.” Diversity is essential for creating a workforce that delivers competitive advantage. </a:t>
            </a:r>
          </a:p>
          <a:p>
            <a:pPr marL="158750" indent="0">
              <a:buNone/>
            </a:pPr>
            <a:endParaRPr lang="en-US" dirty="0"/>
          </a:p>
          <a:p>
            <a:pPr marL="158750" indent="0">
              <a:buNone/>
            </a:pPr>
            <a:r>
              <a:rPr lang="en-US" dirty="0"/>
              <a:t>The five main benefits that diversity brings boil down to:</a:t>
            </a:r>
            <a:br>
              <a:rPr lang="en-US" dirty="0"/>
            </a:br>
            <a:endParaRPr lang="en-US" dirty="0"/>
          </a:p>
          <a:p>
            <a:pPr marL="387350" indent="-228600">
              <a:buFont typeface="+mj-lt"/>
              <a:buAutoNum type="arabicPeriod"/>
            </a:pPr>
            <a:r>
              <a:rPr lang="en-US" dirty="0"/>
              <a:t>Winning the war for talent</a:t>
            </a:r>
          </a:p>
          <a:p>
            <a:pPr marL="387350" indent="-228600">
              <a:buFont typeface="+mj-lt"/>
              <a:buAutoNum type="arabicPeriod"/>
            </a:pPr>
            <a:r>
              <a:rPr lang="en-US" dirty="0"/>
              <a:t>Strengthening customer orientation</a:t>
            </a:r>
          </a:p>
          <a:p>
            <a:pPr marL="387350" indent="-228600">
              <a:buFont typeface="+mj-lt"/>
              <a:buAutoNum type="arabicPeriod"/>
            </a:pPr>
            <a:r>
              <a:rPr lang="en-US" dirty="0"/>
              <a:t>Improving decision making &amp; innovation</a:t>
            </a:r>
          </a:p>
          <a:p>
            <a:pPr marL="387350" indent="-228600">
              <a:buFont typeface="+mj-lt"/>
              <a:buAutoNum type="arabicPeriod"/>
            </a:pPr>
            <a:r>
              <a:rPr lang="en-US" dirty="0"/>
              <a:t>Increasing employee satisfaction</a:t>
            </a:r>
          </a:p>
          <a:p>
            <a:pPr marL="387350" indent="-228600">
              <a:buFont typeface="+mj-lt"/>
              <a:buAutoNum type="arabicPeriod"/>
            </a:pPr>
            <a:r>
              <a:rPr lang="en-US" dirty="0"/>
              <a:t>Enhancing the company’s image</a:t>
            </a:r>
          </a:p>
          <a:p>
            <a:pPr marL="158750" indent="0">
              <a:buNone/>
            </a:pPr>
            <a:endParaRPr lang="en-GB" dirty="0"/>
          </a:p>
        </p:txBody>
      </p:sp>
    </p:spTree>
    <p:extLst>
      <p:ext uri="{BB962C8B-B14F-4D97-AF65-F5344CB8AC3E}">
        <p14:creationId xmlns:p14="http://schemas.microsoft.com/office/powerpoint/2010/main" val="3940894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Diversity is a way to bring more talent into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By employing highly educated newcomers, not only the applicant pool becomes bigger, also the chances to find the right talent increase. Moreover, research shows that top talents are drawn to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that have a diverse leadership and workforce. As the competition for top talent grows increasingly fierce, companies need to become even more intentional in their efforts to recruit and retain diverse talent.</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 </a:t>
            </a:r>
            <a:br>
              <a:rPr lang="en-US" dirty="0"/>
            </a:br>
            <a:endParaRPr lang="en-GB" dirty="0"/>
          </a:p>
        </p:txBody>
      </p:sp>
    </p:spTree>
    <p:extLst>
      <p:ext uri="{BB962C8B-B14F-4D97-AF65-F5344CB8AC3E}">
        <p14:creationId xmlns:p14="http://schemas.microsoft.com/office/powerpoint/2010/main" val="3191352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Our increasingly diverse society means that the customer base of most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will also become more diverse. To deliver value to customers,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need diverse talent, views and thinking that reflect the society in which they work. By committing to diversity as a strategic imperative, companies align their own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more closely with an increasingly heterogeneous customer base. This enables them to create more relevant products and respond more effectively to customer needs. </a:t>
            </a:r>
          </a:p>
          <a:p>
            <a:pPr marL="158750" indent="0">
              <a:buNone/>
            </a:pPr>
            <a:br>
              <a:rPr lang="en-US" dirty="0"/>
            </a:br>
            <a:br>
              <a:rPr lang="en-US" dirty="0"/>
            </a:br>
            <a:endParaRPr lang="en-US" dirty="0"/>
          </a:p>
          <a:p>
            <a:pPr marL="158750" indent="0">
              <a:buNone/>
            </a:pPr>
            <a:endParaRPr lang="en-GB" dirty="0"/>
          </a:p>
        </p:txBody>
      </p:sp>
    </p:spTree>
    <p:extLst>
      <p:ext uri="{BB962C8B-B14F-4D97-AF65-F5344CB8AC3E}">
        <p14:creationId xmlns:p14="http://schemas.microsoft.com/office/powerpoint/2010/main" val="728899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Today’s dynamic business context challenges the longevity of companies. The ability to thrive in the face of uncertainty and change highly depends on diversity. Diversity improves the quality of decision-making and stimulates innovation. Diverse teams bring a greater variety of problem solving approaches, perspectives and ideas, leading them to outperform homogeneous teams. Non-diverse teams are likely to apply a more uniform approach to problem-solving, which ultimately dampens creativity and limits the possible solutions the team will try. A diverse team is better equipped to approach a problem from every angle, resulting in a better, more thought-through solution. The greater the diversity, the greater the breadth of strengths available. </a:t>
            </a:r>
            <a:endParaRPr lang="en-US" b="0" dirty="0">
              <a:effectLst/>
            </a:endParaRPr>
          </a:p>
          <a:p>
            <a:pPr marL="158750" indent="0">
              <a:buNone/>
            </a:pPr>
            <a:br>
              <a:rPr lang="en-US" dirty="0"/>
            </a:br>
            <a:endParaRPr lang="en-US" dirty="0"/>
          </a:p>
          <a:p>
            <a:pPr marL="158750" indent="0">
              <a:buNone/>
            </a:pPr>
            <a:endParaRPr lang="en-GB" dirty="0"/>
          </a:p>
        </p:txBody>
      </p:sp>
    </p:spTree>
    <p:extLst>
      <p:ext uri="{BB962C8B-B14F-4D97-AF65-F5344CB8AC3E}">
        <p14:creationId xmlns:p14="http://schemas.microsoft.com/office/powerpoint/2010/main" val="3286809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A Gallup study found that diversity within leadership and the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as a whole, leads to higher employee satisfaction. In their survey, 60% of the employees working for companies with a high level of diversity responded that they are engaged in their work. This results is strongly contrasting to the responses of employees working for companies with a low degree of diversity. Here, only 11% of the employees felt engaged with their work. Firms with diverse boards are more likely to adopt programs that signal </a:t>
            </a:r>
            <a:r>
              <a:rPr lang="en-US" sz="1100" b="0" i="0" u="none" strike="noStrike" cap="none" dirty="0" err="1">
                <a:solidFill>
                  <a:srgbClr val="000000"/>
                </a:solidFill>
                <a:effectLst/>
                <a:latin typeface="Arial"/>
                <a:ea typeface="Arial"/>
                <a:cs typeface="Arial"/>
                <a:sym typeface="Arial"/>
              </a:rPr>
              <a:t>organisational</a:t>
            </a:r>
            <a:r>
              <a:rPr lang="en-US" sz="1100" b="0" i="0" u="none" strike="noStrike" cap="none" dirty="0">
                <a:solidFill>
                  <a:srgbClr val="000000"/>
                </a:solidFill>
                <a:effectLst/>
                <a:latin typeface="Arial"/>
                <a:ea typeface="Arial"/>
                <a:cs typeface="Arial"/>
                <a:sym typeface="Arial"/>
              </a:rPr>
              <a:t> support for employees and benevolence, and these programs foster more positive satisfaction levels. In addition, diversity is also a key focus for the future workforce - millennials - when making career choices. </a:t>
            </a:r>
            <a:endParaRPr lang="en-US" b="0" dirty="0">
              <a:effectLst/>
            </a:endParaRPr>
          </a:p>
          <a:p>
            <a:pPr marL="158750" indent="0">
              <a:buNone/>
            </a:pPr>
            <a:endParaRPr lang="en-GB" dirty="0"/>
          </a:p>
        </p:txBody>
      </p:sp>
    </p:spTree>
    <p:extLst>
      <p:ext uri="{BB962C8B-B14F-4D97-AF65-F5344CB8AC3E}">
        <p14:creationId xmlns:p14="http://schemas.microsoft.com/office/powerpoint/2010/main" val="4013352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Through its focus on stakeholder relations, a key tenet of corporate sustainability is CSR, or corporate social responsibility—a consideration of the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impact, both positive and negative, on the world.  Good governance and reputation management are no longer optional for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This means that management of business practices such as CSR and diversity are becoming more important than ever. Customers and (potential) employees require companies to behave responsibly and ethically, and hence investing in diversity is an important way to attract and engage employees.</a:t>
            </a:r>
            <a:endParaRPr lang="en-US" b="0" dirty="0">
              <a:effectLst/>
            </a:endParaRPr>
          </a:p>
          <a:p>
            <a:pPr marL="158750" indent="0">
              <a:buNone/>
            </a:pPr>
            <a:endParaRPr lang="en-GB" dirty="0"/>
          </a:p>
        </p:txBody>
      </p:sp>
    </p:spTree>
    <p:extLst>
      <p:ext uri="{BB962C8B-B14F-4D97-AF65-F5344CB8AC3E}">
        <p14:creationId xmlns:p14="http://schemas.microsoft.com/office/powerpoint/2010/main" val="405272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module is designed to help you create an inclusive and diverse work environment and to reap its benefits in the best possible way. This module is the first in a series of four modules especially designed for companies looking to diversify their talent pool.</a:t>
            </a:r>
          </a:p>
          <a:p>
            <a:pPr marL="0" lvl="0" indent="0" algn="just" rtl="0">
              <a:spcBef>
                <a:spcPts val="0"/>
              </a:spcBef>
              <a:spcAft>
                <a:spcPts val="0"/>
              </a:spcAft>
              <a:buFont typeface="+mj-lt"/>
              <a:buNone/>
            </a:pPr>
            <a:r>
              <a:rPr lang="en-GB" dirty="0"/>
              <a:t>It consists of:</a:t>
            </a:r>
          </a:p>
          <a:p>
            <a:pPr marL="0" lvl="0" indent="0" algn="just" rtl="0">
              <a:spcBef>
                <a:spcPts val="0"/>
              </a:spcBef>
              <a:spcAft>
                <a:spcPts val="0"/>
              </a:spcAft>
              <a:buFont typeface="+mj-lt"/>
              <a:buNone/>
            </a:pPr>
            <a:endParaRPr lang="en-GB" dirty="0"/>
          </a:p>
          <a:p>
            <a:pPr marL="628650" lvl="1" indent="-171450" algn="just" rtl="0">
              <a:spcBef>
                <a:spcPts val="0"/>
              </a:spcBef>
              <a:spcAft>
                <a:spcPts val="0"/>
              </a:spcAft>
              <a:buFontTx/>
              <a:buChar char="-"/>
            </a:pPr>
            <a:r>
              <a:rPr lang="en-GB" dirty="0"/>
              <a:t>a tool </a:t>
            </a:r>
          </a:p>
          <a:p>
            <a:pPr marL="628650" lvl="1" indent="-171450" algn="just" rtl="0">
              <a:spcBef>
                <a:spcPts val="0"/>
              </a:spcBef>
              <a:spcAft>
                <a:spcPts val="0"/>
              </a:spcAft>
              <a:buFontTx/>
              <a:buChar char="-"/>
            </a:pPr>
            <a:r>
              <a:rPr lang="en-GB" dirty="0"/>
              <a:t>an interactive </a:t>
            </a:r>
            <a:r>
              <a:rPr lang="en-GB" dirty="0" err="1"/>
              <a:t>powerpoint</a:t>
            </a:r>
            <a:r>
              <a:rPr lang="en-GB" dirty="0"/>
              <a:t> presentation</a:t>
            </a:r>
          </a:p>
          <a:p>
            <a:pPr marL="628650" lvl="1" indent="-171450" algn="just" rtl="0">
              <a:spcBef>
                <a:spcPts val="0"/>
              </a:spcBef>
              <a:spcAft>
                <a:spcPts val="0"/>
              </a:spcAft>
              <a:buFontTx/>
              <a:buChar char="-"/>
            </a:pPr>
            <a:r>
              <a:rPr lang="en-GB" dirty="0"/>
              <a:t>detailed leaflets of each exercise referred to in the </a:t>
            </a:r>
            <a:r>
              <a:rPr lang="en-GB" dirty="0" err="1"/>
              <a:t>powerpoint</a:t>
            </a:r>
            <a:r>
              <a:rPr lang="en-GB" dirty="0"/>
              <a:t> presentation</a:t>
            </a: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just" rtl="0">
              <a:spcBef>
                <a:spcPts val="0"/>
              </a:spcBef>
              <a:spcAft>
                <a:spcPts val="1600"/>
              </a:spcAft>
              <a:buNone/>
            </a:pPr>
            <a:r>
              <a:rPr lang="en-US" sz="1100" b="0" i="0" u="none" strike="noStrike" cap="none" dirty="0">
                <a:solidFill>
                  <a:srgbClr val="000000"/>
                </a:solidFill>
                <a:effectLst/>
                <a:latin typeface="Arial"/>
                <a:ea typeface="Arial"/>
                <a:cs typeface="Arial"/>
                <a:sym typeface="Arial"/>
              </a:rPr>
              <a:t>Let’s look at it the other way around: what if you don’t invest in diversity? Then you might risk to face the following </a:t>
            </a:r>
            <a:r>
              <a:rPr lang="en-US" sz="1100" b="0" i="0" u="none" strike="noStrike" cap="none" dirty="0" err="1">
                <a:solidFill>
                  <a:srgbClr val="000000"/>
                </a:solidFill>
                <a:effectLst/>
                <a:latin typeface="Arial"/>
                <a:ea typeface="Arial"/>
                <a:cs typeface="Arial"/>
                <a:sym typeface="Arial"/>
              </a:rPr>
              <a:t>organisational</a:t>
            </a:r>
            <a:r>
              <a:rPr lang="en-US" sz="1100" b="0" i="0" u="none" strike="noStrike" cap="none" dirty="0">
                <a:solidFill>
                  <a:srgbClr val="000000"/>
                </a:solidFill>
                <a:effectLst/>
                <a:latin typeface="Arial"/>
                <a:ea typeface="Arial"/>
                <a:cs typeface="Arial"/>
                <a:sym typeface="Arial"/>
              </a:rPr>
              <a:t> pains:</a:t>
            </a:r>
          </a:p>
          <a:p>
            <a:pPr marL="0" lvl="0" indent="0" algn="just" rtl="0">
              <a:spcBef>
                <a:spcPts val="0"/>
              </a:spcBef>
              <a:spcAft>
                <a:spcPts val="1600"/>
              </a:spcAft>
              <a:buNone/>
            </a:pPr>
            <a:endParaRPr lang="en-US" sz="1100" b="0" i="0" u="none" strike="noStrike" cap="none" dirty="0">
              <a:solidFill>
                <a:srgbClr val="000000"/>
              </a:solidFill>
              <a:effectLst/>
              <a:latin typeface="Arial"/>
              <a:ea typeface="Arial"/>
              <a:cs typeface="Arial"/>
              <a:sym typeface="Arial"/>
            </a:endParaRP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Limited access to talent: non-inclusive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are often not able to tap into the entire talent pool. This means losing the war for talent and being beaten by to companies who already actively embraced a multicultural talent base.</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Irrelevance: when there is a significant gap between the composition of your workforce and the stakeholder groups, you risk becoming irrelevant.</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Turnover: non-inclusive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are not able to maintain a diverse workforce. The diverse employees will often feel discriminated and might therefore leave. On average, the cost of replacing an employee is 1,5 times their salary.</a:t>
            </a:r>
          </a:p>
          <a:p>
            <a:pPr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Negative brand: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that are not diverse and inclusive might be perceived as ‘behind-the-times’. This has negative consequences for the brand, moral, performance and recruitment.</a:t>
            </a:r>
          </a:p>
          <a:p>
            <a:pPr algn="just">
              <a:buFont typeface="+mj-lt"/>
              <a:buAutoNum type="arabicPeriod"/>
            </a:pPr>
            <a:r>
              <a:rPr lang="en-US" sz="1100" b="0" i="0" u="none" strike="noStrike" cap="none" dirty="0">
                <a:solidFill>
                  <a:srgbClr val="000000"/>
                </a:solidFill>
                <a:effectLst/>
                <a:latin typeface="Arial"/>
                <a:ea typeface="Arial"/>
                <a:cs typeface="Arial"/>
                <a:sym typeface="Arial"/>
              </a:rPr>
              <a:t>Negative reactions: being non-inclusive opens the gate for all kinds of discrimination, which creates the risk for formal complaints and even lawsuits (think of the context in the US, where this happens frequently), which will negatively affect the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reputation and performance and potentially might cost the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a lot of money.   </a:t>
            </a:r>
            <a:br>
              <a:rPr lang="en-US" dirty="0"/>
            </a:br>
            <a:br>
              <a:rPr lang="en-US" dirty="0"/>
            </a:br>
            <a:endParaRPr lang="en-US" dirty="0">
              <a:latin typeface="Verdana"/>
              <a:ea typeface="Verdana"/>
              <a:cs typeface="Verdana"/>
              <a:sym typeface="Verdana"/>
            </a:endParaRPr>
          </a:p>
          <a:p>
            <a:pPr marL="158750" indent="0">
              <a:buNone/>
            </a:pPr>
            <a:endParaRPr lang="en-GB" dirty="0"/>
          </a:p>
        </p:txBody>
      </p:sp>
    </p:spTree>
    <p:extLst>
      <p:ext uri="{BB962C8B-B14F-4D97-AF65-F5344CB8AC3E}">
        <p14:creationId xmlns:p14="http://schemas.microsoft.com/office/powerpoint/2010/main" val="4235418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Many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have a traditional composition and experience a certain trigger to start thinking about multicultural diversity. Some examples of triggers are: </a:t>
            </a:r>
          </a:p>
          <a:p>
            <a:pPr marL="158750" indent="0" algn="just" rtl="0">
              <a:buNone/>
            </a:pPr>
            <a:endParaRPr lang="en-US" sz="1100" b="0" i="0" u="none" strike="noStrike" cap="none" dirty="0">
              <a:solidFill>
                <a:srgbClr val="000000"/>
              </a:solidFill>
              <a:effectLst/>
              <a:latin typeface="Arial"/>
              <a:ea typeface="Arial"/>
              <a:cs typeface="Arial"/>
              <a:sym typeface="Arial"/>
            </a:endParaRPr>
          </a:p>
          <a:p>
            <a:pPr marL="387350" indent="-228600" algn="just" rtl="0">
              <a:buFont typeface="+mj-lt"/>
              <a:buAutoNum type="arabicPeriod"/>
            </a:pPr>
            <a:r>
              <a:rPr lang="en-US" sz="1100" b="0" i="0" u="none" strike="noStrike" cap="none" dirty="0">
                <a:solidFill>
                  <a:srgbClr val="000000"/>
                </a:solidFill>
                <a:effectLst/>
                <a:latin typeface="Arial"/>
                <a:ea typeface="Arial"/>
                <a:cs typeface="Arial"/>
                <a:sym typeface="Arial"/>
              </a:rPr>
              <a:t>A new business development kick-off abroad</a:t>
            </a:r>
          </a:p>
          <a:p>
            <a:pPr marL="387350" indent="-228600" algn="just" rtl="0">
              <a:buFont typeface="+mj-lt"/>
              <a:buAutoNum type="arabicPeriod"/>
            </a:pPr>
            <a:r>
              <a:rPr lang="en-US" sz="1100" b="0" i="0" u="none" strike="noStrike" cap="none" dirty="0">
                <a:solidFill>
                  <a:srgbClr val="000000"/>
                </a:solidFill>
                <a:effectLst/>
                <a:latin typeface="Arial"/>
                <a:ea typeface="Arial"/>
                <a:cs typeface="Arial"/>
                <a:sym typeface="Arial"/>
              </a:rPr>
              <a:t>An acquisition of an international company or merger with an international group </a:t>
            </a:r>
          </a:p>
          <a:p>
            <a:pPr marL="387350" indent="-228600" algn="just" rtl="0">
              <a:buFont typeface="+mj-lt"/>
              <a:buAutoNum type="arabicPeriod"/>
            </a:pPr>
            <a:r>
              <a:rPr lang="en-US" sz="1100" b="0" i="0" u="none" strike="noStrike" cap="none" dirty="0">
                <a:solidFill>
                  <a:srgbClr val="000000"/>
                </a:solidFill>
                <a:effectLst/>
                <a:latin typeface="Arial"/>
                <a:ea typeface="Arial"/>
                <a:cs typeface="Arial"/>
                <a:sym typeface="Arial"/>
              </a:rPr>
              <a:t>A small diversity initiative such as hiring a refugee</a:t>
            </a:r>
          </a:p>
          <a:p>
            <a:pPr marL="387350" indent="-228600" algn="just" rtl="0" fontAlgn="base">
              <a:buFont typeface="+mj-lt"/>
              <a:buAutoNum type="arabicPeriod"/>
            </a:pPr>
            <a:r>
              <a:rPr lang="en-US" sz="1100" b="0" i="0" u="none" strike="noStrike" cap="none" dirty="0">
                <a:solidFill>
                  <a:srgbClr val="000000"/>
                </a:solidFill>
                <a:effectLst/>
                <a:latin typeface="Arial"/>
                <a:ea typeface="Arial"/>
                <a:cs typeface="Arial"/>
                <a:sym typeface="Arial"/>
              </a:rPr>
              <a:t>Hiring international talent due to a lack of expertise abroad </a:t>
            </a:r>
          </a:p>
          <a:p>
            <a:pPr marL="158750" indent="0">
              <a:buNone/>
            </a:pPr>
            <a:endParaRPr lang="en-GB" dirty="0"/>
          </a:p>
        </p:txBody>
      </p:sp>
    </p:spTree>
    <p:extLst>
      <p:ext uri="{BB962C8B-B14F-4D97-AF65-F5344CB8AC3E}">
        <p14:creationId xmlns:p14="http://schemas.microsoft.com/office/powerpoint/2010/main" val="2051154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346302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Based on these first triggers, companies start experiencing both opportunities and challenges and gradually move on to formalizing their processes around diversity. So the best way to kick-off is to: </a:t>
            </a:r>
            <a:endParaRPr lang="en-US" b="0" dirty="0">
              <a:effectLst/>
            </a:endParaRPr>
          </a:p>
          <a:p>
            <a:pPr marL="158750" indent="0" algn="just" rtl="0">
              <a:buNone/>
            </a:pPr>
            <a:endParaRPr lang="en-US" b="0" dirty="0">
              <a:effectLst/>
            </a:endParaRPr>
          </a:p>
          <a:p>
            <a:pPr algn="just" rtl="0" fontAlgn="base"/>
            <a:r>
              <a:rPr lang="en-US" sz="1100" b="0" i="0" u="none" strike="noStrike" cap="none" dirty="0">
                <a:solidFill>
                  <a:srgbClr val="000000"/>
                </a:solidFill>
                <a:effectLst/>
                <a:latin typeface="Arial"/>
                <a:ea typeface="Arial"/>
                <a:cs typeface="Arial"/>
                <a:sym typeface="Arial"/>
              </a:rPr>
              <a:t>experiment with diversity in situations where it might be relevant to your business </a:t>
            </a:r>
          </a:p>
          <a:p>
            <a:pPr algn="just" rtl="0" fontAlgn="base"/>
            <a:r>
              <a:rPr lang="en-US" sz="1100" b="0" i="0" u="none" strike="noStrike" cap="none" dirty="0">
                <a:solidFill>
                  <a:srgbClr val="000000"/>
                </a:solidFill>
                <a:effectLst/>
                <a:latin typeface="Arial"/>
                <a:ea typeface="Arial"/>
                <a:cs typeface="Arial"/>
                <a:sym typeface="Arial"/>
              </a:rPr>
              <a:t>learn about the opportunities and challenges for your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a:t>
            </a:r>
          </a:p>
          <a:p>
            <a:pPr algn="just" rtl="0" fontAlgn="base"/>
            <a:r>
              <a:rPr lang="en-US" sz="1100" b="0" i="0" u="none" strike="noStrike" cap="none" dirty="0">
                <a:solidFill>
                  <a:srgbClr val="000000"/>
                </a:solidFill>
                <a:effectLst/>
                <a:latin typeface="Arial"/>
                <a:ea typeface="Arial"/>
                <a:cs typeface="Arial"/>
                <a:sym typeface="Arial"/>
              </a:rPr>
              <a:t>start building a strategy and action plan for full implementation (see Tool 2).</a:t>
            </a:r>
          </a:p>
          <a:p>
            <a:pPr marL="158750" indent="0" algn="just" rtl="0">
              <a:buNone/>
            </a:pPr>
            <a:endParaRPr lang="en-US" b="0" dirty="0">
              <a:effectLst/>
            </a:endParaRPr>
          </a:p>
          <a:p>
            <a:pPr marL="158750" indent="0" algn="just" rtl="0">
              <a:buNone/>
            </a:pPr>
            <a:r>
              <a:rPr lang="en-US" sz="1100" b="0" i="0" u="none" strike="noStrike" cap="none" dirty="0">
                <a:solidFill>
                  <a:srgbClr val="000000"/>
                </a:solidFill>
                <a:effectLst/>
                <a:latin typeface="Arial"/>
                <a:ea typeface="Arial"/>
                <a:cs typeface="Arial"/>
                <a:sym typeface="Arial"/>
              </a:rPr>
              <a:t>Some companies, however, are international by DNA, being part of international groups or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Nevertheless, these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can still work on lifting diversity to a more strategic level, for instance by focusing on new minority groups that might fit their strategy.  </a:t>
            </a:r>
            <a:endParaRPr lang="en-US" b="0" dirty="0">
              <a:effectLst/>
            </a:endParaRPr>
          </a:p>
          <a:p>
            <a:pPr marL="158750" indent="0">
              <a:buNone/>
            </a:pPr>
            <a:br>
              <a:rPr lang="en-US" dirty="0"/>
            </a:br>
            <a:endParaRPr lang="en-US" dirty="0"/>
          </a:p>
          <a:p>
            <a:pPr marL="158750" indent="0">
              <a:buNone/>
            </a:pPr>
            <a:endParaRPr lang="en-GB" dirty="0"/>
          </a:p>
        </p:txBody>
      </p:sp>
    </p:spTree>
    <p:extLst>
      <p:ext uri="{BB962C8B-B14F-4D97-AF65-F5344CB8AC3E}">
        <p14:creationId xmlns:p14="http://schemas.microsoft.com/office/powerpoint/2010/main" val="1077663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In case you are in the phase of building up a team or company, it might be useful to start at the very beginning. Research by Harvard indicates that timing is a crucial and often overlooked factor</a:t>
            </a:r>
            <a:r>
              <a:rPr lang="en-US" sz="1100" b="0" i="0" u="none" strike="noStrike" cap="none" baseline="30000" dirty="0">
                <a:solidFill>
                  <a:srgbClr val="000000"/>
                </a:solidFill>
                <a:effectLst/>
                <a:latin typeface="Arial"/>
                <a:ea typeface="Arial"/>
                <a:cs typeface="Arial"/>
                <a:sym typeface="Arial"/>
              </a:rPr>
              <a:t>9</a:t>
            </a:r>
            <a:r>
              <a:rPr lang="en-US" sz="1100" b="0" i="0" u="none" strike="noStrike" cap="none" dirty="0">
                <a:solidFill>
                  <a:srgbClr val="000000"/>
                </a:solidFill>
                <a:effectLst/>
                <a:latin typeface="Arial"/>
                <a:ea typeface="Arial"/>
                <a:cs typeface="Arial"/>
                <a:sym typeface="Arial"/>
              </a:rPr>
              <a:t>. In particular, founders and entrepreneurs may place diversity low on their list of early priorities, viewing it as a concern that can be addressed once their firms have grown. But it is far more easy to build a diverse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from scratch than to diversify a large, complex, homogeneous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Stacy Brown-Philpot, the CEO of the freelance-job site TaskRabbit, made that point when she reflected on her early days as a financial director at Google</a:t>
            </a:r>
            <a:r>
              <a:rPr lang="en-US" sz="1100" b="0" i="0" u="none" strike="noStrike" cap="none" baseline="30000" dirty="0">
                <a:solidFill>
                  <a:srgbClr val="000000"/>
                </a:solidFill>
                <a:effectLst/>
                <a:latin typeface="Arial"/>
                <a:ea typeface="Arial"/>
                <a:cs typeface="Arial"/>
                <a:sym typeface="Arial"/>
              </a:rPr>
              <a:t>9</a:t>
            </a:r>
            <a:r>
              <a:rPr lang="en-US" sz="1100" b="0" i="0" u="none" strike="noStrike" cap="none" dirty="0">
                <a:solidFill>
                  <a:srgbClr val="000000"/>
                </a:solidFill>
                <a:effectLst/>
                <a:latin typeface="Arial"/>
                <a:ea typeface="Arial"/>
                <a:cs typeface="Arial"/>
                <a:sym typeface="Arial"/>
              </a:rPr>
              <a:t>: “When I joined Google, we were 1,000 people. It took me two and a half years to look around and realize there weren’t a lot of people like me. So my colleague and I set up a group. It was really late. I think that’s part of the challenge.” Research suggests that an already homogeneous </a:t>
            </a:r>
            <a:r>
              <a:rPr lang="en-US" sz="1100" b="0" i="0" u="none" strike="noStrike" cap="none" dirty="0" err="1">
                <a:solidFill>
                  <a:srgbClr val="000000"/>
                </a:solidFill>
                <a:effectLst/>
                <a:latin typeface="Arial"/>
                <a:ea typeface="Arial"/>
                <a:cs typeface="Arial"/>
                <a:sym typeface="Arial"/>
              </a:rPr>
              <a:t>organisation</a:t>
            </a:r>
            <a:r>
              <a:rPr lang="en-US" sz="1100" b="0" i="0" u="none" strike="noStrike" cap="none" dirty="0">
                <a:solidFill>
                  <a:srgbClr val="000000"/>
                </a:solidFill>
                <a:effectLst/>
                <a:latin typeface="Arial"/>
                <a:ea typeface="Arial"/>
                <a:cs typeface="Arial"/>
                <a:sym typeface="Arial"/>
              </a:rPr>
              <a:t> will tend to become even more so as it scales up. So if you have the opportunity, it’s valuable to encode diversity in a company’s DNA at the earliest stage. </a:t>
            </a:r>
            <a:endParaRPr lang="en-US" b="0" dirty="0">
              <a:effectLst/>
            </a:endParaRPr>
          </a:p>
          <a:p>
            <a:pPr marL="158750" indent="0">
              <a:buNone/>
            </a:pPr>
            <a:endParaRPr lang="en-GB" dirty="0"/>
          </a:p>
        </p:txBody>
      </p:sp>
    </p:spTree>
    <p:extLst>
      <p:ext uri="{BB962C8B-B14F-4D97-AF65-F5344CB8AC3E}">
        <p14:creationId xmlns:p14="http://schemas.microsoft.com/office/powerpoint/2010/main" val="3490331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rtl="0">
              <a:buNone/>
            </a:pPr>
            <a:r>
              <a:rPr lang="en-US" sz="1100" b="0" i="0" u="none" strike="noStrike" cap="none" dirty="0">
                <a:solidFill>
                  <a:srgbClr val="000000"/>
                </a:solidFill>
                <a:effectLst/>
                <a:latin typeface="Arial"/>
                <a:ea typeface="Arial"/>
                <a:cs typeface="Arial"/>
                <a:sym typeface="Arial"/>
              </a:rPr>
              <a:t>There is a clear need for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who serve as a role model with regard to diversity and who share their learnings and success stories. This will trigger other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to follow. Some firms might not experience diversity as an urgency right now. Positive examples can inspire these </a:t>
            </a:r>
            <a:r>
              <a:rPr lang="en-US" sz="1100" b="0" i="0" u="none" strike="noStrike" cap="none" dirty="0" err="1">
                <a:solidFill>
                  <a:srgbClr val="000000"/>
                </a:solidFill>
                <a:effectLst/>
                <a:latin typeface="Arial"/>
                <a:ea typeface="Arial"/>
                <a:cs typeface="Arial"/>
                <a:sym typeface="Arial"/>
              </a:rPr>
              <a:t>organisations</a:t>
            </a:r>
            <a:r>
              <a:rPr lang="en-US" sz="1100" b="0" i="0" u="none" strike="noStrike" cap="none" dirty="0">
                <a:solidFill>
                  <a:srgbClr val="000000"/>
                </a:solidFill>
                <a:effectLst/>
                <a:latin typeface="Arial"/>
                <a:ea typeface="Arial"/>
                <a:cs typeface="Arial"/>
                <a:sym typeface="Arial"/>
              </a:rPr>
              <a:t> and let them take the first step. </a:t>
            </a:r>
            <a:endParaRPr lang="en-US" b="0" dirty="0">
              <a:effectLst/>
            </a:endParaRPr>
          </a:p>
          <a:p>
            <a:pPr marL="158750" indent="0">
              <a:buNone/>
            </a:pPr>
            <a:endParaRPr lang="en-GB" dirty="0"/>
          </a:p>
        </p:txBody>
      </p:sp>
    </p:spTree>
    <p:extLst>
      <p:ext uri="{BB962C8B-B14F-4D97-AF65-F5344CB8AC3E}">
        <p14:creationId xmlns:p14="http://schemas.microsoft.com/office/powerpoint/2010/main" val="1439748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f4e0689b9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f4e0689b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169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344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To start a workshop, it’s important participants know each other’s background. </a:t>
            </a:r>
          </a:p>
          <a:p>
            <a:pPr marL="0" lvl="0" indent="0" algn="l" rtl="0">
              <a:spcBef>
                <a:spcPts val="0"/>
              </a:spcBef>
              <a:spcAft>
                <a:spcPts val="0"/>
              </a:spcAft>
              <a:buNone/>
            </a:pPr>
            <a:r>
              <a:rPr lang="en-GB" dirty="0"/>
              <a:t>Ask each participant to introduce themselves</a:t>
            </a:r>
          </a:p>
          <a:p>
            <a:pPr marL="0" lvl="0" indent="0" algn="l" rtl="0">
              <a:spcBef>
                <a:spcPts val="0"/>
              </a:spcBef>
              <a:spcAft>
                <a:spcPts val="0"/>
              </a:spcAft>
              <a:buNone/>
            </a:pPr>
            <a:endParaRPr lang="en-GB" dirty="0"/>
          </a:p>
          <a:p>
            <a:pPr marL="0" lvl="0" indent="0" algn="l" rtl="0">
              <a:spcBef>
                <a:spcPts val="0"/>
              </a:spcBef>
              <a:spcAft>
                <a:spcPts val="0"/>
              </a:spcAft>
              <a:buNone/>
            </a:pPr>
            <a:r>
              <a:rPr lang="en-GB" i="1" dirty="0" err="1">
                <a:highlight>
                  <a:srgbClr val="FFFF00"/>
                </a:highlight>
              </a:rPr>
              <a:t>Cfr</a:t>
            </a:r>
            <a:r>
              <a:rPr lang="en-GB" i="1" dirty="0">
                <a:highlight>
                  <a:srgbClr val="FFFF00"/>
                </a:highlight>
              </a:rPr>
              <a:t>. Exercise leaflet 1.1.</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91632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just">
              <a:lnSpc>
                <a:spcPct val="100000"/>
              </a:lnSpc>
              <a:buNone/>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Our world is becoming superdiverse. Besides the enormous increase in the ethnic-cultural diversity, the diversity within the diversity is also growing. People all over the world are pouring in, whereas the migrants of the past century were coming from a limited number of countries. This is becoming especially clear in urban areas which we often refer to as ‘majority-minority cities’: cities where the majority of inhabitants have roots in migration. So superdiversity is not just a word, it is an empirical fact that we have to deal with. This unparalleled variety of cultures, identities, religions and languages presents both challenges and opportunities for practitioners and policymakers but also for communities and businesses. </a:t>
            </a:r>
          </a:p>
          <a:p>
            <a:pPr marL="0" indent="0">
              <a:lnSpc>
                <a:spcPct val="100000"/>
              </a:lnSpc>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535504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4e0689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4e0689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u="sng" dirty="0"/>
              <a:t>Trainer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Goes to the link: </a:t>
            </a:r>
            <a:r>
              <a:rPr lang="nl-NL" sz="1100" b="0" i="0" u="sng" strike="noStrike" cap="none" dirty="0">
                <a:solidFill>
                  <a:srgbClr val="000000"/>
                </a:solidFill>
                <a:effectLst/>
                <a:latin typeface="Arial"/>
                <a:ea typeface="Arial"/>
                <a:cs typeface="Arial"/>
                <a:sym typeface="Arial"/>
                <a:hlinkClick r:id="rId3">
                  <a:extLst>
                    <a:ext uri="{A12FA001-AC4F-418D-AE19-62706E023703}">
                      <ahyp:hlinkClr xmlns:ahyp="http://schemas.microsoft.com/office/drawing/2018/hyperlinkcolor" val="tx"/>
                    </a:ext>
                  </a:extLst>
                </a:hlinkClick>
              </a:rPr>
              <a:t>https://play.kahoot.it/#/?quizId=1cd86418-dd73-47b2-9903-7b20c309ac18</a:t>
            </a:r>
            <a:r>
              <a:rPr lang="nl-NL" sz="1100" b="0" i="0" u="none" strike="noStrike" cap="none" dirty="0">
                <a:solidFill>
                  <a:srgbClr val="000000"/>
                </a:solidFill>
                <a:effectLst/>
                <a:latin typeface="Arial"/>
                <a:ea typeface="Arial"/>
                <a:cs typeface="Arial"/>
                <a:sym typeface="Arial"/>
              </a:rPr>
              <a:t> </a:t>
            </a:r>
            <a:endParaRPr lang="en-GB" dirty="0"/>
          </a:p>
          <a:p>
            <a:pPr marL="0" lvl="0" indent="0" algn="l" rtl="0">
              <a:spcBef>
                <a:spcPts val="0"/>
              </a:spcBef>
              <a:spcAft>
                <a:spcPts val="0"/>
              </a:spcAft>
              <a:buNone/>
            </a:pPr>
            <a:r>
              <a:rPr lang="en-GB" dirty="0"/>
              <a:t>Choose “Play”</a:t>
            </a:r>
          </a:p>
          <a:p>
            <a:pPr marL="0" lvl="0" indent="0" algn="l" rtl="0">
              <a:spcBef>
                <a:spcPts val="0"/>
              </a:spcBef>
              <a:spcAft>
                <a:spcPts val="0"/>
              </a:spcAft>
              <a:buNone/>
            </a:pPr>
            <a:r>
              <a:rPr lang="en-GB" dirty="0"/>
              <a:t>Choose “Classic” </a:t>
            </a:r>
          </a:p>
          <a:p>
            <a:pPr marL="0" lvl="0" indent="0" algn="l" rtl="0">
              <a:spcBef>
                <a:spcPts val="0"/>
              </a:spcBef>
              <a:spcAft>
                <a:spcPts val="0"/>
              </a:spcAft>
              <a:buNone/>
            </a:pPr>
            <a:r>
              <a:rPr lang="en-GB" dirty="0"/>
              <a:t>Pin code will appear</a:t>
            </a:r>
          </a:p>
          <a:p>
            <a:pPr marL="0" lvl="0" indent="0" algn="l" rtl="0">
              <a:spcBef>
                <a:spcPts val="0"/>
              </a:spcBef>
              <a:spcAft>
                <a:spcPts val="0"/>
              </a:spcAft>
              <a:buNone/>
            </a:pPr>
            <a:endParaRPr lang="en-GB" dirty="0"/>
          </a:p>
          <a:p>
            <a:pPr marL="0" lvl="0" indent="0" algn="l" rtl="0">
              <a:spcBef>
                <a:spcPts val="0"/>
              </a:spcBef>
              <a:spcAft>
                <a:spcPts val="0"/>
              </a:spcAft>
              <a:buNone/>
            </a:pPr>
            <a:r>
              <a:rPr lang="en-GB" u="sng" dirty="0"/>
              <a:t>Participants</a:t>
            </a:r>
          </a:p>
          <a:p>
            <a:pPr marL="0" lvl="0" indent="0" algn="l" rtl="0">
              <a:spcBef>
                <a:spcPts val="0"/>
              </a:spcBef>
              <a:spcAft>
                <a:spcPts val="0"/>
              </a:spcAft>
              <a:buNone/>
            </a:pPr>
            <a:r>
              <a:rPr lang="en-GB" sz="1100" b="0" i="0" u="none" strike="noStrike" cap="none" dirty="0">
                <a:solidFill>
                  <a:srgbClr val="000000"/>
                </a:solidFill>
                <a:latin typeface="Arial"/>
                <a:cs typeface="Arial"/>
                <a:sym typeface="Arial"/>
              </a:rPr>
              <a:t>Go</a:t>
            </a:r>
            <a:r>
              <a:rPr lang="en-GB" dirty="0"/>
              <a:t> to the link: </a:t>
            </a:r>
            <a:r>
              <a:rPr lang="en-GB" sz="1100" b="0" i="0" u="sng" strike="noStrike" cap="none" dirty="0">
                <a:solidFill>
                  <a:srgbClr val="000000"/>
                </a:solidFill>
                <a:effectLst/>
                <a:latin typeface="Arial"/>
                <a:ea typeface="Arial"/>
                <a:cs typeface="Arial"/>
                <a:sym typeface="Arial"/>
                <a:hlinkClick r:id="rId4"/>
              </a:rPr>
              <a:t>https://kahoot.it/</a:t>
            </a:r>
            <a:endParaRPr lang="en-GB" sz="1100" b="0" i="0" u="sng"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GB" sz="1100" b="0" i="0" u="none" strike="noStrike" cap="none" dirty="0">
                <a:solidFill>
                  <a:srgbClr val="000000"/>
                </a:solidFill>
                <a:effectLst/>
                <a:latin typeface="Arial"/>
                <a:ea typeface="Arial"/>
                <a:cs typeface="Arial"/>
                <a:sym typeface="Arial"/>
              </a:rPr>
              <a:t>Enter the pin code, generated by the trainer</a:t>
            </a:r>
          </a:p>
          <a:p>
            <a:pPr marL="0" lvl="0" indent="0" algn="l" rtl="0">
              <a:spcBef>
                <a:spcPts val="0"/>
              </a:spcBef>
              <a:spcAft>
                <a:spcPts val="0"/>
              </a:spcAft>
              <a:buNone/>
            </a:pPr>
            <a:endParaRPr lang="en-GB"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err="1">
                <a:solidFill>
                  <a:srgbClr val="000000"/>
                </a:solidFill>
                <a:effectLst/>
                <a:latin typeface="Arial"/>
                <a:ea typeface="Arial"/>
                <a:cs typeface="Arial"/>
                <a:sym typeface="Arial"/>
              </a:rPr>
              <a:t>Cfr</a:t>
            </a:r>
            <a:r>
              <a:rPr lang="en-GB" sz="1100" b="0" i="0" u="none" strike="noStrike" cap="none" dirty="0">
                <a:solidFill>
                  <a:srgbClr val="000000"/>
                </a:solidFill>
                <a:effectLst/>
                <a:latin typeface="Arial"/>
                <a:ea typeface="Arial"/>
                <a:cs typeface="Arial"/>
                <a:sym typeface="Arial"/>
              </a:rPr>
              <a:t>. </a:t>
            </a:r>
            <a:r>
              <a:rPr lang="en-GB" i="1" dirty="0">
                <a:highlight>
                  <a:srgbClr val="FFFF00"/>
                </a:highlight>
              </a:rPr>
              <a:t>Exercise leaflet 1.2.</a:t>
            </a:r>
            <a:endParaRPr lang="en-GB"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If there’s no internet connection available, the quiz can be played offline, using the slide 10-26 of this </a:t>
            </a:r>
            <a:r>
              <a:rPr lang="en-GB" dirty="0" err="1"/>
              <a:t>powerpoint</a:t>
            </a:r>
            <a:r>
              <a:rPr lang="en-GB" dirty="0"/>
              <a:t> presentation</a:t>
            </a:r>
            <a:endParaRPr dirty="0"/>
          </a:p>
        </p:txBody>
      </p:sp>
    </p:spTree>
    <p:extLst>
      <p:ext uri="{BB962C8B-B14F-4D97-AF65-F5344CB8AC3E}">
        <p14:creationId xmlns:p14="http://schemas.microsoft.com/office/powerpoint/2010/main" val="59028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20,5% of Flemish population are of foreign origin (other nationality, born outside of Belgium and obtained a Belgian nationality or one of the parents is non-Belgian).</a:t>
            </a:r>
          </a:p>
          <a:p>
            <a:pPr marL="158750" indent="0">
              <a:buNone/>
            </a:pPr>
            <a:endParaRPr lang="en-GB" dirty="0"/>
          </a:p>
          <a:p>
            <a:pPr marL="158750" indent="0">
              <a:buNone/>
            </a:pPr>
            <a:r>
              <a:rPr lang="en-GB" dirty="0"/>
              <a:t>http://samenleven-in-diversiteit.be/sites/default/files/sid2017_vlim2018_brochure.pdf</a:t>
            </a:r>
          </a:p>
        </p:txBody>
      </p:sp>
    </p:spTree>
    <p:extLst>
      <p:ext uri="{BB962C8B-B14F-4D97-AF65-F5344CB8AC3E}">
        <p14:creationId xmlns:p14="http://schemas.microsoft.com/office/powerpoint/2010/main" val="1116104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 name="Picture 1">
            <a:extLst>
              <a:ext uri="{FF2B5EF4-FFF2-40B4-BE49-F238E27FC236}">
                <a16:creationId xmlns:a16="http://schemas.microsoft.com/office/drawing/2014/main" id="{CBE12B7F-8D3B-4CC1-94AA-CDC5067A2C1D}"/>
              </a:ext>
            </a:extLst>
          </p:cNvPr>
          <p:cNvPicPr>
            <a:picLocks noChangeAspect="1"/>
          </p:cNvPicPr>
          <p:nvPr userDrawn="1"/>
        </p:nvPicPr>
        <p:blipFill>
          <a:blip r:embed="rId2"/>
          <a:stretch>
            <a:fillRect/>
          </a:stretch>
        </p:blipFill>
        <p:spPr>
          <a:xfrm>
            <a:off x="1689287" y="247370"/>
            <a:ext cx="5765426" cy="7898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9" name="TextBox 14"/>
          <p:cNvSpPr txBox="1"/>
          <p:nvPr/>
        </p:nvSpPr>
        <p:spPr>
          <a:xfrm>
            <a:off x="3600000" y="4915080"/>
            <a:ext cx="1944000" cy="129600"/>
          </a:xfrm>
          <a:prstGeom prst="rect">
            <a:avLst/>
          </a:prstGeom>
          <a:noFill/>
        </p:spPr>
        <p:txBody>
          <a:bodyPr wrap="square" lIns="0" tIns="0" rIns="0" bIns="9720" rtlCol="0" anchor="b" anchorCtr="0">
            <a:noAutofit/>
          </a:bodyPr>
          <a:lstStyle/>
          <a:p>
            <a:pPr marL="0" marR="0" lvl="0" indent="0" algn="ctr" defTabSz="822960" rtl="0" eaLnBrk="1" fontAlgn="auto" latinLnBrk="0" hangingPunct="1">
              <a:lnSpc>
                <a:spcPct val="100000"/>
              </a:lnSpc>
              <a:spcBef>
                <a:spcPts val="0"/>
              </a:spcBef>
              <a:spcAft>
                <a:spcPts val="0"/>
              </a:spcAft>
              <a:buClrTx/>
              <a:buSzTx/>
              <a:buFontTx/>
              <a:buNone/>
              <a:tabLst/>
              <a:defRPr/>
            </a:pPr>
            <a:r>
              <a:rPr kumimoji="0" lang="nl-NL" sz="720" b="0" i="0" u="none" strike="noStrike" kern="0" cap="none" spc="0" normalizeH="0" baseline="0" noProof="0" dirty="0">
                <a:ln>
                  <a:noFill/>
                </a:ln>
                <a:solidFill>
                  <a:srgbClr val="4B4B4B"/>
                </a:solidFill>
                <a:effectLst/>
                <a:uLnTx/>
                <a:uFillTx/>
              </a:rPr>
              <a:t>© </a:t>
            </a:r>
            <a:r>
              <a:rPr kumimoji="0" lang="nl-NL" sz="720" b="0" i="0" u="none" strike="noStrike" kern="0" cap="none" spc="0" normalizeH="0" baseline="0" noProof="0" dirty="0" err="1">
                <a:ln>
                  <a:noFill/>
                </a:ln>
                <a:solidFill>
                  <a:srgbClr val="4B4B4B"/>
                </a:solidFill>
                <a:effectLst/>
                <a:uLnTx/>
                <a:uFillTx/>
              </a:rPr>
              <a:t>Vlerick</a:t>
            </a:r>
            <a:r>
              <a:rPr kumimoji="0" lang="nl-NL" sz="720" b="0" i="0" u="none" strike="noStrike" kern="0" cap="none" spc="0" normalizeH="0" baseline="0" noProof="0" dirty="0">
                <a:ln>
                  <a:noFill/>
                </a:ln>
                <a:solidFill>
                  <a:srgbClr val="4B4B4B"/>
                </a:solidFill>
                <a:effectLst/>
                <a:uLnTx/>
                <a:uFillTx/>
              </a:rPr>
              <a:t> Business School</a:t>
            </a: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414" y="0"/>
            <a:ext cx="862586" cy="1879096"/>
          </a:xfrm>
          <a:prstGeom prst="rect">
            <a:avLst/>
          </a:prstGeom>
        </p:spPr>
      </p:pic>
      <p:sp>
        <p:nvSpPr>
          <p:cNvPr id="2" name="Title 1"/>
          <p:cNvSpPr>
            <a:spLocks noGrp="1"/>
          </p:cNvSpPr>
          <p:nvPr>
            <p:ph type="title"/>
          </p:nvPr>
        </p:nvSpPr>
        <p:spPr>
          <a:xfrm>
            <a:off x="504000" y="0"/>
            <a:ext cx="7560000" cy="680400"/>
          </a:xfrm>
        </p:spPr>
        <p:txBody>
          <a:bodyPr/>
          <a:lstStyle>
            <a:lvl1pPr>
              <a:defRPr/>
            </a:lvl1pPr>
          </a:lstStyle>
          <a:p>
            <a:r>
              <a:rPr lang="en-US" noProof="0"/>
              <a:t>Click to edit Master title style</a:t>
            </a:r>
            <a:endParaRPr lang="nl-BE" noProof="0"/>
          </a:p>
        </p:txBody>
      </p:sp>
      <p:sp>
        <p:nvSpPr>
          <p:cNvPr id="3" name="Content Placeholder 2"/>
          <p:cNvSpPr>
            <a:spLocks noGrp="1"/>
          </p:cNvSpPr>
          <p:nvPr>
            <p:ph idx="1"/>
          </p:nvPr>
        </p:nvSpPr>
        <p:spPr>
          <a:xfrm>
            <a:off x="504000" y="907200"/>
            <a:ext cx="8136000" cy="3888000"/>
          </a:xfrm>
        </p:spPr>
        <p:txBody>
          <a:bodyPr/>
          <a:lstStyle>
            <a:lvl3pPr marL="680400">
              <a:defRPr/>
            </a:lvl3pPr>
            <a:lvl4pPr marL="874800">
              <a:defRPr/>
            </a:lvl4pPr>
            <a:lvl5pPr marL="106920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BE" noProof="0"/>
          </a:p>
        </p:txBody>
      </p:sp>
      <p:sp>
        <p:nvSpPr>
          <p:cNvPr id="8" name="Freeform 7"/>
          <p:cNvSpPr/>
          <p:nvPr/>
        </p:nvSpPr>
        <p:spPr>
          <a:xfrm>
            <a:off x="504000" y="745200"/>
            <a:ext cx="7776000" cy="25920"/>
          </a:xfrm>
          <a:custGeom>
            <a:avLst/>
            <a:gdLst>
              <a:gd name="connsiteX0" fmla="*/ 0 w 864096"/>
              <a:gd name="connsiteY0" fmla="*/ 0 h 71437"/>
              <a:gd name="connsiteX1" fmla="*/ 864096 w 864096"/>
              <a:gd name="connsiteY1" fmla="*/ 0 h 71437"/>
              <a:gd name="connsiteX2" fmla="*/ 864096 w 864096"/>
              <a:gd name="connsiteY2" fmla="*/ 71437 h 71437"/>
              <a:gd name="connsiteX3" fmla="*/ 0 w 864096"/>
              <a:gd name="connsiteY3" fmla="*/ 71437 h 71437"/>
              <a:gd name="connsiteX4" fmla="*/ 0 w 864096"/>
              <a:gd name="connsiteY4" fmla="*/ 0 h 71437"/>
              <a:gd name="connsiteX0" fmla="*/ 36004 w 900100"/>
              <a:gd name="connsiteY0" fmla="*/ 0 h 71437"/>
              <a:gd name="connsiteX1" fmla="*/ 900100 w 900100"/>
              <a:gd name="connsiteY1" fmla="*/ 0 h 71437"/>
              <a:gd name="connsiteX2" fmla="*/ 900100 w 900100"/>
              <a:gd name="connsiteY2" fmla="*/ 71437 h 71437"/>
              <a:gd name="connsiteX3" fmla="*/ 0 w 900100"/>
              <a:gd name="connsiteY3" fmla="*/ 71437 h 71437"/>
              <a:gd name="connsiteX4" fmla="*/ 36004 w 900100"/>
              <a:gd name="connsiteY4" fmla="*/ 0 h 71437"/>
              <a:gd name="connsiteX0" fmla="*/ 36004 w 900100"/>
              <a:gd name="connsiteY0" fmla="*/ 0 h 71437"/>
              <a:gd name="connsiteX1" fmla="*/ 900100 w 900100"/>
              <a:gd name="connsiteY1" fmla="*/ 0 h 71437"/>
              <a:gd name="connsiteX2" fmla="*/ 864096 w 900100"/>
              <a:gd name="connsiteY2" fmla="*/ 71437 h 71437"/>
              <a:gd name="connsiteX3" fmla="*/ 0 w 900100"/>
              <a:gd name="connsiteY3" fmla="*/ 71437 h 71437"/>
              <a:gd name="connsiteX4" fmla="*/ 36004 w 900100"/>
              <a:gd name="connsiteY4" fmla="*/ 0 h 71437"/>
              <a:gd name="connsiteX0" fmla="*/ 36004 w 936104"/>
              <a:gd name="connsiteY0" fmla="*/ 0 h 71437"/>
              <a:gd name="connsiteX1" fmla="*/ 900100 w 936104"/>
              <a:gd name="connsiteY1" fmla="*/ 0 h 71437"/>
              <a:gd name="connsiteX2" fmla="*/ 936104 w 936104"/>
              <a:gd name="connsiteY2" fmla="*/ 71437 h 71437"/>
              <a:gd name="connsiteX3" fmla="*/ 0 w 936104"/>
              <a:gd name="connsiteY3" fmla="*/ 71437 h 71437"/>
              <a:gd name="connsiteX4" fmla="*/ 36004 w 936104"/>
              <a:gd name="connsiteY4" fmla="*/ 0 h 71437"/>
              <a:gd name="connsiteX0" fmla="*/ 0 w 900100"/>
              <a:gd name="connsiteY0" fmla="*/ 0 h 71437"/>
              <a:gd name="connsiteX1" fmla="*/ 864096 w 900100"/>
              <a:gd name="connsiteY1" fmla="*/ 0 h 71437"/>
              <a:gd name="connsiteX2" fmla="*/ 900100 w 900100"/>
              <a:gd name="connsiteY2" fmla="*/ 71437 h 71437"/>
              <a:gd name="connsiteX3" fmla="*/ 36004 w 900100"/>
              <a:gd name="connsiteY3" fmla="*/ 71437 h 71437"/>
              <a:gd name="connsiteX4" fmla="*/ 0 w 900100"/>
              <a:gd name="connsiteY4" fmla="*/ 0 h 71437"/>
              <a:gd name="connsiteX0" fmla="*/ 0 w 1332148"/>
              <a:gd name="connsiteY0" fmla="*/ 0 h 71437"/>
              <a:gd name="connsiteX1" fmla="*/ 1332148 w 1332148"/>
              <a:gd name="connsiteY1" fmla="*/ 0 h 71437"/>
              <a:gd name="connsiteX2" fmla="*/ 900100 w 1332148"/>
              <a:gd name="connsiteY2" fmla="*/ 71437 h 71437"/>
              <a:gd name="connsiteX3" fmla="*/ 36004 w 1332148"/>
              <a:gd name="connsiteY3" fmla="*/ 71437 h 71437"/>
              <a:gd name="connsiteX4" fmla="*/ 0 w 1332148"/>
              <a:gd name="connsiteY4" fmla="*/ 0 h 71437"/>
              <a:gd name="connsiteX0" fmla="*/ 0 w 6516724"/>
              <a:gd name="connsiteY0" fmla="*/ 0 h 71437"/>
              <a:gd name="connsiteX1" fmla="*/ 6516724 w 6516724"/>
              <a:gd name="connsiteY1" fmla="*/ 0 h 71437"/>
              <a:gd name="connsiteX2" fmla="*/ 900100 w 6516724"/>
              <a:gd name="connsiteY2" fmla="*/ 71437 h 71437"/>
              <a:gd name="connsiteX3" fmla="*/ 36004 w 6516724"/>
              <a:gd name="connsiteY3" fmla="*/ 71437 h 71437"/>
              <a:gd name="connsiteX4" fmla="*/ 0 w 6516724"/>
              <a:gd name="connsiteY4" fmla="*/ 0 h 71437"/>
              <a:gd name="connsiteX0" fmla="*/ 0 w 6588732"/>
              <a:gd name="connsiteY0" fmla="*/ 0 h 71437"/>
              <a:gd name="connsiteX1" fmla="*/ 6516724 w 6588732"/>
              <a:gd name="connsiteY1" fmla="*/ 0 h 71437"/>
              <a:gd name="connsiteX2" fmla="*/ 6588732 w 6588732"/>
              <a:gd name="connsiteY2" fmla="*/ 71437 h 71437"/>
              <a:gd name="connsiteX3" fmla="*/ 36004 w 6588732"/>
              <a:gd name="connsiteY3" fmla="*/ 71437 h 71437"/>
              <a:gd name="connsiteX4" fmla="*/ 0 w 6588732"/>
              <a:gd name="connsiteY4" fmla="*/ 0 h 71437"/>
              <a:gd name="connsiteX0" fmla="*/ 0 w 8028892"/>
              <a:gd name="connsiteY0" fmla="*/ 0 h 71437"/>
              <a:gd name="connsiteX1" fmla="*/ 6516724 w 8028892"/>
              <a:gd name="connsiteY1" fmla="*/ 0 h 71437"/>
              <a:gd name="connsiteX2" fmla="*/ 8028892 w 8028892"/>
              <a:gd name="connsiteY2" fmla="*/ 71437 h 71437"/>
              <a:gd name="connsiteX3" fmla="*/ 36004 w 8028892"/>
              <a:gd name="connsiteY3" fmla="*/ 71437 h 71437"/>
              <a:gd name="connsiteX4" fmla="*/ 0 w 8028892"/>
              <a:gd name="connsiteY4" fmla="*/ 0 h 71437"/>
              <a:gd name="connsiteX0" fmla="*/ 0 w 8028892"/>
              <a:gd name="connsiteY0" fmla="*/ 0 h 71437"/>
              <a:gd name="connsiteX1" fmla="*/ 7992888 w 8028892"/>
              <a:gd name="connsiteY1" fmla="*/ 0 h 71437"/>
              <a:gd name="connsiteX2" fmla="*/ 8028892 w 8028892"/>
              <a:gd name="connsiteY2" fmla="*/ 71437 h 71437"/>
              <a:gd name="connsiteX3" fmla="*/ 36004 w 8028892"/>
              <a:gd name="connsiteY3" fmla="*/ 71437 h 71437"/>
              <a:gd name="connsiteX4" fmla="*/ 0 w 8028892"/>
              <a:gd name="connsiteY4" fmla="*/ 0 h 71437"/>
              <a:gd name="connsiteX0" fmla="*/ 72008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72008 w 7992888"/>
              <a:gd name="connsiteY4" fmla="*/ 0 h 71437"/>
              <a:gd name="connsiteX0" fmla="*/ 260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260 w 7992888"/>
              <a:gd name="connsiteY4" fmla="*/ 0 h 71437"/>
              <a:gd name="connsiteX0" fmla="*/ 337159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337159 w 7992888"/>
              <a:gd name="connsiteY4" fmla="*/ 0 h 71437"/>
              <a:gd name="connsiteX0" fmla="*/ 87 w 8072823"/>
              <a:gd name="connsiteY0" fmla="*/ 0 h 71437"/>
              <a:gd name="connsiteX1" fmla="*/ 8036819 w 8072823"/>
              <a:gd name="connsiteY1" fmla="*/ 0 h 71437"/>
              <a:gd name="connsiteX2" fmla="*/ 8072823 w 8072823"/>
              <a:gd name="connsiteY2" fmla="*/ 71437 h 71437"/>
              <a:gd name="connsiteX3" fmla="*/ 79935 w 8072823"/>
              <a:gd name="connsiteY3" fmla="*/ 71437 h 71437"/>
              <a:gd name="connsiteX4" fmla="*/ 87 w 8072823"/>
              <a:gd name="connsiteY4" fmla="*/ 0 h 71437"/>
              <a:gd name="connsiteX0" fmla="*/ 87 w 8022581"/>
              <a:gd name="connsiteY0" fmla="*/ 0 h 71437"/>
              <a:gd name="connsiteX1" fmla="*/ 7986577 w 8022581"/>
              <a:gd name="connsiteY1" fmla="*/ 0 h 71437"/>
              <a:gd name="connsiteX2" fmla="*/ 8022581 w 8022581"/>
              <a:gd name="connsiteY2" fmla="*/ 71437 h 71437"/>
              <a:gd name="connsiteX3" fmla="*/ 29693 w 8022581"/>
              <a:gd name="connsiteY3" fmla="*/ 71437 h 71437"/>
              <a:gd name="connsiteX4" fmla="*/ 87 w 8022581"/>
              <a:gd name="connsiteY4" fmla="*/ 0 h 71437"/>
              <a:gd name="connsiteX0" fmla="*/ 28320 w 7992888"/>
              <a:gd name="connsiteY0" fmla="*/ 0 h 71437"/>
              <a:gd name="connsiteX1" fmla="*/ 7956884 w 7992888"/>
              <a:gd name="connsiteY1" fmla="*/ 0 h 71437"/>
              <a:gd name="connsiteX2" fmla="*/ 7992888 w 7992888"/>
              <a:gd name="connsiteY2" fmla="*/ 71437 h 71437"/>
              <a:gd name="connsiteX3" fmla="*/ 0 w 7992888"/>
              <a:gd name="connsiteY3" fmla="*/ 71437 h 71437"/>
              <a:gd name="connsiteX4" fmla="*/ 28320 w 7992888"/>
              <a:gd name="connsiteY4" fmla="*/ 0 h 71437"/>
              <a:gd name="connsiteX0" fmla="*/ 87 w 8006030"/>
              <a:gd name="connsiteY0" fmla="*/ 0 h 71437"/>
              <a:gd name="connsiteX1" fmla="*/ 7970026 w 8006030"/>
              <a:gd name="connsiteY1" fmla="*/ 0 h 71437"/>
              <a:gd name="connsiteX2" fmla="*/ 8006030 w 8006030"/>
              <a:gd name="connsiteY2" fmla="*/ 71437 h 71437"/>
              <a:gd name="connsiteX3" fmla="*/ 13142 w 8006030"/>
              <a:gd name="connsiteY3" fmla="*/ 71437 h 71437"/>
              <a:gd name="connsiteX4" fmla="*/ 87 w 8006030"/>
              <a:gd name="connsiteY4" fmla="*/ 0 h 71437"/>
              <a:gd name="connsiteX0" fmla="*/ 87 w 8006030"/>
              <a:gd name="connsiteY0" fmla="*/ 0 h 71437"/>
              <a:gd name="connsiteX1" fmla="*/ 7982797 w 8006030"/>
              <a:gd name="connsiteY1" fmla="*/ 0 h 71437"/>
              <a:gd name="connsiteX2" fmla="*/ 8006030 w 8006030"/>
              <a:gd name="connsiteY2" fmla="*/ 71437 h 71437"/>
              <a:gd name="connsiteX3" fmla="*/ 13142 w 8006030"/>
              <a:gd name="connsiteY3" fmla="*/ 71437 h 71437"/>
              <a:gd name="connsiteX4" fmla="*/ 87 w 8006030"/>
              <a:gd name="connsiteY4" fmla="*/ 0 h 71437"/>
              <a:gd name="connsiteX0" fmla="*/ 87 w 8006030"/>
              <a:gd name="connsiteY0" fmla="*/ 0 h 71437"/>
              <a:gd name="connsiteX1" fmla="*/ 7802777 w 8006030"/>
              <a:gd name="connsiteY1" fmla="*/ 0 h 71437"/>
              <a:gd name="connsiteX2" fmla="*/ 8006030 w 8006030"/>
              <a:gd name="connsiteY2" fmla="*/ 71437 h 71437"/>
              <a:gd name="connsiteX3" fmla="*/ 13142 w 8006030"/>
              <a:gd name="connsiteY3" fmla="*/ 71437 h 71437"/>
              <a:gd name="connsiteX4" fmla="*/ 87 w 8006030"/>
              <a:gd name="connsiteY4" fmla="*/ 0 h 71437"/>
              <a:gd name="connsiteX0" fmla="*/ 87 w 7802777"/>
              <a:gd name="connsiteY0" fmla="*/ 0 h 77704"/>
              <a:gd name="connsiteX1" fmla="*/ 7802777 w 7802777"/>
              <a:gd name="connsiteY1" fmla="*/ 0 h 77704"/>
              <a:gd name="connsiteX2" fmla="*/ 7802777 w 7802777"/>
              <a:gd name="connsiteY2" fmla="*/ 77704 h 77704"/>
              <a:gd name="connsiteX3" fmla="*/ 13142 w 7802777"/>
              <a:gd name="connsiteY3" fmla="*/ 71437 h 77704"/>
              <a:gd name="connsiteX4" fmla="*/ 87 w 7802777"/>
              <a:gd name="connsiteY4" fmla="*/ 0 h 77704"/>
              <a:gd name="connsiteX0" fmla="*/ 87 w 7802777"/>
              <a:gd name="connsiteY0" fmla="*/ 0 h 77704"/>
              <a:gd name="connsiteX1" fmla="*/ 7766774 w 7802777"/>
              <a:gd name="connsiteY1" fmla="*/ 0 h 77704"/>
              <a:gd name="connsiteX2" fmla="*/ 7802777 w 7802777"/>
              <a:gd name="connsiteY2" fmla="*/ 77704 h 77704"/>
              <a:gd name="connsiteX3" fmla="*/ 13142 w 7802777"/>
              <a:gd name="connsiteY3" fmla="*/ 71437 h 77704"/>
              <a:gd name="connsiteX4" fmla="*/ 87 w 7802777"/>
              <a:gd name="connsiteY4" fmla="*/ 0 h 77704"/>
              <a:gd name="connsiteX0" fmla="*/ 87 w 7802778"/>
              <a:gd name="connsiteY0" fmla="*/ 0 h 77704"/>
              <a:gd name="connsiteX1" fmla="*/ 7766774 w 7802778"/>
              <a:gd name="connsiteY1" fmla="*/ 0 h 77704"/>
              <a:gd name="connsiteX2" fmla="*/ 7802778 w 7802778"/>
              <a:gd name="connsiteY2" fmla="*/ 77704 h 77704"/>
              <a:gd name="connsiteX3" fmla="*/ 13142 w 7802778"/>
              <a:gd name="connsiteY3" fmla="*/ 71437 h 77704"/>
              <a:gd name="connsiteX4" fmla="*/ 87 w 7802778"/>
              <a:gd name="connsiteY4" fmla="*/ 0 h 77704"/>
              <a:gd name="connsiteX0" fmla="*/ 87 w 7802777"/>
              <a:gd name="connsiteY0" fmla="*/ 0 h 77704"/>
              <a:gd name="connsiteX1" fmla="*/ 7766774 w 7802777"/>
              <a:gd name="connsiteY1" fmla="*/ 0 h 77704"/>
              <a:gd name="connsiteX2" fmla="*/ 7802777 w 7802777"/>
              <a:gd name="connsiteY2" fmla="*/ 77704 h 77704"/>
              <a:gd name="connsiteX3" fmla="*/ 13142 w 7802777"/>
              <a:gd name="connsiteY3" fmla="*/ 71437 h 77704"/>
              <a:gd name="connsiteX4" fmla="*/ 87 w 7802777"/>
              <a:gd name="connsiteY4" fmla="*/ 0 h 77704"/>
              <a:gd name="connsiteX0" fmla="*/ 23122 w 7789635"/>
              <a:gd name="connsiteY0" fmla="*/ 0 h 77704"/>
              <a:gd name="connsiteX1" fmla="*/ 7753632 w 7789635"/>
              <a:gd name="connsiteY1" fmla="*/ 0 h 77704"/>
              <a:gd name="connsiteX2" fmla="*/ 7789635 w 7789635"/>
              <a:gd name="connsiteY2" fmla="*/ 77704 h 77704"/>
              <a:gd name="connsiteX3" fmla="*/ 0 w 7789635"/>
              <a:gd name="connsiteY3" fmla="*/ 71437 h 77704"/>
              <a:gd name="connsiteX4" fmla="*/ 23122 w 7789635"/>
              <a:gd name="connsiteY4" fmla="*/ 0 h 77704"/>
              <a:gd name="connsiteX0" fmla="*/ 87 w 7766600"/>
              <a:gd name="connsiteY0" fmla="*/ 0 h 78811"/>
              <a:gd name="connsiteX1" fmla="*/ 7730597 w 7766600"/>
              <a:gd name="connsiteY1" fmla="*/ 0 h 78811"/>
              <a:gd name="connsiteX2" fmla="*/ 7766600 w 7766600"/>
              <a:gd name="connsiteY2" fmla="*/ 77704 h 78811"/>
              <a:gd name="connsiteX3" fmla="*/ 87 w 7766600"/>
              <a:gd name="connsiteY3" fmla="*/ 78811 h 78811"/>
              <a:gd name="connsiteX4" fmla="*/ 87 w 7766600"/>
              <a:gd name="connsiteY4" fmla="*/ 0 h 78811"/>
              <a:gd name="connsiteX0" fmla="*/ 87 w 8064722"/>
              <a:gd name="connsiteY0" fmla="*/ 0 h 78811"/>
              <a:gd name="connsiteX1" fmla="*/ 7730597 w 8064722"/>
              <a:gd name="connsiteY1" fmla="*/ 0 h 78811"/>
              <a:gd name="connsiteX2" fmla="*/ 8064722 w 8064722"/>
              <a:gd name="connsiteY2" fmla="*/ 78811 h 78811"/>
              <a:gd name="connsiteX3" fmla="*/ 87 w 8064722"/>
              <a:gd name="connsiteY3" fmla="*/ 78811 h 78811"/>
              <a:gd name="connsiteX4" fmla="*/ 87 w 8064722"/>
              <a:gd name="connsiteY4" fmla="*/ 0 h 78811"/>
              <a:gd name="connsiteX0" fmla="*/ 87 w 8028718"/>
              <a:gd name="connsiteY0" fmla="*/ 0 h 78811"/>
              <a:gd name="connsiteX1" fmla="*/ 7730597 w 8028718"/>
              <a:gd name="connsiteY1" fmla="*/ 0 h 78811"/>
              <a:gd name="connsiteX2" fmla="*/ 8028718 w 8028718"/>
              <a:gd name="connsiteY2" fmla="*/ 78811 h 78811"/>
              <a:gd name="connsiteX3" fmla="*/ 87 w 8028718"/>
              <a:gd name="connsiteY3" fmla="*/ 78811 h 78811"/>
              <a:gd name="connsiteX4" fmla="*/ 87 w 8028718"/>
              <a:gd name="connsiteY4" fmla="*/ 0 h 78811"/>
              <a:gd name="connsiteX0" fmla="*/ 87 w 8028718"/>
              <a:gd name="connsiteY0" fmla="*/ 0 h 78811"/>
              <a:gd name="connsiteX1" fmla="*/ 7992714 w 8028718"/>
              <a:gd name="connsiteY1" fmla="*/ 0 h 78811"/>
              <a:gd name="connsiteX2" fmla="*/ 8028718 w 8028718"/>
              <a:gd name="connsiteY2" fmla="*/ 78811 h 78811"/>
              <a:gd name="connsiteX3" fmla="*/ 87 w 8028718"/>
              <a:gd name="connsiteY3" fmla="*/ 78811 h 78811"/>
              <a:gd name="connsiteX4" fmla="*/ 87 w 8028718"/>
              <a:gd name="connsiteY4" fmla="*/ 0 h 78811"/>
              <a:gd name="connsiteX0" fmla="*/ 87 w 8028718"/>
              <a:gd name="connsiteY0" fmla="*/ 0 h 78811"/>
              <a:gd name="connsiteX1" fmla="*/ 7884702 w 8028718"/>
              <a:gd name="connsiteY1" fmla="*/ 0 h 78811"/>
              <a:gd name="connsiteX2" fmla="*/ 8028718 w 8028718"/>
              <a:gd name="connsiteY2" fmla="*/ 78811 h 78811"/>
              <a:gd name="connsiteX3" fmla="*/ 87 w 8028718"/>
              <a:gd name="connsiteY3" fmla="*/ 78811 h 78811"/>
              <a:gd name="connsiteX4" fmla="*/ 87 w 8028718"/>
              <a:gd name="connsiteY4" fmla="*/ 0 h 78811"/>
              <a:gd name="connsiteX0" fmla="*/ 87 w 7920706"/>
              <a:gd name="connsiteY0" fmla="*/ 0 h 78811"/>
              <a:gd name="connsiteX1" fmla="*/ 7884702 w 7920706"/>
              <a:gd name="connsiteY1" fmla="*/ 0 h 78811"/>
              <a:gd name="connsiteX2" fmla="*/ 7920706 w 7920706"/>
              <a:gd name="connsiteY2" fmla="*/ 78811 h 78811"/>
              <a:gd name="connsiteX3" fmla="*/ 87 w 7920706"/>
              <a:gd name="connsiteY3" fmla="*/ 78811 h 78811"/>
              <a:gd name="connsiteX4" fmla="*/ 87 w 7920706"/>
              <a:gd name="connsiteY4" fmla="*/ 0 h 78811"/>
              <a:gd name="connsiteX0" fmla="*/ 87 w 7884702"/>
              <a:gd name="connsiteY0" fmla="*/ 0 h 78811"/>
              <a:gd name="connsiteX1" fmla="*/ 7884702 w 7884702"/>
              <a:gd name="connsiteY1" fmla="*/ 0 h 78811"/>
              <a:gd name="connsiteX2" fmla="*/ 7884702 w 7884702"/>
              <a:gd name="connsiteY2" fmla="*/ 78811 h 78811"/>
              <a:gd name="connsiteX3" fmla="*/ 87 w 7884702"/>
              <a:gd name="connsiteY3" fmla="*/ 78811 h 78811"/>
              <a:gd name="connsiteX4" fmla="*/ 87 w 7884702"/>
              <a:gd name="connsiteY4" fmla="*/ 0 h 78811"/>
              <a:gd name="connsiteX0" fmla="*/ 87 w 7884702"/>
              <a:gd name="connsiteY0" fmla="*/ 0 h 78811"/>
              <a:gd name="connsiteX1" fmla="*/ 7866291 w 7884702"/>
              <a:gd name="connsiteY1" fmla="*/ 0 h 78811"/>
              <a:gd name="connsiteX2" fmla="*/ 7884702 w 7884702"/>
              <a:gd name="connsiteY2" fmla="*/ 78811 h 78811"/>
              <a:gd name="connsiteX3" fmla="*/ 87 w 7884702"/>
              <a:gd name="connsiteY3" fmla="*/ 78811 h 78811"/>
              <a:gd name="connsiteX4" fmla="*/ 87 w 7884702"/>
              <a:gd name="connsiteY4" fmla="*/ 0 h 78811"/>
              <a:gd name="connsiteX0" fmla="*/ 87 w 7884702"/>
              <a:gd name="connsiteY0" fmla="*/ 0 h 78811"/>
              <a:gd name="connsiteX1" fmla="*/ 7779839 w 7884702"/>
              <a:gd name="connsiteY1" fmla="*/ 0 h 78811"/>
              <a:gd name="connsiteX2" fmla="*/ 7884702 w 7884702"/>
              <a:gd name="connsiteY2" fmla="*/ 78811 h 78811"/>
              <a:gd name="connsiteX3" fmla="*/ 87 w 7884702"/>
              <a:gd name="connsiteY3" fmla="*/ 78811 h 78811"/>
              <a:gd name="connsiteX4" fmla="*/ 87 w 7884702"/>
              <a:gd name="connsiteY4" fmla="*/ 0 h 78811"/>
              <a:gd name="connsiteX0" fmla="*/ 87 w 7811550"/>
              <a:gd name="connsiteY0" fmla="*/ 0 h 78811"/>
              <a:gd name="connsiteX1" fmla="*/ 7779839 w 7811550"/>
              <a:gd name="connsiteY1" fmla="*/ 0 h 78811"/>
              <a:gd name="connsiteX2" fmla="*/ 7811550 w 7811550"/>
              <a:gd name="connsiteY2" fmla="*/ 78811 h 78811"/>
              <a:gd name="connsiteX3" fmla="*/ 87 w 7811550"/>
              <a:gd name="connsiteY3" fmla="*/ 78811 h 78811"/>
              <a:gd name="connsiteX4" fmla="*/ 87 w 7811550"/>
              <a:gd name="connsiteY4" fmla="*/ 0 h 78811"/>
              <a:gd name="connsiteX0" fmla="*/ 87 w 7795694"/>
              <a:gd name="connsiteY0" fmla="*/ 0 h 78811"/>
              <a:gd name="connsiteX1" fmla="*/ 7779839 w 7795694"/>
              <a:gd name="connsiteY1" fmla="*/ 0 h 78811"/>
              <a:gd name="connsiteX2" fmla="*/ 7795694 w 7795694"/>
              <a:gd name="connsiteY2" fmla="*/ 78811 h 78811"/>
              <a:gd name="connsiteX3" fmla="*/ 87 w 7795694"/>
              <a:gd name="connsiteY3" fmla="*/ 78811 h 78811"/>
              <a:gd name="connsiteX4" fmla="*/ 87 w 7795694"/>
              <a:gd name="connsiteY4" fmla="*/ 0 h 78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5694" h="78811">
                <a:moveTo>
                  <a:pt x="87" y="0"/>
                </a:moveTo>
                <a:lnTo>
                  <a:pt x="7779839" y="0"/>
                </a:lnTo>
                <a:lnTo>
                  <a:pt x="7795694" y="78811"/>
                </a:lnTo>
                <a:lnTo>
                  <a:pt x="87" y="78811"/>
                </a:lnTo>
                <a:cubicBezTo>
                  <a:pt x="174" y="54999"/>
                  <a:pt x="0" y="23812"/>
                  <a:pt x="8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0"/>
          </a:p>
        </p:txBody>
      </p:sp>
      <p:sp>
        <p:nvSpPr>
          <p:cNvPr id="6" name="Tijdelijke aanduiding voor dianummer 5"/>
          <p:cNvSpPr>
            <a:spLocks noGrp="1"/>
          </p:cNvSpPr>
          <p:nvPr>
            <p:ph type="sldNum" sz="quarter" idx="12"/>
          </p:nvPr>
        </p:nvSpPr>
        <p:spPr/>
        <p:txBody>
          <a:bodyPr/>
          <a:lstStyle/>
          <a:p>
            <a:fld id="{8822277B-664C-4326-A059-FA702E2D3D64}" type="slidenum">
              <a:rPr lang="nl-BE" smtClean="0"/>
              <a:t>‹#›</a:t>
            </a:fld>
            <a:endParaRPr lang="nl-BE"/>
          </a:p>
        </p:txBody>
      </p:sp>
    </p:spTree>
    <p:extLst>
      <p:ext uri="{BB962C8B-B14F-4D97-AF65-F5344CB8AC3E}">
        <p14:creationId xmlns:p14="http://schemas.microsoft.com/office/powerpoint/2010/main" val="111465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1_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424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sz="2400" b="1" i="0" u="none" strike="noStrike" cap="none">
                <a:solidFill>
                  <a:srgbClr val="004C97"/>
                </a:solidFill>
                <a:latin typeface="Verdana"/>
                <a:ea typeface="Verdana"/>
                <a:cs typeface="Verdana"/>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9" name="Google Shape;19;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22" name="Google Shape;22;p4"/>
          <p:cNvCxnSpPr/>
          <p:nvPr/>
        </p:nvCxnSpPr>
        <p:spPr>
          <a:xfrm rot="10800000" flipH="1">
            <a:off x="0" y="810725"/>
            <a:ext cx="7936800" cy="2100"/>
          </a:xfrm>
          <a:prstGeom prst="straightConnector1">
            <a:avLst/>
          </a:prstGeom>
          <a:noFill/>
          <a:ln w="76200" cap="flat" cmpd="sng">
            <a:solidFill>
              <a:srgbClr val="0B5394"/>
            </a:solidFill>
            <a:prstDash val="solid"/>
            <a:round/>
            <a:headEnd type="none" w="sm" len="sm"/>
            <a:tailEnd type="none" w="sm" len="sm"/>
          </a:ln>
        </p:spPr>
      </p:cxnSp>
      <p:sp>
        <p:nvSpPr>
          <p:cNvPr id="23" name="Google Shape;23;p4"/>
          <p:cNvSpPr txBox="1"/>
          <p:nvPr/>
        </p:nvSpPr>
        <p:spPr>
          <a:xfrm>
            <a:off x="510875" y="1401575"/>
            <a:ext cx="7425900" cy="279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pic>
        <p:nvPicPr>
          <p:cNvPr id="2" name="Picture 1">
            <a:extLst>
              <a:ext uri="{FF2B5EF4-FFF2-40B4-BE49-F238E27FC236}">
                <a16:creationId xmlns:a16="http://schemas.microsoft.com/office/drawing/2014/main" id="{498E605A-1418-422B-90D9-B744D9D2E7F3}"/>
              </a:ext>
            </a:extLst>
          </p:cNvPr>
          <p:cNvPicPr>
            <a:picLocks noChangeAspect="1"/>
          </p:cNvPicPr>
          <p:nvPr userDrawn="1"/>
        </p:nvPicPr>
        <p:blipFill>
          <a:blip r:embed="rId2"/>
          <a:stretch>
            <a:fillRect/>
          </a:stretch>
        </p:blipFill>
        <p:spPr>
          <a:xfrm>
            <a:off x="1573324" y="4158039"/>
            <a:ext cx="5997351" cy="82167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g"/><Relationship Id="rId7"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hyperlink" Target="mailto:emmy.defever@vlerick.com" TargetMode="External"/><Relationship Id="rId5" Type="http://schemas.openxmlformats.org/officeDocument/2006/relationships/hyperlink" Target="mailto:hannelore@talentree.be" TargetMode="External"/><Relationship Id="rId4" Type="http://schemas.openxmlformats.org/officeDocument/2006/relationships/hyperlink" Target="mailto:dirk.buyens@vlerick.com" TargetMode="Externa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P6YPZ7rXgAhUEBWMBHdVbALkQjRx6BAgBEAU&amp;url=https://www.onlinewebfonts.com/icon/238906&amp;psig=AOvVaw00MGxucBOOq5lAwMZjCOc5&amp;ust=155004953434734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kahoot.it/"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484308" y="32733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Ti</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57" name="Google Shape;57;p13"/>
          <p:cNvSpPr/>
          <p:nvPr/>
        </p:nvSpPr>
        <p:spPr>
          <a:xfrm>
            <a:off x="0" y="1585425"/>
            <a:ext cx="6679580" cy="20526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err="1">
                <a:solidFill>
                  <a:schemeClr val="lt1"/>
                </a:solidFill>
                <a:latin typeface="Verdana"/>
                <a:ea typeface="Verdana"/>
                <a:cs typeface="Verdana"/>
                <a:sym typeface="Verdana"/>
              </a:rPr>
              <a:t>NiMAP</a:t>
            </a:r>
            <a:r>
              <a:rPr lang="en-GB" sz="4000" dirty="0">
                <a:solidFill>
                  <a:schemeClr val="lt1"/>
                </a:solidFill>
                <a:latin typeface="Verdana"/>
                <a:ea typeface="Verdana"/>
                <a:cs typeface="Verdana"/>
                <a:sym typeface="Verdana"/>
              </a:rPr>
              <a:t> toolkit for companies</a:t>
            </a:r>
            <a:endParaRPr sz="4000" dirty="0">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427209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p15">
            <a:extLst>
              <a:ext uri="{FF2B5EF4-FFF2-40B4-BE49-F238E27FC236}">
                <a16:creationId xmlns:a16="http://schemas.microsoft.com/office/drawing/2014/main" id="{CDB421B0-39C4-47F8-B037-0FF31A1B61E3}"/>
              </a:ext>
            </a:extLst>
          </p:cNvPr>
          <p:cNvSpPr txBox="1"/>
          <p:nvPr/>
        </p:nvSpPr>
        <p:spPr>
          <a:xfrm>
            <a:off x="472886" y="1241748"/>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Q.1: </a:t>
            </a:r>
            <a:r>
              <a:rPr lang="en-GB" sz="2800" dirty="0">
                <a:latin typeface="Verdana" panose="020B0604030504040204" pitchFamily="34" charset="0"/>
                <a:ea typeface="Verdana" panose="020B0604030504040204" pitchFamily="34" charset="0"/>
                <a:cs typeface="Verdana" panose="020B0604030504040204" pitchFamily="34" charset="0"/>
              </a:rPr>
              <a:t>what is the %</a:t>
            </a: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of people with a foreign origin living in Flanders?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(other nationality, born outside Belgium and obtained Belgian nationality or one of the parents is non-Belgian)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Tree>
    <p:extLst>
      <p:ext uri="{BB962C8B-B14F-4D97-AF65-F5344CB8AC3E}">
        <p14:creationId xmlns:p14="http://schemas.microsoft.com/office/powerpoint/2010/main" val="32298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8" name="Google Shape;79;p15">
            <a:extLst>
              <a:ext uri="{FF2B5EF4-FFF2-40B4-BE49-F238E27FC236}">
                <a16:creationId xmlns:a16="http://schemas.microsoft.com/office/drawing/2014/main" id="{1B4BCCD7-5EDD-42A1-83C4-4408B2D1082A}"/>
              </a:ext>
            </a:extLst>
          </p:cNvPr>
          <p:cNvSpPr txBox="1"/>
          <p:nvPr/>
        </p:nvSpPr>
        <p:spPr>
          <a:xfrm>
            <a:off x="674858" y="1634249"/>
            <a:ext cx="8198227" cy="2966611"/>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20,5%</a:t>
            </a:r>
            <a:endParaRPr kumimoji="0" lang="en-US"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9026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4" name="Google Shape;79;p15">
            <a:extLst>
              <a:ext uri="{FF2B5EF4-FFF2-40B4-BE49-F238E27FC236}">
                <a16:creationId xmlns:a16="http://schemas.microsoft.com/office/drawing/2014/main" id="{8DAA9F11-6423-41F8-8709-14681E068C71}"/>
              </a:ext>
            </a:extLst>
          </p:cNvPr>
          <p:cNvSpPr txBox="1"/>
          <p:nvPr/>
        </p:nvSpPr>
        <p:spPr>
          <a:xfrm>
            <a:off x="510875" y="1151716"/>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Q.2: W</a:t>
            </a:r>
            <a:r>
              <a:rPr lang="en-GB" sz="2800" dirty="0">
                <a:latin typeface="Verdana" panose="020B0604030504040204" pitchFamily="34" charset="0"/>
                <a:ea typeface="Verdana" panose="020B0604030504040204" pitchFamily="34" charset="0"/>
                <a:cs typeface="Verdana" panose="020B0604030504040204" pitchFamily="34" charset="0"/>
              </a:rPr>
              <a:t>hat is the % </a:t>
            </a: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of 0-5 year old children living in Flanders who have a foreign origin?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(other nationality, born outside Belgium and obtained Belgian nationality or one of the parents is non-Belgian)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361432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4" name="Google Shape;79;p15">
            <a:extLst>
              <a:ext uri="{FF2B5EF4-FFF2-40B4-BE49-F238E27FC236}">
                <a16:creationId xmlns:a16="http://schemas.microsoft.com/office/drawing/2014/main" id="{39EA3220-230A-4786-9456-F5EFD9ACB765}"/>
              </a:ext>
            </a:extLst>
          </p:cNvPr>
          <p:cNvSpPr txBox="1"/>
          <p:nvPr/>
        </p:nvSpPr>
        <p:spPr>
          <a:xfrm>
            <a:off x="674858" y="1634249"/>
            <a:ext cx="8198227" cy="2966611"/>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37%</a:t>
            </a:r>
            <a:endParaRPr kumimoji="0" lang="en-US"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75512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5" name="Google Shape;79;p15">
            <a:extLst>
              <a:ext uri="{FF2B5EF4-FFF2-40B4-BE49-F238E27FC236}">
                <a16:creationId xmlns:a16="http://schemas.microsoft.com/office/drawing/2014/main" id="{207B6734-5D81-4A89-873F-D6BD37E861E3}"/>
              </a:ext>
            </a:extLst>
          </p:cNvPr>
          <p:cNvSpPr txBox="1"/>
          <p:nvPr/>
        </p:nvSpPr>
        <p:spPr>
          <a:xfrm>
            <a:off x="510875" y="1712548"/>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Q.3: What are the </a:t>
            </a: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3 most cosmopolitan cities in the world in terms of % of people living there with a foreign origin?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17695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4" name="Google Shape;79;p15">
            <a:extLst>
              <a:ext uri="{FF2B5EF4-FFF2-40B4-BE49-F238E27FC236}">
                <a16:creationId xmlns:a16="http://schemas.microsoft.com/office/drawing/2014/main" id="{EF7CF164-0454-4BDD-81AD-1F9A3AA034D0}"/>
              </a:ext>
            </a:extLst>
          </p:cNvPr>
          <p:cNvSpPr txBox="1"/>
          <p:nvPr/>
        </p:nvSpPr>
        <p:spPr>
          <a:xfrm>
            <a:off x="-130714" y="1461424"/>
            <a:ext cx="8198227" cy="2966611"/>
          </a:xfrm>
          <a:prstGeom prst="rect">
            <a:avLst/>
          </a:prstGeom>
          <a:noFill/>
          <a:ln>
            <a:noFill/>
          </a:ln>
        </p:spPr>
        <p:txBody>
          <a:bodyPr spcFirstLastPara="1" wrap="square" lIns="91425" tIns="91425" rIns="91425" bIns="91425" anchor="t" anchorCtr="0">
            <a:noAutofit/>
          </a:bodyPr>
          <a:lstStyle/>
          <a:p>
            <a:pPr marL="936000" marR="0" lvl="4"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Foreign-born</a:t>
            </a:r>
          </a:p>
          <a:p>
            <a:pPr marL="1678950" marR="0" lvl="4"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Dubai (83%)</a:t>
            </a:r>
          </a:p>
          <a:p>
            <a:pPr marL="1678950" marR="0" lvl="4"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Brussels (62%)</a:t>
            </a:r>
          </a:p>
          <a:p>
            <a:pPr marL="1678950" marR="0" lvl="4" indent="-74295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Toronto (46%)</a:t>
            </a:r>
          </a:p>
        </p:txBody>
      </p:sp>
    </p:spTree>
    <p:extLst>
      <p:ext uri="{BB962C8B-B14F-4D97-AF65-F5344CB8AC3E}">
        <p14:creationId xmlns:p14="http://schemas.microsoft.com/office/powerpoint/2010/main" val="347589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7" name="Google Shape;79;p15">
            <a:extLst>
              <a:ext uri="{FF2B5EF4-FFF2-40B4-BE49-F238E27FC236}">
                <a16:creationId xmlns:a16="http://schemas.microsoft.com/office/drawing/2014/main" id="{C7772893-221D-4AAD-8152-60F1675EBCA5}"/>
              </a:ext>
            </a:extLst>
          </p:cNvPr>
          <p:cNvSpPr txBox="1"/>
          <p:nvPr/>
        </p:nvSpPr>
        <p:spPr>
          <a:xfrm>
            <a:off x="472886" y="1724741"/>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Q.4: What is the</a:t>
            </a:r>
            <a:r>
              <a:rPr lang="en-GB" sz="2800" dirty="0">
                <a:latin typeface="Verdana" panose="020B0604030504040204" pitchFamily="34" charset="0"/>
                <a:ea typeface="Verdana" panose="020B0604030504040204" pitchFamily="34" charset="0"/>
                <a:cs typeface="Verdana" panose="020B0604030504040204" pitchFamily="34" charset="0"/>
              </a:rPr>
              <a:t> % of</a:t>
            </a: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Flemish people </a:t>
            </a:r>
            <a:r>
              <a:rPr kumimoji="0" lang="en-US" sz="2800" b="1" i="0" u="sng"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not having</a:t>
            </a:r>
            <a:r>
              <a:rPr lang="en-US" sz="2800" b="1" dirty="0">
                <a:latin typeface="Verdana" panose="020B0604030504040204" pitchFamily="34" charset="0"/>
                <a:ea typeface="Verdana" panose="020B0604030504040204" pitchFamily="34" charset="0"/>
                <a:cs typeface="Verdana" panose="020B0604030504040204" pitchFamily="34" charset="0"/>
              </a:rPr>
              <a:t> </a:t>
            </a: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friends or acquaintances from a different origin than theirs?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Arial"/>
              <a:buAutoNum type="alphaUcPeriod"/>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87963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8" name="Google Shape;79;p15">
            <a:extLst>
              <a:ext uri="{FF2B5EF4-FFF2-40B4-BE49-F238E27FC236}">
                <a16:creationId xmlns:a16="http://schemas.microsoft.com/office/drawing/2014/main" id="{1B4BCCD7-5EDD-42A1-83C4-4408B2D1082A}"/>
              </a:ext>
            </a:extLst>
          </p:cNvPr>
          <p:cNvSpPr txBox="1"/>
          <p:nvPr/>
        </p:nvSpPr>
        <p:spPr>
          <a:xfrm>
            <a:off x="674858" y="1634249"/>
            <a:ext cx="8198227" cy="2966611"/>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33%</a:t>
            </a:r>
            <a:endParaRPr kumimoji="0" lang="en-US"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767888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4" name="Google Shape;79;p15">
            <a:extLst>
              <a:ext uri="{FF2B5EF4-FFF2-40B4-BE49-F238E27FC236}">
                <a16:creationId xmlns:a16="http://schemas.microsoft.com/office/drawing/2014/main" id="{FF4ACCCA-DFC1-4A60-BB49-C03846B051C6}"/>
              </a:ext>
            </a:extLst>
          </p:cNvPr>
          <p:cNvSpPr txBox="1"/>
          <p:nvPr/>
        </p:nvSpPr>
        <p:spPr>
          <a:xfrm>
            <a:off x="472886" y="1672131"/>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Q.5: Is the gap in employability between natives and foreign born people, larger for lower or higher educated people?</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04932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pic>
        <p:nvPicPr>
          <p:cNvPr id="5" name="Picture 4">
            <a:extLst>
              <a:ext uri="{FF2B5EF4-FFF2-40B4-BE49-F238E27FC236}">
                <a16:creationId xmlns:a16="http://schemas.microsoft.com/office/drawing/2014/main" id="{9038F5AB-22CA-4C32-AB5B-B4458A37C835}"/>
              </a:ext>
            </a:extLst>
          </p:cNvPr>
          <p:cNvPicPr>
            <a:picLocks noChangeAspect="1"/>
          </p:cNvPicPr>
          <p:nvPr/>
        </p:nvPicPr>
        <p:blipFill>
          <a:blip r:embed="rId3"/>
          <a:stretch>
            <a:fillRect/>
          </a:stretch>
        </p:blipFill>
        <p:spPr>
          <a:xfrm>
            <a:off x="1135117" y="1006238"/>
            <a:ext cx="6676040" cy="3346758"/>
          </a:xfrm>
          <a:prstGeom prst="rect">
            <a:avLst/>
          </a:prstGeom>
        </p:spPr>
      </p:pic>
    </p:spTree>
    <p:extLst>
      <p:ext uri="{BB962C8B-B14F-4D97-AF65-F5344CB8AC3E}">
        <p14:creationId xmlns:p14="http://schemas.microsoft.com/office/powerpoint/2010/main" val="200006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nSpc>
                <a:spcPct val="100000"/>
              </a:lnSpc>
              <a:buNone/>
            </a:pPr>
            <a:endParaRPr sz="2000" dirty="0">
              <a:latin typeface="Verdana"/>
              <a:ea typeface="Verdana"/>
              <a:cs typeface="Verdana"/>
              <a:sym typeface="Verdana"/>
            </a:endParaRPr>
          </a:p>
        </p:txBody>
      </p:sp>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sp>
        <p:nvSpPr>
          <p:cNvPr id="2" name="TextBox 1">
            <a:extLst>
              <a:ext uri="{FF2B5EF4-FFF2-40B4-BE49-F238E27FC236}">
                <a16:creationId xmlns:a16="http://schemas.microsoft.com/office/drawing/2014/main" id="{5C39EA24-A008-43AD-BE0F-6B246AE4A5AA}"/>
              </a:ext>
            </a:extLst>
          </p:cNvPr>
          <p:cNvSpPr txBox="1"/>
          <p:nvPr/>
        </p:nvSpPr>
        <p:spPr>
          <a:xfrm>
            <a:off x="640080" y="1151483"/>
            <a:ext cx="7296720" cy="2957284"/>
          </a:xfrm>
          <a:prstGeom prst="rect">
            <a:avLst/>
          </a:prstGeom>
          <a:noFill/>
        </p:spPr>
        <p:txBody>
          <a:bodyPr wrap="square" rtlCol="0">
            <a:spAutoFit/>
          </a:bodyPr>
          <a:lstStyle/>
          <a:p>
            <a:pPr marR="16324" algn="just">
              <a:lnSpc>
                <a:spcPct val="150000"/>
              </a:lnSpc>
            </a:pPr>
            <a:r>
              <a:rPr lang="en-GB" spc="24" dirty="0">
                <a:latin typeface="Verdana" panose="020B0604030504040204" pitchFamily="34" charset="0"/>
                <a:ea typeface="Verdana" panose="020B0604030504040204" pitchFamily="34" charset="0"/>
                <a:cs typeface="Verdana" panose="020B0604030504040204" pitchFamily="34" charset="0"/>
              </a:rPr>
              <a:t>This training toolkit for companies has been developed by Vlerick Business School &amp; Talentree to help companies create an inclusive and diverse work environment and to reap its benefits in the best possible way. The toolkit is based on the learnings gathered during the Newcomer Induction Management Accelerator Programme (</a:t>
            </a:r>
            <a:r>
              <a:rPr lang="en-GB" spc="24" dirty="0" err="1">
                <a:latin typeface="Verdana" panose="020B0604030504040204" pitchFamily="34" charset="0"/>
                <a:ea typeface="Verdana" panose="020B0604030504040204" pitchFamily="34" charset="0"/>
                <a:cs typeface="Verdana" panose="020B0604030504040204" pitchFamily="34" charset="0"/>
              </a:rPr>
              <a:t>NiMAP</a:t>
            </a:r>
            <a:r>
              <a:rPr lang="en-GB" spc="24" dirty="0">
                <a:latin typeface="Verdana" panose="020B0604030504040204" pitchFamily="34" charset="0"/>
                <a:ea typeface="Verdana" panose="020B0604030504040204" pitchFamily="34" charset="0"/>
                <a:cs typeface="Verdana" panose="020B0604030504040204" pitchFamily="34" charset="0"/>
              </a:rPr>
              <a:t>), a project which has been carried out in collaboration with Stockholm school of Economics and with the support of the European Social Fund. The training toolkit is divided into four different modules, which can be used separately or a whole, depending on the needs of companies. </a:t>
            </a:r>
          </a:p>
        </p:txBody>
      </p:sp>
      <p:sp>
        <p:nvSpPr>
          <p:cNvPr id="15" name="Google Shape;66;p14">
            <a:extLst>
              <a:ext uri="{FF2B5EF4-FFF2-40B4-BE49-F238E27FC236}">
                <a16:creationId xmlns:a16="http://schemas.microsoft.com/office/drawing/2014/main" id="{0FCF5E08-AF3C-47F4-BD03-D4196E81E818}"/>
              </a:ext>
            </a:extLst>
          </p:cNvPr>
          <p:cNvSpPr txBox="1">
            <a:spLocks/>
          </p:cNvSpPr>
          <p:nvPr/>
        </p:nvSpPr>
        <p:spPr>
          <a:xfrm>
            <a:off x="396575" y="174937"/>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sym typeface="Verdana"/>
              </a:rPr>
              <a:t>Introduction</a:t>
            </a:r>
            <a:endParaRPr lang="en-US" sz="2000" dirty="0">
              <a:latin typeface="Verdana"/>
              <a:ea typeface="Verdana"/>
              <a:cs typeface="Verdana"/>
              <a:sym typeface="Verdana"/>
            </a:endParaRPr>
          </a:p>
        </p:txBody>
      </p:sp>
    </p:spTree>
    <p:extLst>
      <p:ext uri="{BB962C8B-B14F-4D97-AF65-F5344CB8AC3E}">
        <p14:creationId xmlns:p14="http://schemas.microsoft.com/office/powerpoint/2010/main" val="22365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7" name="Google Shape;79;p15">
            <a:extLst>
              <a:ext uri="{FF2B5EF4-FFF2-40B4-BE49-F238E27FC236}">
                <a16:creationId xmlns:a16="http://schemas.microsoft.com/office/drawing/2014/main" id="{A768F5A2-D441-4092-8EBE-66FF80D57A54}"/>
              </a:ext>
            </a:extLst>
          </p:cNvPr>
          <p:cNvSpPr txBox="1"/>
          <p:nvPr/>
        </p:nvSpPr>
        <p:spPr>
          <a:xfrm>
            <a:off x="472886" y="1672131"/>
            <a:ext cx="8198227" cy="2966611"/>
          </a:xfrm>
          <a:prstGeom prst="rect">
            <a:avLst/>
          </a:prstGeom>
          <a:noFill/>
          <a:ln>
            <a:noFill/>
          </a:ln>
        </p:spPr>
        <p:txBody>
          <a:bodyPr spcFirstLastPara="1" wrap="square" lIns="91425" tIns="91425" rIns="91425" bIns="91425" anchor="t" anchorCtr="0">
            <a:no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Q.6: Which country scores the lowest in the entire EU when it comes </a:t>
            </a:r>
            <a:r>
              <a:rPr lang="en-US" sz="2800" dirty="0">
                <a:latin typeface="Verdana" panose="020B0604030504040204" pitchFamily="34" charset="0"/>
                <a:ea typeface="Verdana" panose="020B0604030504040204" pitchFamily="34" charset="0"/>
                <a:cs typeface="Verdana" panose="020B0604030504040204" pitchFamily="34" charset="0"/>
              </a:rPr>
              <a:t>to share of people with foreign roots who have a job</a:t>
            </a:r>
            <a:r>
              <a:rPr lang="en-GB" sz="2800" dirty="0">
                <a:latin typeface="Verdana" panose="020B0604030504040204" pitchFamily="34" charset="0"/>
                <a:ea typeface="Verdana" panose="020B0604030504040204" pitchFamily="34" charset="0"/>
                <a:cs typeface="Verdana" panose="020B0604030504040204" pitchFamily="34" charset="0"/>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73599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63C304-2C40-46FB-AB78-7998C9B30EEF}"/>
              </a:ext>
            </a:extLst>
          </p:cNvPr>
          <p:cNvPicPr>
            <a:picLocks noChangeAspect="1"/>
          </p:cNvPicPr>
          <p:nvPr/>
        </p:nvPicPr>
        <p:blipFill rotWithShape="1">
          <a:blip r:embed="rId3"/>
          <a:srcRect t="10840" b="7748"/>
          <a:stretch/>
        </p:blipFill>
        <p:spPr>
          <a:xfrm>
            <a:off x="434898" y="1087244"/>
            <a:ext cx="7496175" cy="3104005"/>
          </a:xfrm>
          <a:prstGeom prst="rect">
            <a:avLst/>
          </a:prstGeom>
        </p:spPr>
      </p:pic>
      <p:sp>
        <p:nvSpPr>
          <p:cNvPr id="7" name="Google Shape;79;p15">
            <a:extLst>
              <a:ext uri="{FF2B5EF4-FFF2-40B4-BE49-F238E27FC236}">
                <a16:creationId xmlns:a16="http://schemas.microsoft.com/office/drawing/2014/main" id="{04DF92BE-EB99-4166-BEC6-82FC2263FDAC}"/>
              </a:ext>
            </a:extLst>
          </p:cNvPr>
          <p:cNvSpPr txBox="1"/>
          <p:nvPr/>
        </p:nvSpPr>
        <p:spPr>
          <a:xfrm>
            <a:off x="625287" y="1377039"/>
            <a:ext cx="7787194" cy="274679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4" name="Google Shape;79;p15">
            <a:extLst>
              <a:ext uri="{FF2B5EF4-FFF2-40B4-BE49-F238E27FC236}">
                <a16:creationId xmlns:a16="http://schemas.microsoft.com/office/drawing/2014/main" id="{97D3DA1F-EC20-454F-8AFD-54069EC9F0C2}"/>
              </a:ext>
            </a:extLst>
          </p:cNvPr>
          <p:cNvSpPr txBox="1"/>
          <p:nvPr/>
        </p:nvSpPr>
        <p:spPr>
          <a:xfrm>
            <a:off x="472886" y="1224638"/>
            <a:ext cx="8198227" cy="296661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2" name="Picture 1">
            <a:extLst>
              <a:ext uri="{FF2B5EF4-FFF2-40B4-BE49-F238E27FC236}">
                <a16:creationId xmlns:a16="http://schemas.microsoft.com/office/drawing/2014/main" id="{C59AF6B2-5467-4933-91F9-3AFAF35CE5CB}"/>
              </a:ext>
            </a:extLst>
          </p:cNvPr>
          <p:cNvPicPr>
            <a:picLocks noChangeAspect="1"/>
          </p:cNvPicPr>
          <p:nvPr/>
        </p:nvPicPr>
        <p:blipFill>
          <a:blip r:embed="rId4"/>
          <a:stretch>
            <a:fillRect/>
          </a:stretch>
        </p:blipFill>
        <p:spPr>
          <a:xfrm>
            <a:off x="475133" y="1087246"/>
            <a:ext cx="7646328" cy="2770656"/>
          </a:xfrm>
          <a:prstGeom prst="rect">
            <a:avLst/>
          </a:prstGeom>
        </p:spPr>
      </p:pic>
    </p:spTree>
    <p:extLst>
      <p:ext uri="{BB962C8B-B14F-4D97-AF65-F5344CB8AC3E}">
        <p14:creationId xmlns:p14="http://schemas.microsoft.com/office/powerpoint/2010/main" val="128271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7" name="Google Shape;79;p15">
            <a:extLst>
              <a:ext uri="{FF2B5EF4-FFF2-40B4-BE49-F238E27FC236}">
                <a16:creationId xmlns:a16="http://schemas.microsoft.com/office/drawing/2014/main" id="{A768F5A2-D441-4092-8EBE-66FF80D57A54}"/>
              </a:ext>
            </a:extLst>
          </p:cNvPr>
          <p:cNvSpPr txBox="1"/>
          <p:nvPr/>
        </p:nvSpPr>
        <p:spPr>
          <a:xfrm>
            <a:off x="472886" y="1672131"/>
            <a:ext cx="8198227" cy="2966611"/>
          </a:xfrm>
          <a:prstGeom prst="rect">
            <a:avLst/>
          </a:prstGeom>
          <a:noFill/>
          <a:ln>
            <a:noFill/>
          </a:ln>
        </p:spPr>
        <p:txBody>
          <a:bodyPr spcFirstLastPara="1" wrap="square" lIns="91425" tIns="91425" rIns="91425" bIns="91425" anchor="t" anchorCtr="0">
            <a:noAutofit/>
          </a:bodyPr>
          <a:lstStyle/>
          <a:p>
            <a:r>
              <a:rPr lang="en-GB" sz="2800" dirty="0">
                <a:latin typeface="Verdana" panose="020B0604030504040204" pitchFamily="34" charset="0"/>
                <a:ea typeface="Verdana" panose="020B0604030504040204" pitchFamily="34" charset="0"/>
                <a:cs typeface="Verdana" panose="020B0604030504040204" pitchFamily="34" charset="0"/>
              </a:rPr>
              <a:t>Q.7: How many board members of the bel 20 companies are from foreign origin (according to Belgium Board Index 2017)?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217919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8" name="Google Shape;79;p15">
            <a:extLst>
              <a:ext uri="{FF2B5EF4-FFF2-40B4-BE49-F238E27FC236}">
                <a16:creationId xmlns:a16="http://schemas.microsoft.com/office/drawing/2014/main" id="{1B4BCCD7-5EDD-42A1-83C4-4408B2D1082A}"/>
              </a:ext>
            </a:extLst>
          </p:cNvPr>
          <p:cNvSpPr txBox="1"/>
          <p:nvPr/>
        </p:nvSpPr>
        <p:spPr>
          <a:xfrm>
            <a:off x="674858" y="1634249"/>
            <a:ext cx="8198227" cy="2966611"/>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600" dirty="0">
                <a:latin typeface="Verdana" panose="020B0604030504040204" pitchFamily="34" charset="0"/>
                <a:ea typeface="Verdana" panose="020B0604030504040204" pitchFamily="34" charset="0"/>
                <a:cs typeface="Verdana" panose="020B0604030504040204" pitchFamily="34" charset="0"/>
              </a:rPr>
              <a:t>4</a:t>
            </a:r>
            <a:r>
              <a:rPr kumimoji="0" lang="en-GB"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3,3%</a:t>
            </a:r>
            <a:endParaRPr kumimoji="0" lang="en-US" sz="9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2122437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pic>
        <p:nvPicPr>
          <p:cNvPr id="4" name="Picture 3">
            <a:extLst>
              <a:ext uri="{FF2B5EF4-FFF2-40B4-BE49-F238E27FC236}">
                <a16:creationId xmlns:a16="http://schemas.microsoft.com/office/drawing/2014/main" id="{E7AE381B-E5E9-4098-B0A3-780287BA26AE}"/>
              </a:ext>
            </a:extLst>
          </p:cNvPr>
          <p:cNvPicPr>
            <a:picLocks noChangeAspect="1"/>
          </p:cNvPicPr>
          <p:nvPr/>
        </p:nvPicPr>
        <p:blipFill>
          <a:blip r:embed="rId3"/>
          <a:stretch>
            <a:fillRect/>
          </a:stretch>
        </p:blipFill>
        <p:spPr>
          <a:xfrm>
            <a:off x="668884" y="1320512"/>
            <a:ext cx="7406640" cy="2774862"/>
          </a:xfrm>
          <a:prstGeom prst="rect">
            <a:avLst/>
          </a:prstGeom>
        </p:spPr>
      </p:pic>
    </p:spTree>
    <p:extLst>
      <p:ext uri="{BB962C8B-B14F-4D97-AF65-F5344CB8AC3E}">
        <p14:creationId xmlns:p14="http://schemas.microsoft.com/office/powerpoint/2010/main" val="1369864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7" name="Google Shape;79;p15">
            <a:extLst>
              <a:ext uri="{FF2B5EF4-FFF2-40B4-BE49-F238E27FC236}">
                <a16:creationId xmlns:a16="http://schemas.microsoft.com/office/drawing/2014/main" id="{A768F5A2-D441-4092-8EBE-66FF80D57A54}"/>
              </a:ext>
            </a:extLst>
          </p:cNvPr>
          <p:cNvSpPr txBox="1"/>
          <p:nvPr/>
        </p:nvSpPr>
        <p:spPr>
          <a:xfrm>
            <a:off x="513672" y="1843435"/>
            <a:ext cx="8198227" cy="2966611"/>
          </a:xfrm>
          <a:prstGeom prst="rect">
            <a:avLst/>
          </a:prstGeom>
          <a:noFill/>
          <a:ln>
            <a:noFill/>
          </a:ln>
        </p:spPr>
        <p:txBody>
          <a:bodyPr spcFirstLastPara="1" wrap="square" lIns="91425" tIns="91425" rIns="91425" bIns="91425" anchor="t" anchorCtr="0">
            <a:noAutofit/>
          </a:bodyPr>
          <a:lstStyle/>
          <a:p>
            <a:pPr algn="just"/>
            <a:r>
              <a:rPr lang="en-GB" sz="2800" dirty="0">
                <a:latin typeface="Verdana" panose="020B0604030504040204" pitchFamily="34" charset="0"/>
                <a:ea typeface="Verdana" panose="020B0604030504040204" pitchFamily="34" charset="0"/>
                <a:cs typeface="Verdana" panose="020B0604030504040204" pitchFamily="34" charset="0"/>
              </a:rPr>
              <a:t>Q.8: What is the top HR priority for the largest Belgian organisations?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GB" sz="1800" dirty="0">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516760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pic>
        <p:nvPicPr>
          <p:cNvPr id="5" name="Picture 4">
            <a:extLst>
              <a:ext uri="{FF2B5EF4-FFF2-40B4-BE49-F238E27FC236}">
                <a16:creationId xmlns:a16="http://schemas.microsoft.com/office/drawing/2014/main" id="{D5CC72C0-7025-4DA4-9255-6D0B29ADCC8D}"/>
              </a:ext>
            </a:extLst>
          </p:cNvPr>
          <p:cNvPicPr>
            <a:picLocks noChangeAspect="1"/>
          </p:cNvPicPr>
          <p:nvPr/>
        </p:nvPicPr>
        <p:blipFill>
          <a:blip r:embed="rId3"/>
          <a:stretch>
            <a:fillRect/>
          </a:stretch>
        </p:blipFill>
        <p:spPr>
          <a:xfrm>
            <a:off x="186050" y="1461424"/>
            <a:ext cx="8297550" cy="2137503"/>
          </a:xfrm>
          <a:prstGeom prst="rect">
            <a:avLst/>
          </a:prstGeom>
        </p:spPr>
      </p:pic>
    </p:spTree>
    <p:extLst>
      <p:ext uri="{BB962C8B-B14F-4D97-AF65-F5344CB8AC3E}">
        <p14:creationId xmlns:p14="http://schemas.microsoft.com/office/powerpoint/2010/main" val="1375560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B5E622-95EF-446B-B991-8C231E5DE1BA}"/>
              </a:ext>
            </a:extLst>
          </p:cNvPr>
          <p:cNvSpPr>
            <a:spLocks noGrp="1"/>
          </p:cNvSpPr>
          <p:nvPr>
            <p:ph type="body" idx="1"/>
          </p:nvPr>
        </p:nvSpPr>
        <p:spPr>
          <a:xfrm>
            <a:off x="0" y="0"/>
            <a:ext cx="9215120" cy="5143500"/>
          </a:xfrm>
          <a:solidFill>
            <a:srgbClr val="0B5394"/>
          </a:solidFill>
        </p:spPr>
        <p:txBody>
          <a:bodyPr/>
          <a:lstStyle/>
          <a:p>
            <a:pPr marL="114300" indent="0">
              <a:buNone/>
            </a:pPr>
            <a:endParaRPr lang="en-GB" sz="3200" dirty="0">
              <a:solidFill>
                <a:schemeClr val="bg1"/>
              </a:solidFill>
            </a:endParaRPr>
          </a:p>
          <a:p>
            <a:pPr marL="114300" indent="0">
              <a:buNone/>
            </a:pPr>
            <a:endParaRPr lang="en-GB" sz="3200" dirty="0">
              <a:solidFill>
                <a:schemeClr val="bg1"/>
              </a:solidFill>
            </a:endParaRPr>
          </a:p>
          <a:p>
            <a:pPr marL="114300" indent="0">
              <a:buNone/>
            </a:pPr>
            <a:endParaRPr lang="en-GB" sz="3200" dirty="0">
              <a:solidFill>
                <a:schemeClr val="bg1"/>
              </a:solidFill>
            </a:endParaRPr>
          </a:p>
          <a:p>
            <a:pPr marL="114300" indent="0">
              <a:buNone/>
            </a:pPr>
            <a:endParaRPr lang="en-GB" sz="3200" dirty="0">
              <a:solidFill>
                <a:schemeClr val="bg1"/>
              </a:solidFill>
            </a:endParaRPr>
          </a:p>
          <a:p>
            <a:pPr marL="114300" indent="0" algn="ctr">
              <a:buNone/>
            </a:pPr>
            <a:r>
              <a:rPr lang="en-GB" sz="3200" b="1" dirty="0">
                <a:solidFill>
                  <a:schemeClr val="bg1"/>
                </a:solidFill>
              </a:rPr>
              <a:t>2. The labour market paradox</a:t>
            </a:r>
          </a:p>
        </p:txBody>
      </p:sp>
    </p:spTree>
    <p:extLst>
      <p:ext uri="{BB962C8B-B14F-4D97-AF65-F5344CB8AC3E}">
        <p14:creationId xmlns:p14="http://schemas.microsoft.com/office/powerpoint/2010/main" val="2223410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sym typeface="Verdana"/>
              </a:rPr>
              <a:t>The war for talent continues to rise</a:t>
            </a:r>
            <a:endParaRPr lang="en-US" sz="2000" dirty="0">
              <a:latin typeface="Verdana"/>
              <a:ea typeface="Verdana"/>
              <a:cs typeface="Verdana"/>
              <a:sym typeface="Verdana"/>
            </a:endParaRPr>
          </a:p>
        </p:txBody>
      </p:sp>
      <p:sp>
        <p:nvSpPr>
          <p:cNvPr id="4" name="Text Placeholder 4">
            <a:extLst>
              <a:ext uri="{FF2B5EF4-FFF2-40B4-BE49-F238E27FC236}">
                <a16:creationId xmlns:a16="http://schemas.microsoft.com/office/drawing/2014/main" id="{FEA31BBC-8835-498E-B84E-DED50B8137E6}"/>
              </a:ext>
            </a:extLst>
          </p:cNvPr>
          <p:cNvSpPr>
            <a:spLocks noGrp="1"/>
          </p:cNvSpPr>
          <p:nvPr>
            <p:ph type="body" idx="1"/>
          </p:nvPr>
        </p:nvSpPr>
        <p:spPr>
          <a:xfrm>
            <a:off x="-158496" y="933019"/>
            <a:ext cx="5014275" cy="3443909"/>
          </a:xfrm>
        </p:spPr>
        <p:txBody>
          <a:bodyPr/>
          <a:lstStyle/>
          <a:p>
            <a:pPr marL="939800" lvl="1" indent="-342900">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More vacancies than ever</a:t>
            </a:r>
          </a:p>
          <a:p>
            <a:pPr marL="939800" lvl="1" indent="-342900">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Digitalisation gives rise to new jobs</a:t>
            </a:r>
          </a:p>
          <a:p>
            <a:pPr marL="939800" lvl="1" indent="-342900">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Mismatch and underutilized potential</a:t>
            </a:r>
          </a:p>
          <a:p>
            <a:pPr marL="939800" lvl="1" indent="-342900">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Late entry to labour market &amp; we leave labour market too soon</a:t>
            </a:r>
          </a:p>
          <a:p>
            <a:pPr marL="939800" lvl="1" indent="-342900">
              <a:buFont typeface="+mj-lt"/>
              <a:buAutoNum type="arabicPeriod"/>
            </a:pP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Ageing population causing skills shortage</a:t>
            </a:r>
          </a:p>
          <a:p>
            <a:pPr>
              <a:buFont typeface="+mj-lt"/>
              <a:buAutoNum type="arabicPeriod"/>
            </a:pPr>
            <a:endParaRPr lang="en-GB" sz="1400" dirty="0">
              <a:latin typeface="Verdana" panose="020B0604030504040204" pitchFamily="34" charset="0"/>
              <a:ea typeface="Verdana" panose="020B0604030504040204" pitchFamily="34" charset="0"/>
              <a:cs typeface="Verdana" panose="020B0604030504040204" pitchFamily="34" charset="0"/>
            </a:endParaRPr>
          </a:p>
          <a:p>
            <a:pPr>
              <a:buFont typeface="+mj-lt"/>
              <a:buAutoNum type="arabicPeriod"/>
            </a:pPr>
            <a:endParaRPr lang="en-GB" sz="1400" dirty="0">
              <a:latin typeface="Verdana" panose="020B0604030504040204" pitchFamily="34" charset="0"/>
              <a:ea typeface="Verdana" panose="020B0604030504040204" pitchFamily="34" charset="0"/>
              <a:cs typeface="Verdana" panose="020B0604030504040204" pitchFamily="34" charset="0"/>
            </a:endParaRPr>
          </a:p>
          <a:p>
            <a:pPr>
              <a:buFont typeface="+mj-lt"/>
              <a:buAutoNum type="arabicPeriod"/>
            </a:pPr>
            <a:endParaRPr lang="en-GB" sz="1400" dirty="0">
              <a:latin typeface="Verdana" panose="020B0604030504040204" pitchFamily="34" charset="0"/>
              <a:ea typeface="Verdana" panose="020B0604030504040204" pitchFamily="34" charset="0"/>
              <a:cs typeface="Verdana" panose="020B0604030504040204" pitchFamily="34" charset="0"/>
            </a:endParaRPr>
          </a:p>
          <a:p>
            <a:endParaRPr lang="en-GB" sz="1400" dirty="0">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1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Afbeeldingsresultaat voor &quot;war for talent&quot;">
            <a:extLst>
              <a:ext uri="{FF2B5EF4-FFF2-40B4-BE49-F238E27FC236}">
                <a16:creationId xmlns:a16="http://schemas.microsoft.com/office/drawing/2014/main" id="{5060676A-E59A-45E7-B9BC-21AF6B87F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779" y="1247909"/>
            <a:ext cx="3162746" cy="264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8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High rate of unfilled vacancies</a:t>
            </a:r>
            <a:endParaRPr lang="en-US" sz="2000" dirty="0">
              <a:latin typeface="Verdana"/>
              <a:ea typeface="Verdana"/>
              <a:cs typeface="Verdana"/>
              <a:sym typeface="Verdana"/>
            </a:endParaRPr>
          </a:p>
        </p:txBody>
      </p:sp>
      <p:pic>
        <p:nvPicPr>
          <p:cNvPr id="4" name="Picture 3">
            <a:extLst>
              <a:ext uri="{FF2B5EF4-FFF2-40B4-BE49-F238E27FC236}">
                <a16:creationId xmlns:a16="http://schemas.microsoft.com/office/drawing/2014/main" id="{433E3624-025E-4FCC-9F40-8E33A8CE83AD}"/>
              </a:ext>
            </a:extLst>
          </p:cNvPr>
          <p:cNvPicPr>
            <a:picLocks noChangeAspect="1"/>
          </p:cNvPicPr>
          <p:nvPr/>
        </p:nvPicPr>
        <p:blipFill>
          <a:blip r:embed="rId3"/>
          <a:stretch>
            <a:fillRect/>
          </a:stretch>
        </p:blipFill>
        <p:spPr>
          <a:xfrm>
            <a:off x="1851660" y="889896"/>
            <a:ext cx="5160342" cy="3048321"/>
          </a:xfrm>
          <a:prstGeom prst="rect">
            <a:avLst/>
          </a:prstGeom>
        </p:spPr>
      </p:pic>
    </p:spTree>
    <p:extLst>
      <p:ext uri="{BB962C8B-B14F-4D97-AF65-F5344CB8AC3E}">
        <p14:creationId xmlns:p14="http://schemas.microsoft.com/office/powerpoint/2010/main" val="229353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 name="Title 6">
            <a:extLst>
              <a:ext uri="{FF2B5EF4-FFF2-40B4-BE49-F238E27FC236}">
                <a16:creationId xmlns:a16="http://schemas.microsoft.com/office/drawing/2014/main" id="{DE6F41D0-AE30-456D-BA48-910D899FF054}"/>
              </a:ext>
            </a:extLst>
          </p:cNvPr>
          <p:cNvSpPr>
            <a:spLocks noGrp="1"/>
          </p:cNvSpPr>
          <p:nvPr>
            <p:ph type="title"/>
          </p:nvPr>
        </p:nvSpPr>
        <p:spPr/>
        <p:txBody>
          <a:bodyPr/>
          <a:lstStyle/>
          <a:p>
            <a:r>
              <a:rPr lang="en-GB" dirty="0"/>
              <a:t>Four modules</a:t>
            </a:r>
          </a:p>
        </p:txBody>
      </p:sp>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sp>
        <p:nvSpPr>
          <p:cNvPr id="9" name="TextBox 8">
            <a:extLst>
              <a:ext uri="{FF2B5EF4-FFF2-40B4-BE49-F238E27FC236}">
                <a16:creationId xmlns:a16="http://schemas.microsoft.com/office/drawing/2014/main" id="{79901D94-EE24-4480-8D75-DC7E8920CDDA}"/>
              </a:ext>
            </a:extLst>
          </p:cNvPr>
          <p:cNvSpPr txBox="1"/>
          <p:nvPr/>
        </p:nvSpPr>
        <p:spPr>
          <a:xfrm>
            <a:off x="640080" y="1151483"/>
            <a:ext cx="7936800" cy="2867708"/>
          </a:xfrm>
          <a:prstGeom prst="rect">
            <a:avLst/>
          </a:prstGeom>
          <a:noFill/>
        </p:spPr>
        <p:txBody>
          <a:bodyPr wrap="square" rtlCol="0">
            <a:spAutoFit/>
          </a:bodyPr>
          <a:lstStyle/>
          <a:p>
            <a:pPr marL="228600" marR="16324" indent="-228600" algn="just">
              <a:lnSpc>
                <a:spcPct val="150000"/>
              </a:lnSpc>
              <a:spcBef>
                <a:spcPts val="490"/>
              </a:spcBef>
              <a:buFont typeface="+mj-lt"/>
              <a:buAutoNum type="arabicPeriod"/>
            </a:pPr>
            <a:r>
              <a:rPr lang="en-GB" sz="2300" b="1" spc="24" dirty="0">
                <a:latin typeface="Verdana" panose="020B0604030504040204" pitchFamily="34" charset="0"/>
                <a:ea typeface="Verdana" panose="020B0604030504040204" pitchFamily="34" charset="0"/>
                <a:cs typeface="Verdana" panose="020B0604030504040204" pitchFamily="34" charset="0"/>
              </a:rPr>
              <a:t>Multicultural diversity on the agenda</a:t>
            </a:r>
          </a:p>
          <a:p>
            <a:pPr marL="228600" marR="16324" indent="-228600" algn="just">
              <a:lnSpc>
                <a:spcPct val="150000"/>
              </a:lnSpc>
              <a:spcBef>
                <a:spcPts val="490"/>
              </a:spcBef>
              <a:buFont typeface="+mj-lt"/>
              <a:buAutoNum type="arabicPeriod"/>
            </a:pPr>
            <a:r>
              <a:rPr lang="en-GB" sz="2300" spc="24" dirty="0">
                <a:latin typeface="Verdana" panose="020B0604030504040204" pitchFamily="34" charset="0"/>
                <a:ea typeface="Verdana" panose="020B0604030504040204" pitchFamily="34" charset="0"/>
                <a:cs typeface="Verdana" panose="020B0604030504040204" pitchFamily="34" charset="0"/>
              </a:rPr>
              <a:t>Building a diverse organisation: getting the foundations right</a:t>
            </a:r>
          </a:p>
          <a:p>
            <a:pPr marL="228600" marR="16324" indent="-228600" algn="just">
              <a:lnSpc>
                <a:spcPct val="150000"/>
              </a:lnSpc>
              <a:spcBef>
                <a:spcPts val="490"/>
              </a:spcBef>
              <a:buFont typeface="+mj-lt"/>
              <a:buAutoNum type="arabicPeriod"/>
            </a:pPr>
            <a:r>
              <a:rPr lang="en-GB" sz="2300" spc="24" dirty="0">
                <a:latin typeface="Verdana" panose="020B0604030504040204" pitchFamily="34" charset="0"/>
                <a:ea typeface="Verdana" panose="020B0604030504040204" pitchFamily="34" charset="0"/>
                <a:cs typeface="Verdana" panose="020B0604030504040204" pitchFamily="34" charset="0"/>
              </a:rPr>
              <a:t>Recruiting for diversity</a:t>
            </a:r>
          </a:p>
          <a:p>
            <a:pPr marL="228600" marR="16324" indent="-228600" algn="just">
              <a:lnSpc>
                <a:spcPct val="150000"/>
              </a:lnSpc>
              <a:spcBef>
                <a:spcPts val="490"/>
              </a:spcBef>
              <a:buFont typeface="+mj-lt"/>
              <a:buAutoNum type="arabicPeriod"/>
            </a:pPr>
            <a:r>
              <a:rPr lang="en-GB" sz="2300" spc="24" dirty="0">
                <a:latin typeface="Verdana" panose="020B0604030504040204" pitchFamily="34" charset="0"/>
                <a:ea typeface="Verdana" panose="020B0604030504040204" pitchFamily="34" charset="0"/>
                <a:cs typeface="Verdana" panose="020B0604030504040204" pitchFamily="34" charset="0"/>
              </a:rPr>
              <a:t>Managing diversity in the workplace</a:t>
            </a:r>
            <a:endParaRPr lang="en-US" sz="2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76266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Projections of working-age population</a:t>
            </a:r>
            <a:endParaRPr lang="en-US" sz="2000" dirty="0">
              <a:latin typeface="Verdana"/>
              <a:ea typeface="Verdana"/>
              <a:cs typeface="Verdana"/>
              <a:sym typeface="Verdana"/>
            </a:endParaRPr>
          </a:p>
        </p:txBody>
      </p:sp>
      <p:pic>
        <p:nvPicPr>
          <p:cNvPr id="5" name="Picture 2" descr="https://lh4.googleusercontent.com/xmB0wUCPXbfpYouJVJc9G66zW6MLSsJE_dnboYGQgrQmqWNfmra3HmJCH6ji1u3aOki8rJFy8dn7-saotdmoiw8vsKIcSEGdhcuUvk31hFuRbWeeUXXYcajZITW7v1pom_0uvzab">
            <a:extLst>
              <a:ext uri="{FF2B5EF4-FFF2-40B4-BE49-F238E27FC236}">
                <a16:creationId xmlns:a16="http://schemas.microsoft.com/office/drawing/2014/main" id="{9CDD4812-9712-43E8-93DA-944AF1554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576" y="923452"/>
            <a:ext cx="6346848" cy="333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05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sym typeface="Verdana"/>
              </a:rPr>
              <a:t>Challenges for newcomers</a:t>
            </a:r>
          </a:p>
        </p:txBody>
      </p:sp>
      <p:sp>
        <p:nvSpPr>
          <p:cNvPr id="7" name="Google Shape;77;p15">
            <a:extLst>
              <a:ext uri="{FF2B5EF4-FFF2-40B4-BE49-F238E27FC236}">
                <a16:creationId xmlns:a16="http://schemas.microsoft.com/office/drawing/2014/main" id="{1EEDACF1-2007-461A-B442-254E9B48C94D}"/>
              </a:ext>
            </a:extLst>
          </p:cNvPr>
          <p:cNvSpPr txBox="1">
            <a:spLocks/>
          </p:cNvSpPr>
          <p:nvPr/>
        </p:nvSpPr>
        <p:spPr>
          <a:xfrm>
            <a:off x="-75024" y="810724"/>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939800" lvl="1" indent="-342900">
              <a:buClr>
                <a:schemeClr val="tx1"/>
              </a:buClr>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Language requirements </a:t>
            </a:r>
          </a:p>
          <a:p>
            <a:pPr marL="939800" lvl="1" indent="-342900">
              <a:buClr>
                <a:schemeClr val="tx1"/>
              </a:buClr>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Unknown is unappreciated   </a:t>
            </a:r>
          </a:p>
          <a:p>
            <a:pPr marL="939800" lvl="1" indent="-342900">
              <a:buClr>
                <a:schemeClr val="tx1"/>
              </a:buClr>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Lack of a local business network</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No implicit knowledge of the job market</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Being overqualified</a:t>
            </a:r>
          </a:p>
          <a:p>
            <a:pPr marL="1054100" lvl="2" indent="0">
              <a:buFont typeface="Arial"/>
              <a:buNone/>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600"/>
              </a:spcAft>
              <a:buFont typeface="Arial"/>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473703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23AE-66AE-46DE-88C7-776F7E548445}"/>
              </a:ext>
            </a:extLst>
          </p:cNvPr>
          <p:cNvSpPr>
            <a:spLocks noGrp="1"/>
          </p:cNvSpPr>
          <p:nvPr>
            <p:ph type="title"/>
          </p:nvPr>
        </p:nvSpPr>
        <p:spPr/>
        <p:txBody>
          <a:bodyPr/>
          <a:lstStyle/>
          <a:p>
            <a:r>
              <a:rPr lang="en-GB" dirty="0"/>
              <a:t>Challenges for newcomers</a:t>
            </a:r>
          </a:p>
        </p:txBody>
      </p:sp>
      <p:sp>
        <p:nvSpPr>
          <p:cNvPr id="8" name="Text Placeholder 2">
            <a:extLst>
              <a:ext uri="{FF2B5EF4-FFF2-40B4-BE49-F238E27FC236}">
                <a16:creationId xmlns:a16="http://schemas.microsoft.com/office/drawing/2014/main" id="{E3615081-84E3-4121-B59B-F3BE3EA18BD5}"/>
              </a:ext>
            </a:extLst>
          </p:cNvPr>
          <p:cNvSpPr>
            <a:spLocks noGrp="1"/>
          </p:cNvSpPr>
          <p:nvPr>
            <p:ph type="body" idx="1"/>
          </p:nvPr>
        </p:nvSpPr>
        <p:spPr/>
        <p:txBody>
          <a:bodyPr/>
          <a:lstStyle/>
          <a:p>
            <a:pPr>
              <a:buFont typeface="Courier New" panose="02070309020205020404" pitchFamily="49" charset="0"/>
              <a:buChar char="o"/>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After the first 18 months in Belgium, only 42% of newcomers (with a foreign mother tongue) found a job</a:t>
            </a:r>
          </a:p>
          <a:p>
            <a:pPr>
              <a:buFont typeface="Courier New" panose="02070309020205020404" pitchFamily="49" charset="0"/>
              <a:buChar char="o"/>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Courier New" panose="02070309020205020404" pitchFamily="49" charset="0"/>
              <a:buChar char="o"/>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Most jobs are found in:</a:t>
            </a:r>
          </a:p>
          <a:p>
            <a:pPr lvl="1">
              <a:buFont typeface="Courier New" panose="02070309020205020404" pitchFamily="49" charset="0"/>
              <a:buChar char="o"/>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West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Flandres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and Flemish Brabant</a:t>
            </a:r>
          </a:p>
          <a:p>
            <a:pPr lvl="1">
              <a:buFont typeface="Courier New" panose="02070309020205020404" pitchFamily="49" charset="0"/>
              <a:buChar char="o"/>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Private companies</a:t>
            </a:r>
          </a:p>
          <a:p>
            <a:pPr lvl="1">
              <a:buFont typeface="Courier New" panose="02070309020205020404" pitchFamily="49" charset="0"/>
              <a:buChar char="o"/>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Large companies </a:t>
            </a:r>
          </a:p>
          <a:p>
            <a:pPr lvl="1">
              <a:buFont typeface="Courier New" panose="02070309020205020404" pitchFamily="49" charset="0"/>
              <a:buChar char="o"/>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2">
              <a:buFont typeface="Courier New" panose="02070309020205020404" pitchFamily="49" charset="0"/>
              <a:buChar char="o"/>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buFont typeface="Courier New" panose="02070309020205020404" pitchFamily="49" charset="0"/>
              <a:buChar char="o"/>
            </a:pP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9C52CCF2-E6A2-4FEC-8107-AEB4954EF93F}"/>
              </a:ext>
            </a:extLst>
          </p:cNvPr>
          <p:cNvSpPr txBox="1"/>
          <p:nvPr/>
        </p:nvSpPr>
        <p:spPr>
          <a:xfrm>
            <a:off x="6041940" y="3729415"/>
            <a:ext cx="1987296" cy="261610"/>
          </a:xfrm>
          <a:prstGeom prst="rect">
            <a:avLst/>
          </a:prstGeom>
          <a:noFill/>
        </p:spPr>
        <p:txBody>
          <a:bodyPr wrap="square" rtlCol="0">
            <a:spAutoFit/>
          </a:bodyPr>
          <a:lstStyle/>
          <a:p>
            <a:r>
              <a:rPr lang="en-GB" sz="1100" i="1" dirty="0"/>
              <a:t>Source: </a:t>
            </a:r>
            <a:r>
              <a:rPr lang="en-GB" sz="1100" i="1" dirty="0" err="1"/>
              <a:t>Etion</a:t>
            </a:r>
            <a:r>
              <a:rPr lang="en-GB" sz="1100" i="1" dirty="0"/>
              <a:t>, 2019</a:t>
            </a:r>
          </a:p>
        </p:txBody>
      </p:sp>
    </p:spTree>
    <p:extLst>
      <p:ext uri="{BB962C8B-B14F-4D97-AF65-F5344CB8AC3E}">
        <p14:creationId xmlns:p14="http://schemas.microsoft.com/office/powerpoint/2010/main" val="299359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The </a:t>
            </a:r>
            <a:r>
              <a:rPr lang="en-US" sz="2400" b="1" dirty="0" err="1">
                <a:solidFill>
                  <a:srgbClr val="004C97"/>
                </a:solidFill>
                <a:latin typeface="Verdana"/>
                <a:ea typeface="Verdana"/>
                <a:cs typeface="Verdana"/>
              </a:rPr>
              <a:t>labour</a:t>
            </a:r>
            <a:r>
              <a:rPr lang="en-US" sz="2400" b="1" dirty="0">
                <a:solidFill>
                  <a:srgbClr val="004C97"/>
                </a:solidFill>
                <a:latin typeface="Verdana"/>
                <a:ea typeface="Verdana"/>
                <a:cs typeface="Verdana"/>
              </a:rPr>
              <a:t> market paradox</a:t>
            </a:r>
            <a:endParaRPr lang="en-US" sz="2000" dirty="0">
              <a:latin typeface="Verdana"/>
              <a:ea typeface="Verdana"/>
              <a:cs typeface="Verdana"/>
              <a:sym typeface="Verdana"/>
            </a:endParaRPr>
          </a:p>
        </p:txBody>
      </p:sp>
      <p:sp>
        <p:nvSpPr>
          <p:cNvPr id="4" name="Google Shape;77;p15">
            <a:extLst>
              <a:ext uri="{FF2B5EF4-FFF2-40B4-BE49-F238E27FC236}">
                <a16:creationId xmlns:a16="http://schemas.microsoft.com/office/drawing/2014/main" id="{0E32BDE8-484C-4E94-A7A6-9FE62447653D}"/>
              </a:ext>
            </a:extLst>
          </p:cNvPr>
          <p:cNvSpPr txBox="1">
            <a:spLocks noGrp="1"/>
          </p:cNvSpPr>
          <p:nvPr>
            <p:ph type="body" idx="1"/>
          </p:nvPr>
        </p:nvSpPr>
        <p:spPr>
          <a:xfrm>
            <a:off x="640080" y="1383424"/>
            <a:ext cx="7609840" cy="2351252"/>
          </a:xfrm>
          <a:prstGeom prst="rect">
            <a:avLst/>
          </a:prstGeom>
        </p:spPr>
        <p:txBody>
          <a:bodyPr spcFirstLastPara="1" wrap="square" lIns="91425" tIns="91425" rIns="91425" bIns="91425" anchor="t" anchorCtr="0">
            <a:noAutofit/>
          </a:bodyPr>
          <a:lstStyle/>
          <a:p>
            <a:pPr marL="114300" lvl="0" indent="0" algn="just">
              <a:lnSpc>
                <a:spcPct val="150000"/>
              </a:lnSpc>
              <a:buNone/>
            </a:pPr>
            <a:r>
              <a:rPr lang="en-US" i="1" dirty="0" err="1">
                <a:solidFill>
                  <a:schemeClr val="tx1"/>
                </a:solidFill>
                <a:latin typeface="Verdana" panose="020B0604030504040204" pitchFamily="34" charset="0"/>
                <a:ea typeface="Verdana" panose="020B0604030504040204" pitchFamily="34" charset="0"/>
                <a:cs typeface="Verdana" panose="020B0604030504040204" pitchFamily="34" charset="0"/>
              </a:rPr>
              <a:t>Organisations</a:t>
            </a: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 are looking for highly skilled talents and have difficulties finding them on the </a:t>
            </a:r>
            <a:r>
              <a:rPr lang="en-US" i="1" dirty="0" err="1">
                <a:solidFill>
                  <a:schemeClr val="tx1"/>
                </a:solidFill>
                <a:latin typeface="Verdana" panose="020B0604030504040204" pitchFamily="34" charset="0"/>
                <a:ea typeface="Verdana" panose="020B0604030504040204" pitchFamily="34" charset="0"/>
                <a:cs typeface="Verdana" panose="020B0604030504040204" pitchFamily="34" charset="0"/>
              </a:rPr>
              <a:t>labour</a:t>
            </a: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 market while highly educated newcomers have difficulties entering the job market at their competence-level</a:t>
            </a:r>
          </a:p>
          <a:p>
            <a:pPr marL="114300" lvl="0" indent="0">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054100" lvl="2" indent="0">
              <a:buNone/>
            </a:pPr>
            <a:r>
              <a:rPr lang="en-US"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p>
            <a:pPr marL="0" lvl="0" indent="0" algn="l" rtl="0">
              <a:spcBef>
                <a:spcPts val="0"/>
              </a:spcBef>
              <a:spcAft>
                <a:spcPts val="1600"/>
              </a:spcAft>
              <a:buNone/>
            </a:pPr>
            <a:endParaRPr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1026022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The </a:t>
            </a:r>
            <a:r>
              <a:rPr lang="en-US" sz="2400" b="1" dirty="0" err="1">
                <a:solidFill>
                  <a:srgbClr val="004C97"/>
                </a:solidFill>
                <a:latin typeface="Verdana"/>
                <a:ea typeface="Verdana"/>
                <a:cs typeface="Verdana"/>
              </a:rPr>
              <a:t>labour</a:t>
            </a:r>
            <a:r>
              <a:rPr lang="en-US" sz="2400" b="1" dirty="0">
                <a:solidFill>
                  <a:srgbClr val="004C97"/>
                </a:solidFill>
                <a:latin typeface="Verdana"/>
                <a:ea typeface="Verdana"/>
                <a:cs typeface="Verdana"/>
              </a:rPr>
              <a:t> market paradox</a:t>
            </a:r>
            <a:endParaRPr lang="en-US" sz="2000" dirty="0">
              <a:latin typeface="Verdana"/>
              <a:ea typeface="Verdana"/>
              <a:cs typeface="Verdana"/>
              <a:sym typeface="Verdana"/>
            </a:endParaRPr>
          </a:p>
        </p:txBody>
      </p:sp>
      <p:pic>
        <p:nvPicPr>
          <p:cNvPr id="7" name="Picture 6" descr="https://lh5.googleusercontent.com/3atSYoeICsn3rGxlRtCcFs5vBt5E90A4FttESBiXTJ4WV_xYziLtZ4M7WbnTFWAIEL5p5jH5vdYlvKsSFs7lG6K18x0AU1LHdIwzcZ17nOa-uV4llQmaO24WEUbg96ogtw4sfNv4do-ajOIPwA">
            <a:extLst>
              <a:ext uri="{FF2B5EF4-FFF2-40B4-BE49-F238E27FC236}">
                <a16:creationId xmlns:a16="http://schemas.microsoft.com/office/drawing/2014/main" id="{A092397A-49AC-458F-9D21-E54D70724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669" y="958976"/>
            <a:ext cx="6260662" cy="28719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03CD286-7022-4477-BF49-21C7284435E4}"/>
              </a:ext>
            </a:extLst>
          </p:cNvPr>
          <p:cNvSpPr txBox="1"/>
          <p:nvPr/>
        </p:nvSpPr>
        <p:spPr>
          <a:xfrm>
            <a:off x="1078922" y="3830953"/>
            <a:ext cx="7187146" cy="877163"/>
          </a:xfrm>
          <a:prstGeom prst="rect">
            <a:avLst/>
          </a:prstGeom>
          <a:noFill/>
        </p:spPr>
        <p:txBody>
          <a:bodyPr wrap="square" rtlCol="0">
            <a:spAutoFit/>
          </a:bodyPr>
          <a:lstStyle/>
          <a:p>
            <a:r>
              <a:rPr kumimoji="0" lang="en-US" sz="1000" b="0" i="1" u="none" strike="noStrike" kern="0" cap="none" spc="0" normalizeH="0" baseline="0" noProof="0" dirty="0">
                <a:ln>
                  <a:noFill/>
                </a:ln>
                <a:solidFill>
                  <a:srgbClr val="000000"/>
                </a:solidFill>
                <a:effectLst/>
                <a:uLnTx/>
                <a:uFillTx/>
                <a:sym typeface="Arial"/>
              </a:rPr>
              <a:t>Source:</a:t>
            </a:r>
            <a:r>
              <a:rPr lang="en-US" sz="1000" i="1" dirty="0" err="1"/>
              <a:t>Trbovic</a:t>
            </a:r>
            <a:r>
              <a:rPr lang="en-US" sz="1000" i="1" dirty="0"/>
              <a:t>, N., Volckaert, E., Buyens, D., &amp; Defever, E. (2018). HR BAROMETER 2018, HRM trends and challenges in Belgian </a:t>
            </a:r>
            <a:r>
              <a:rPr lang="en-US" sz="1000" i="1" dirty="0" err="1"/>
              <a:t>organisations</a:t>
            </a:r>
            <a:r>
              <a:rPr lang="en-US" sz="1000" i="1" dirty="0"/>
              <a:t>. Ghent: </a:t>
            </a:r>
            <a:r>
              <a:rPr lang="en-US" sz="1000" i="1" dirty="0" err="1"/>
              <a:t>Vlerick</a:t>
            </a:r>
            <a:r>
              <a:rPr lang="en-US" sz="1000" i="1" dirty="0"/>
              <a:t> Business School &amp; Hudson.</a:t>
            </a:r>
            <a:endParaRPr lang="en-US" sz="1000" dirty="0"/>
          </a:p>
          <a:p>
            <a:br>
              <a:rPr lang="en-US" sz="1000" dirty="0"/>
            </a:br>
            <a:r>
              <a:rPr kumimoji="0" lang="en-US" sz="1000" b="0" i="1"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453373BA-D607-4E61-B1C4-7D29A3CF5010}"/>
              </a:ext>
            </a:extLst>
          </p:cNvPr>
          <p:cNvSpPr txBox="1"/>
          <p:nvPr/>
        </p:nvSpPr>
        <p:spPr>
          <a:xfrm>
            <a:off x="7370501" y="4131034"/>
            <a:ext cx="2126700" cy="276999"/>
          </a:xfrm>
          <a:prstGeom prst="rect">
            <a:avLst/>
          </a:prstGeom>
          <a:noFill/>
        </p:spPr>
        <p:txBody>
          <a:bodyPr wrap="square" rtlCol="0">
            <a:spAutoFit/>
          </a:bodyPr>
          <a:lstStyle/>
          <a:p>
            <a:r>
              <a:rPr lang="en-GB" sz="1200" dirty="0"/>
              <a:t>Vlerick – Hudson (2018)</a:t>
            </a:r>
          </a:p>
        </p:txBody>
      </p:sp>
      <p:sp>
        <p:nvSpPr>
          <p:cNvPr id="2" name="Oval 1">
            <a:extLst>
              <a:ext uri="{FF2B5EF4-FFF2-40B4-BE49-F238E27FC236}">
                <a16:creationId xmlns:a16="http://schemas.microsoft.com/office/drawing/2014/main" id="{22F09E84-E4BF-4637-8E2C-B5FE75ECD35F}"/>
              </a:ext>
            </a:extLst>
          </p:cNvPr>
          <p:cNvSpPr/>
          <p:nvPr/>
        </p:nvSpPr>
        <p:spPr>
          <a:xfrm>
            <a:off x="2320290" y="2343150"/>
            <a:ext cx="1543050" cy="64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9067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23AE-66AE-46DE-88C7-776F7E548445}"/>
              </a:ext>
            </a:extLst>
          </p:cNvPr>
          <p:cNvSpPr>
            <a:spLocks noGrp="1"/>
          </p:cNvSpPr>
          <p:nvPr>
            <p:ph type="title"/>
          </p:nvPr>
        </p:nvSpPr>
        <p:spPr/>
        <p:txBody>
          <a:bodyPr/>
          <a:lstStyle/>
          <a:p>
            <a:r>
              <a:rPr lang="en-GB" dirty="0"/>
              <a:t>A second paradox</a:t>
            </a:r>
          </a:p>
        </p:txBody>
      </p:sp>
      <p:sp>
        <p:nvSpPr>
          <p:cNvPr id="3" name="Text Placeholder 2">
            <a:extLst>
              <a:ext uri="{FF2B5EF4-FFF2-40B4-BE49-F238E27FC236}">
                <a16:creationId xmlns:a16="http://schemas.microsoft.com/office/drawing/2014/main" id="{6D5952A4-DF5D-4D7C-99AE-A59A193E5C0E}"/>
              </a:ext>
            </a:extLst>
          </p:cNvPr>
          <p:cNvSpPr>
            <a:spLocks noGrp="1"/>
          </p:cNvSpPr>
          <p:nvPr>
            <p:ph type="body" idx="1"/>
          </p:nvPr>
        </p:nvSpPr>
        <p:spPr/>
        <p:txBody>
          <a:bodyPr/>
          <a:lstStyle/>
          <a:p>
            <a:endParaRPr lang="en-GB" dirty="0"/>
          </a:p>
        </p:txBody>
      </p:sp>
      <p:sp>
        <p:nvSpPr>
          <p:cNvPr id="9" name="TextBox 8">
            <a:extLst>
              <a:ext uri="{FF2B5EF4-FFF2-40B4-BE49-F238E27FC236}">
                <a16:creationId xmlns:a16="http://schemas.microsoft.com/office/drawing/2014/main" id="{9C52CCF2-E6A2-4FEC-8107-AEB4954EF93F}"/>
              </a:ext>
            </a:extLst>
          </p:cNvPr>
          <p:cNvSpPr txBox="1"/>
          <p:nvPr/>
        </p:nvSpPr>
        <p:spPr>
          <a:xfrm>
            <a:off x="7021068" y="3729415"/>
            <a:ext cx="1987296" cy="261610"/>
          </a:xfrm>
          <a:prstGeom prst="rect">
            <a:avLst/>
          </a:prstGeom>
          <a:noFill/>
        </p:spPr>
        <p:txBody>
          <a:bodyPr wrap="square" rtlCol="0">
            <a:spAutoFit/>
          </a:bodyPr>
          <a:lstStyle/>
          <a:p>
            <a:r>
              <a:rPr lang="en-GB" sz="1100" i="1" dirty="0"/>
              <a:t>Source: </a:t>
            </a:r>
            <a:r>
              <a:rPr lang="en-GB" sz="1100" i="1" dirty="0" err="1"/>
              <a:t>Etion</a:t>
            </a:r>
            <a:r>
              <a:rPr lang="en-GB" sz="1100" i="1" dirty="0"/>
              <a:t>, 2019</a:t>
            </a:r>
          </a:p>
        </p:txBody>
      </p:sp>
      <p:graphicFrame>
        <p:nvGraphicFramePr>
          <p:cNvPr id="5" name="Chart 4">
            <a:extLst>
              <a:ext uri="{FF2B5EF4-FFF2-40B4-BE49-F238E27FC236}">
                <a16:creationId xmlns:a16="http://schemas.microsoft.com/office/drawing/2014/main" id="{2BD1CB10-F194-477E-AB29-FC99886F3708}"/>
              </a:ext>
            </a:extLst>
          </p:cNvPr>
          <p:cNvGraphicFramePr/>
          <p:nvPr>
            <p:extLst>
              <p:ext uri="{D42A27DB-BD31-4B8C-83A1-F6EECF244321}">
                <p14:modId xmlns:p14="http://schemas.microsoft.com/office/powerpoint/2010/main" val="1529172503"/>
              </p:ext>
            </p:extLst>
          </p:nvPr>
        </p:nvGraphicFramePr>
        <p:xfrm>
          <a:off x="1117092" y="903663"/>
          <a:ext cx="6056376" cy="3914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457914F-A83A-485D-A2C3-BD686ED9DEC0}"/>
              </a:ext>
            </a:extLst>
          </p:cNvPr>
          <p:cNvGraphicFramePr/>
          <p:nvPr>
            <p:extLst>
              <p:ext uri="{D42A27DB-BD31-4B8C-83A1-F6EECF244321}">
                <p14:modId xmlns:p14="http://schemas.microsoft.com/office/powerpoint/2010/main" val="3587284313"/>
              </p:ext>
            </p:extLst>
          </p:nvPr>
        </p:nvGraphicFramePr>
        <p:xfrm>
          <a:off x="1543812" y="795135"/>
          <a:ext cx="6056376" cy="3914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4819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B5E622-95EF-446B-B991-8C231E5DE1BA}"/>
              </a:ext>
            </a:extLst>
          </p:cNvPr>
          <p:cNvSpPr>
            <a:spLocks noGrp="1"/>
          </p:cNvSpPr>
          <p:nvPr>
            <p:ph type="body" idx="1"/>
          </p:nvPr>
        </p:nvSpPr>
        <p:spPr>
          <a:xfrm>
            <a:off x="0" y="0"/>
            <a:ext cx="9215120" cy="5143500"/>
          </a:xfrm>
          <a:solidFill>
            <a:srgbClr val="0B5394"/>
          </a:solidFill>
        </p:spPr>
        <p:txBody>
          <a:bodyPr/>
          <a:lstStyle/>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lgn="ctr">
              <a:buNone/>
            </a:pPr>
            <a:r>
              <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rPr>
              <a:t>3. Why diversity matters</a:t>
            </a:r>
          </a:p>
        </p:txBody>
      </p:sp>
    </p:spTree>
    <p:extLst>
      <p:ext uri="{BB962C8B-B14F-4D97-AF65-F5344CB8AC3E}">
        <p14:creationId xmlns:p14="http://schemas.microsoft.com/office/powerpoint/2010/main" val="3528142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67A38C-E13D-49DE-BC39-9820CC24BD10}"/>
              </a:ext>
            </a:extLst>
          </p:cNvPr>
          <p:cNvSpPr>
            <a:spLocks noGrp="1"/>
          </p:cNvSpPr>
          <p:nvPr>
            <p:ph type="body" idx="1"/>
          </p:nvPr>
        </p:nvSpPr>
        <p:spPr/>
        <p:txBody>
          <a:bodyPr/>
          <a:lstStyle/>
          <a:p>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Based on your own (professional) experience, what are:</a:t>
            </a:r>
          </a:p>
          <a:p>
            <a:pPr lvl="1"/>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Advantages for companies when investing in diversity</a:t>
            </a:r>
          </a:p>
          <a:p>
            <a:pPr lvl="1"/>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Risks for companies when </a:t>
            </a:r>
            <a:r>
              <a:rPr lang="en-GB" sz="1600" u="sng" dirty="0">
                <a:solidFill>
                  <a:schemeClr val="tx1"/>
                </a:solidFill>
                <a:latin typeface="Verdana" panose="020B0604030504040204" pitchFamily="34" charset="0"/>
                <a:ea typeface="Verdana" panose="020B0604030504040204" pitchFamily="34" charset="0"/>
                <a:cs typeface="Verdana" panose="020B0604030504040204" pitchFamily="34" charset="0"/>
              </a:rPr>
              <a:t>not </a:t>
            </a:r>
            <a:r>
              <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rPr>
              <a:t>investing in diversity</a:t>
            </a:r>
          </a:p>
          <a:p>
            <a:pPr lvl="1"/>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Write down 5 advantages and 5 risks</a:t>
            </a:r>
          </a:p>
        </p:txBody>
      </p:sp>
      <p:sp>
        <p:nvSpPr>
          <p:cNvPr id="5" name="Google Shape;66;p14">
            <a:extLst>
              <a:ext uri="{FF2B5EF4-FFF2-40B4-BE49-F238E27FC236}">
                <a16:creationId xmlns:a16="http://schemas.microsoft.com/office/drawing/2014/main" id="{1D52DB30-E8E8-48A9-98A5-5575547C280C}"/>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sym typeface="Verdana"/>
              </a:rPr>
              <a:t>Reflection</a:t>
            </a:r>
            <a:endParaRPr lang="en-US" sz="2000" dirty="0">
              <a:latin typeface="Verdana"/>
              <a:ea typeface="Verdana"/>
              <a:cs typeface="Verdana"/>
              <a:sym typeface="Verdana"/>
            </a:endParaRPr>
          </a:p>
        </p:txBody>
      </p:sp>
    </p:spTree>
    <p:extLst>
      <p:ext uri="{BB962C8B-B14F-4D97-AF65-F5344CB8AC3E}">
        <p14:creationId xmlns:p14="http://schemas.microsoft.com/office/powerpoint/2010/main" val="3210749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sym typeface="Verdana"/>
              </a:rPr>
              <a:t>Diversity &amp; financial performance</a:t>
            </a:r>
            <a:endParaRPr lang="en-US" sz="2000" dirty="0">
              <a:latin typeface="Verdana"/>
              <a:ea typeface="Verdana"/>
              <a:cs typeface="Verdana"/>
              <a:sym typeface="Verdana"/>
            </a:endParaRPr>
          </a:p>
        </p:txBody>
      </p:sp>
      <p:sp>
        <p:nvSpPr>
          <p:cNvPr id="3" name="Text Placeholder 2">
            <a:extLst>
              <a:ext uri="{FF2B5EF4-FFF2-40B4-BE49-F238E27FC236}">
                <a16:creationId xmlns:a16="http://schemas.microsoft.com/office/drawing/2014/main" id="{328597EB-1124-4559-922E-7ED12DE4AAB1}"/>
              </a:ext>
            </a:extLst>
          </p:cNvPr>
          <p:cNvSpPr>
            <a:spLocks noGrp="1"/>
          </p:cNvSpPr>
          <p:nvPr>
            <p:ph type="body" idx="1"/>
          </p:nvPr>
        </p:nvSpPr>
        <p:spPr/>
        <p:txBody>
          <a:bodyPr/>
          <a:lstStyle/>
          <a:p>
            <a:endParaRPr lang="en-GB"/>
          </a:p>
        </p:txBody>
      </p:sp>
      <p:pic>
        <p:nvPicPr>
          <p:cNvPr id="7" name="Picture 6" descr="https://lh5.googleusercontent.com/9DJUjKLCuD6YckawZ1mfLJ1PfYdtjGfG4z6_URZAjGUJJu8wSeC40z3IwLhSP9wVWVE7InfaPbPL3CcEoBW0voQpxbqebpHpzN-55aQYSEBC8PqYCKqqeXaeLLzgReEJFBvmN-96">
            <a:extLst>
              <a:ext uri="{FF2B5EF4-FFF2-40B4-BE49-F238E27FC236}">
                <a16:creationId xmlns:a16="http://schemas.microsoft.com/office/drawing/2014/main" id="{2252B82B-F586-4C8D-BD3C-CB70EFC060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51465" y="1070451"/>
            <a:ext cx="5041071" cy="3147981"/>
          </a:xfrm>
          <a:prstGeom prst="rect">
            <a:avLst/>
          </a:prstGeom>
          <a:noFill/>
          <a:ln>
            <a:noFill/>
          </a:ln>
        </p:spPr>
      </p:pic>
    </p:spTree>
    <p:extLst>
      <p:ext uri="{BB962C8B-B14F-4D97-AF65-F5344CB8AC3E}">
        <p14:creationId xmlns:p14="http://schemas.microsoft.com/office/powerpoint/2010/main" val="4065445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The business case for diversity</a:t>
            </a:r>
            <a:endParaRPr lang="en-US" sz="2000" dirty="0">
              <a:latin typeface="Verdana"/>
              <a:ea typeface="Verdana"/>
              <a:cs typeface="Verdana"/>
              <a:sym typeface="Verdana"/>
            </a:endParaRPr>
          </a:p>
        </p:txBody>
      </p:sp>
      <p:sp>
        <p:nvSpPr>
          <p:cNvPr id="5" name="Google Shape;77;p15">
            <a:extLst>
              <a:ext uri="{FF2B5EF4-FFF2-40B4-BE49-F238E27FC236}">
                <a16:creationId xmlns:a16="http://schemas.microsoft.com/office/drawing/2014/main" id="{ECEBF809-2E55-49E6-8610-6F58EE910008}"/>
              </a:ext>
            </a:extLst>
          </p:cNvPr>
          <p:cNvSpPr txBox="1">
            <a:spLocks noGrp="1"/>
          </p:cNvSpPr>
          <p:nvPr>
            <p:ph type="body" idx="1"/>
          </p:nvPr>
        </p:nvSpPr>
        <p:spPr>
          <a:xfrm>
            <a:off x="144431" y="1093426"/>
            <a:ext cx="8687869" cy="3503656"/>
          </a:xfrm>
          <a:prstGeom prst="rect">
            <a:avLst/>
          </a:prstGeom>
        </p:spPr>
        <p:txBody>
          <a:bodyPr spcFirstLastPara="1" wrap="square" lIns="91425" tIns="91425" rIns="91425" bIns="91425" anchor="t" anchorCtr="0">
            <a:noAutofit/>
          </a:bodyPr>
          <a:lstStyle/>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Winning the war for talent</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Strengthening customer orientation</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Improving decision making &amp; innovation</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Increasing employee satisfaction</a:t>
            </a:r>
          </a:p>
          <a:p>
            <a:pPr marL="939800" lvl="1" indent="-342900" fontAlgn="base">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Enhancing the company’s image</a:t>
            </a:r>
          </a:p>
          <a:p>
            <a:pPr marL="114300" lvl="0" indent="0" algn="just">
              <a:buNone/>
            </a:pPr>
            <a:r>
              <a:rPr lang="en-US" sz="2400" dirty="0"/>
              <a:t> </a:t>
            </a:r>
            <a:r>
              <a:rPr lang="en-US" sz="1600" dirty="0"/>
              <a:t> </a:t>
            </a:r>
            <a:endParaRPr lang="en-US" sz="2400" dirty="0"/>
          </a:p>
          <a:p>
            <a:pPr marL="0" lvl="0" indent="0" algn="l" rtl="0">
              <a:spcBef>
                <a:spcPts val="0"/>
              </a:spcBef>
              <a:spcAft>
                <a:spcPts val="1600"/>
              </a:spcAft>
              <a:buNone/>
            </a:pPr>
            <a:endParaRPr sz="2400" dirty="0">
              <a:latin typeface="Verdana"/>
              <a:ea typeface="Verdana"/>
              <a:cs typeface="Verdana"/>
              <a:sym typeface="Verdana"/>
            </a:endParaRPr>
          </a:p>
        </p:txBody>
      </p:sp>
    </p:spTree>
    <p:extLst>
      <p:ext uri="{BB962C8B-B14F-4D97-AF65-F5344CB8AC3E}">
        <p14:creationId xmlns:p14="http://schemas.microsoft.com/office/powerpoint/2010/main" val="113456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484308" y="32733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Ti</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l="730" t="41438" r="-730" b="6115"/>
          <a:stretch/>
        </p:blipFill>
        <p:spPr>
          <a:xfrm>
            <a:off x="0" y="2611725"/>
            <a:ext cx="9144003" cy="3357926"/>
          </a:xfrm>
          <a:prstGeom prst="rect">
            <a:avLst/>
          </a:prstGeom>
          <a:noFill/>
          <a:ln>
            <a:noFill/>
          </a:ln>
        </p:spPr>
      </p:pic>
      <p:sp>
        <p:nvSpPr>
          <p:cNvPr id="57" name="Google Shape;57;p13"/>
          <p:cNvSpPr/>
          <p:nvPr/>
        </p:nvSpPr>
        <p:spPr>
          <a:xfrm>
            <a:off x="0" y="1585425"/>
            <a:ext cx="6679580" cy="20526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err="1">
                <a:solidFill>
                  <a:schemeClr val="lt1"/>
                </a:solidFill>
                <a:latin typeface="Verdana"/>
                <a:ea typeface="Verdana"/>
                <a:cs typeface="Verdana"/>
                <a:sym typeface="Verdana"/>
              </a:rPr>
              <a:t>NiMAP</a:t>
            </a:r>
            <a:r>
              <a:rPr lang="en-GB" sz="4000" dirty="0">
                <a:solidFill>
                  <a:schemeClr val="lt1"/>
                </a:solidFill>
                <a:latin typeface="Verdana"/>
                <a:ea typeface="Verdana"/>
                <a:cs typeface="Verdana"/>
                <a:sym typeface="Verdana"/>
              </a:rPr>
              <a:t> MODULE</a:t>
            </a:r>
            <a:r>
              <a:rPr lang="en" sz="4000" dirty="0">
                <a:solidFill>
                  <a:schemeClr val="lt1"/>
                </a:solidFill>
                <a:latin typeface="Verdana"/>
                <a:ea typeface="Verdana"/>
                <a:cs typeface="Verdana"/>
                <a:sym typeface="Verdana"/>
              </a:rPr>
              <a:t> 1: </a:t>
            </a:r>
            <a:r>
              <a:rPr lang="en-GB" sz="4000" dirty="0">
                <a:solidFill>
                  <a:schemeClr val="lt1"/>
                </a:solidFill>
                <a:latin typeface="Verdana"/>
                <a:ea typeface="Verdana"/>
                <a:cs typeface="Verdana"/>
                <a:sym typeface="Verdana"/>
              </a:rPr>
              <a:t>Multicultural diversity on the agenda</a:t>
            </a:r>
            <a:endParaRPr sz="4000" dirty="0">
              <a:solidFill>
                <a:schemeClr val="lt1"/>
              </a:solidFill>
              <a:latin typeface="Verdana"/>
              <a:ea typeface="Verdana"/>
              <a:cs typeface="Verdana"/>
              <a:sym typeface="Verdan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a:solidFill>
                  <a:srgbClr val="004C97"/>
                </a:solidFill>
                <a:latin typeface="Verdana"/>
                <a:ea typeface="Verdana"/>
                <a:cs typeface="Verdana"/>
              </a:rPr>
              <a:t>Winning the war for talent</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377AAC61-88DF-416E-A5D9-E711419601C5}"/>
              </a:ext>
            </a:extLst>
          </p:cNvPr>
          <p:cNvSpPr txBox="1">
            <a:spLocks/>
          </p:cNvSpPr>
          <p:nvPr/>
        </p:nvSpPr>
        <p:spPr>
          <a:xfrm>
            <a:off x="109728" y="906592"/>
            <a:ext cx="8304624" cy="3330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38163" indent="0">
              <a:buNone/>
            </a:pP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38163" indent="0" algn="just">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“In our </a:t>
            </a:r>
            <a:r>
              <a:rPr lang="en-US" sz="2000" i="1" dirty="0" err="1">
                <a:solidFill>
                  <a:schemeClr val="tx1"/>
                </a:solidFill>
                <a:latin typeface="Verdana" panose="020B0604030504040204" pitchFamily="34" charset="0"/>
                <a:ea typeface="Verdana" panose="020B0604030504040204" pitchFamily="34" charset="0"/>
                <a:cs typeface="Verdana" panose="020B0604030504040204" pitchFamily="34" charset="0"/>
              </a:rPr>
              <a:t>organisation</a:t>
            </a: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 it didn’t matter where someone was coming from, but they needed to speak Dutch or French. Only for the IT department it was OK if one could speak only English. But we feel that the war for talent is larger than ever, so we recently adapted our strict language requirements in all our departments.”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(HR manager, Insurance company).</a:t>
            </a:r>
          </a:p>
          <a:p>
            <a:pPr marL="139700" indent="0" algn="just" fontAlgn="base">
              <a:buFont typeface="Arial"/>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gn="just">
              <a:buFont typeface="Arial"/>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0" indent="0" algn="just">
              <a:spcAft>
                <a:spcPts val="1600"/>
              </a:spcAft>
              <a:buFont typeface="Arial"/>
              <a:buNone/>
            </a:pPr>
            <a:endParaRPr lang="en-US"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657104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Strengthening customer orientation</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377AAC61-88DF-416E-A5D9-E711419601C5}"/>
              </a:ext>
            </a:extLst>
          </p:cNvPr>
          <p:cNvSpPr txBox="1">
            <a:spLocks/>
          </p:cNvSpPr>
          <p:nvPr/>
        </p:nvSpPr>
        <p:spPr>
          <a:xfrm>
            <a:off x="132240" y="888814"/>
            <a:ext cx="8048592" cy="3330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38163" indent="0">
              <a:buFont typeface="Arial"/>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596900" lvl="1" indent="0" algn="just">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“We have people of different nationalities in our team. So we have a lot of inside knowledge about different cultures and countries. This enables us to penetrate new markets.” </a:t>
            </a:r>
          </a:p>
          <a:p>
            <a:pPr marL="596900" lvl="1" indent="0" algn="just">
              <a:buNone/>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(Talent manager, pharmaceutical company)</a:t>
            </a:r>
          </a:p>
          <a:p>
            <a:pPr marL="538163" indent="0">
              <a:buFont typeface="Arial"/>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39700" indent="0" fontAlgn="base">
              <a:buFont typeface="Arial"/>
              <a:buNone/>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gn="just">
              <a:buFont typeface="Arial"/>
              <a:buNone/>
            </a:pPr>
            <a:r>
              <a:rPr lang="en-US" sz="2000" dirty="0">
                <a:latin typeface="Verdana" panose="020B0604030504040204" pitchFamily="34" charset="0"/>
                <a:ea typeface="Verdana" panose="020B0604030504040204" pitchFamily="34" charset="0"/>
                <a:cs typeface="Verdana" panose="020B0604030504040204" pitchFamily="34" charset="0"/>
              </a:rPr>
              <a:t>  </a:t>
            </a:r>
          </a:p>
          <a:p>
            <a:pPr marL="0" indent="0">
              <a:spcAft>
                <a:spcPts val="1600"/>
              </a:spcAft>
              <a:buFont typeface="Arial"/>
              <a:buNone/>
            </a:pPr>
            <a:endParaRPr lang="en-US" sz="2000"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958882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Improving decision making &amp; innovation</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377AAC61-88DF-416E-A5D9-E711419601C5}"/>
              </a:ext>
            </a:extLst>
          </p:cNvPr>
          <p:cNvSpPr txBox="1">
            <a:spLocks/>
          </p:cNvSpPr>
          <p:nvPr/>
        </p:nvSpPr>
        <p:spPr>
          <a:xfrm>
            <a:off x="0" y="913198"/>
            <a:ext cx="8363712" cy="3330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96900" lvl="1" indent="0" algn="just">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“By observing other ways of working, you can learn a lot. So I believe that a diverse workforce boosts competence development. Furthermore, it brings people closer; when people need to work together with people of different cultures, they start to develop greater understanding for each other and that way, many prejudices disappear.” </a:t>
            </a:r>
          </a:p>
          <a:p>
            <a:pPr marL="596900" lvl="1" indent="0" algn="just">
              <a:buNone/>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(HR manager, international company)</a:t>
            </a:r>
          </a:p>
          <a:p>
            <a:pPr marL="538163" indent="0">
              <a:buFont typeface="Arial"/>
              <a:buNone/>
            </a:pP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US" i="1" dirty="0">
                <a:latin typeface="Verdana" panose="020B0604030504040204" pitchFamily="34" charset="0"/>
                <a:ea typeface="Verdana" panose="020B0604030504040204" pitchFamily="34" charset="0"/>
                <a:cs typeface="Verdana" panose="020B0604030504040204" pitchFamily="34" charset="0"/>
              </a:rPr>
            </a:br>
            <a:endParaRPr lang="en-US"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39700" indent="0" fontAlgn="base">
              <a:buFont typeface="Arial"/>
              <a:buNone/>
            </a:pPr>
            <a:endParaRPr lang="en-US"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gn="just">
              <a:buFont typeface="Arial"/>
              <a:buNone/>
            </a:pPr>
            <a:r>
              <a:rPr lang="en-US" i="1" dirty="0">
                <a:latin typeface="Verdana" panose="020B0604030504040204" pitchFamily="34" charset="0"/>
                <a:ea typeface="Verdana" panose="020B0604030504040204" pitchFamily="34" charset="0"/>
                <a:cs typeface="Verdana" panose="020B0604030504040204" pitchFamily="34" charset="0"/>
              </a:rPr>
              <a:t>  </a:t>
            </a:r>
          </a:p>
          <a:p>
            <a:pPr marL="0" indent="0">
              <a:spcAft>
                <a:spcPts val="1600"/>
              </a:spcAft>
              <a:buFont typeface="Arial"/>
              <a:buNone/>
            </a:pPr>
            <a:endParaRPr lang="en-US" i="1"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137150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sym typeface="Verdana"/>
              </a:rPr>
              <a:t>Fostering employee satisfaction</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377AAC61-88DF-416E-A5D9-E711419601C5}"/>
              </a:ext>
            </a:extLst>
          </p:cNvPr>
          <p:cNvSpPr txBox="1">
            <a:spLocks/>
          </p:cNvSpPr>
          <p:nvPr/>
        </p:nvSpPr>
        <p:spPr>
          <a:xfrm>
            <a:off x="144432" y="1132654"/>
            <a:ext cx="7936800" cy="3330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96900" lvl="1" indent="0" algn="just">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“We are an international company. Our clients expect that we reflect the diversity of our ecosystem in our workforce. Also our employees, especially the millennials, expect a diverse workforce when they opt to work for an international company.”  </a:t>
            </a:r>
          </a:p>
          <a:p>
            <a:pPr marL="596900" lvl="1" indent="0" algn="just">
              <a:buNone/>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(business manager, services company)</a:t>
            </a:r>
          </a:p>
          <a:p>
            <a:pPr marL="538163" indent="0">
              <a:buFont typeface="Arial"/>
              <a:buNone/>
            </a:pP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39700" indent="0" fontAlgn="base">
              <a:buFont typeface="Arial"/>
              <a:buNone/>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gn="just">
              <a:buFont typeface="Arial"/>
              <a:buNone/>
            </a:pPr>
            <a:r>
              <a:rPr lang="en-US" sz="2000" dirty="0">
                <a:latin typeface="Verdana" panose="020B0604030504040204" pitchFamily="34" charset="0"/>
                <a:ea typeface="Verdana" panose="020B0604030504040204" pitchFamily="34" charset="0"/>
                <a:cs typeface="Verdana" panose="020B0604030504040204" pitchFamily="34" charset="0"/>
              </a:rPr>
              <a:t>  </a:t>
            </a:r>
          </a:p>
          <a:p>
            <a:pPr marL="0" indent="0">
              <a:spcAft>
                <a:spcPts val="1600"/>
              </a:spcAft>
              <a:buFont typeface="Arial"/>
              <a:buNone/>
            </a:pPr>
            <a:endParaRPr lang="en-US" sz="2000"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466902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Enhancing the company’s image</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377AAC61-88DF-416E-A5D9-E711419601C5}"/>
              </a:ext>
            </a:extLst>
          </p:cNvPr>
          <p:cNvSpPr txBox="1">
            <a:spLocks/>
          </p:cNvSpPr>
          <p:nvPr/>
        </p:nvSpPr>
        <p:spPr>
          <a:xfrm>
            <a:off x="168816" y="784672"/>
            <a:ext cx="8365584" cy="3330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96900" lvl="1" indent="0" algn="just">
              <a:buNone/>
            </a:pPr>
            <a:r>
              <a:rPr lang="en-US" sz="1800" i="1" dirty="0">
                <a:solidFill>
                  <a:schemeClr val="tx1"/>
                </a:solidFill>
                <a:latin typeface="Verdana" panose="020B0604030504040204" pitchFamily="34" charset="0"/>
                <a:ea typeface="Verdana" panose="020B0604030504040204" pitchFamily="34" charset="0"/>
                <a:cs typeface="Verdana" panose="020B0604030504040204" pitchFamily="34" charset="0"/>
              </a:rPr>
              <a:t>“I think a broad range of stakeholders are a little fed up that change around diversity and equity is not happening at a faster pace. We will see employees getting more vocal and demanding their employers take action on diversity related issues. We have already seen this with some companies in 2018 like Google, but I feel more employees will feel empowered and expect more from their employers in this regard. Investors will continue to see diversity as an indicator of a company’s long term success.” </a:t>
            </a:r>
          </a:p>
          <a:p>
            <a:pPr marL="596900" lvl="1" indent="0" algn="just">
              <a:buNone/>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(VP, software company)</a:t>
            </a:r>
          </a:p>
          <a:p>
            <a:pPr marL="538163" indent="0">
              <a:buFont typeface="Arial"/>
              <a:buNone/>
            </a:pPr>
            <a:br>
              <a:rPr lang="en-US" dirty="0">
                <a:latin typeface="Verdana" panose="020B0604030504040204" pitchFamily="34" charset="0"/>
                <a:ea typeface="Verdana" panose="020B0604030504040204" pitchFamily="34" charset="0"/>
                <a:cs typeface="Verdana" panose="020B0604030504040204" pitchFamily="34" charset="0"/>
              </a:rPr>
            </a:b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39700" indent="0" fontAlgn="base">
              <a:buFont typeface="Arial"/>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14300" indent="0" algn="just">
              <a:buFont typeface="Arial"/>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0" indent="0">
              <a:spcAft>
                <a:spcPts val="1600"/>
              </a:spcAft>
              <a:buFont typeface="Arial"/>
              <a:buNone/>
            </a:pPr>
            <a:endParaRPr lang="en-US" dirty="0">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313941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Risks of being non-diverse</a:t>
            </a:r>
            <a:endParaRPr lang="en-US" sz="2000" dirty="0">
              <a:latin typeface="Verdana"/>
              <a:ea typeface="Verdana"/>
              <a:cs typeface="Verdana"/>
              <a:sym typeface="Verdana"/>
            </a:endParaRPr>
          </a:p>
        </p:txBody>
      </p:sp>
      <p:sp>
        <p:nvSpPr>
          <p:cNvPr id="4" name="Google Shape;77;p15">
            <a:extLst>
              <a:ext uri="{FF2B5EF4-FFF2-40B4-BE49-F238E27FC236}">
                <a16:creationId xmlns:a16="http://schemas.microsoft.com/office/drawing/2014/main" id="{7BF34E1D-F541-494A-9557-08B22B9E0F94}"/>
              </a:ext>
            </a:extLst>
          </p:cNvPr>
          <p:cNvSpPr txBox="1">
            <a:spLocks noGrp="1"/>
          </p:cNvSpPr>
          <p:nvPr>
            <p:ph type="body" idx="1"/>
          </p:nvPr>
        </p:nvSpPr>
        <p:spPr>
          <a:xfrm>
            <a:off x="-128838" y="1097280"/>
            <a:ext cx="8687869" cy="3749371"/>
          </a:xfrm>
          <a:prstGeom prst="rect">
            <a:avLst/>
          </a:prstGeom>
        </p:spPr>
        <p:txBody>
          <a:bodyPr spcFirstLastPara="1" wrap="square" lIns="91425" tIns="91425" rIns="91425" bIns="91425" anchor="t" anchorCtr="0">
            <a:noAutofit/>
          </a:bodyPr>
          <a:lstStyle/>
          <a:p>
            <a:pPr marL="939800" lvl="1" indent="-342900" algn="just">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Limited access to talent</a:t>
            </a:r>
          </a:p>
          <a:p>
            <a:pPr marL="939800" lvl="1" indent="-342900" algn="just">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Irrelevance</a:t>
            </a:r>
          </a:p>
          <a:p>
            <a:pPr marL="939800" lvl="1" indent="-342900" algn="just">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Turnover</a:t>
            </a:r>
          </a:p>
          <a:p>
            <a:pPr marL="939800" lvl="1" indent="-342900" algn="just">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Negative brand</a:t>
            </a:r>
          </a:p>
          <a:p>
            <a:pPr marL="939800" lvl="1" indent="-342900" algn="just">
              <a:buFont typeface="+mj-lt"/>
              <a:buAutoNum type="arabicPeriod"/>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Negative reactions</a:t>
            </a:r>
          </a:p>
          <a:p>
            <a:pPr marL="0" lvl="0" indent="0" algn="l" rtl="0">
              <a:spcBef>
                <a:spcPts val="0"/>
              </a:spcBef>
              <a:spcAft>
                <a:spcPts val="1600"/>
              </a:spcAft>
              <a:buNone/>
            </a:pPr>
            <a:endParaRPr dirty="0">
              <a:latin typeface="Verdana"/>
              <a:ea typeface="Verdana"/>
              <a:cs typeface="Verdana"/>
              <a:sym typeface="Verdana"/>
            </a:endParaRPr>
          </a:p>
        </p:txBody>
      </p:sp>
    </p:spTree>
    <p:extLst>
      <p:ext uri="{BB962C8B-B14F-4D97-AF65-F5344CB8AC3E}">
        <p14:creationId xmlns:p14="http://schemas.microsoft.com/office/powerpoint/2010/main" val="1561501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B5E622-95EF-446B-B991-8C231E5DE1BA}"/>
              </a:ext>
            </a:extLst>
          </p:cNvPr>
          <p:cNvSpPr>
            <a:spLocks noGrp="1"/>
          </p:cNvSpPr>
          <p:nvPr>
            <p:ph type="body" idx="1"/>
          </p:nvPr>
        </p:nvSpPr>
        <p:spPr>
          <a:xfrm>
            <a:off x="0" y="0"/>
            <a:ext cx="9215120" cy="5143500"/>
          </a:xfrm>
          <a:solidFill>
            <a:srgbClr val="0B5394"/>
          </a:solidFill>
        </p:spPr>
        <p:txBody>
          <a:bodyPr/>
          <a:lstStyle/>
          <a:p>
            <a:pPr marL="114300" indent="0">
              <a:buNone/>
            </a:pPr>
            <a:endParaRPr lang="en-GB" dirty="0">
              <a:solidFill>
                <a:schemeClr val="bg1"/>
              </a:solidFill>
            </a:endParaRPr>
          </a:p>
          <a:p>
            <a:pPr marL="114300" indent="0">
              <a:buNone/>
            </a:pPr>
            <a:endParaRPr lang="en-GB" dirty="0">
              <a:solidFill>
                <a:schemeClr val="bg1"/>
              </a:solidFill>
            </a:endParaRPr>
          </a:p>
          <a:p>
            <a:pPr marL="114300" indent="0">
              <a:buNone/>
            </a:pPr>
            <a:endParaRPr lang="en-GB" dirty="0">
              <a:solidFill>
                <a:schemeClr val="bg1"/>
              </a:solidFill>
            </a:endParaRPr>
          </a:p>
          <a:p>
            <a:pPr marL="114300" indent="0">
              <a:buNone/>
            </a:pPr>
            <a:endParaRPr lang="en-GB" dirty="0">
              <a:solidFill>
                <a:schemeClr val="bg1"/>
              </a:solidFill>
            </a:endParaRPr>
          </a:p>
          <a:p>
            <a:pPr marL="114300" indent="0">
              <a:buNone/>
            </a:pPr>
            <a:endParaRPr lang="en-GB" dirty="0">
              <a:solidFill>
                <a:schemeClr val="bg1"/>
              </a:solidFill>
            </a:endParaRPr>
          </a:p>
          <a:p>
            <a:pPr marL="114300" indent="0">
              <a:buNone/>
            </a:pPr>
            <a:endParaRPr lang="en-GB" dirty="0">
              <a:solidFill>
                <a:schemeClr val="bg1"/>
              </a:solidFill>
            </a:endParaRPr>
          </a:p>
          <a:p>
            <a:pPr marL="114300" indent="0" algn="ctr">
              <a:buNone/>
            </a:pPr>
            <a:r>
              <a:rPr lang="en-GB" sz="4400" b="1" dirty="0">
                <a:solidFill>
                  <a:schemeClr val="bg1"/>
                </a:solidFill>
              </a:rPr>
              <a:t>4. </a:t>
            </a:r>
            <a:r>
              <a:rPr lang="en-GB" sz="3600" b="1" dirty="0">
                <a:solidFill>
                  <a:schemeClr val="bg1"/>
                </a:solidFill>
              </a:rPr>
              <a:t>When to start</a:t>
            </a:r>
          </a:p>
        </p:txBody>
      </p:sp>
    </p:spTree>
    <p:extLst>
      <p:ext uri="{BB962C8B-B14F-4D97-AF65-F5344CB8AC3E}">
        <p14:creationId xmlns:p14="http://schemas.microsoft.com/office/powerpoint/2010/main" val="3826134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Triggers to start working on diversity</a:t>
            </a:r>
            <a:endParaRPr lang="en-US" sz="2000" dirty="0">
              <a:latin typeface="Verdana"/>
              <a:ea typeface="Verdana"/>
              <a:cs typeface="Verdana"/>
              <a:sym typeface="Verdana"/>
            </a:endParaRPr>
          </a:p>
        </p:txBody>
      </p:sp>
      <p:sp>
        <p:nvSpPr>
          <p:cNvPr id="3" name="Text Placeholder 2">
            <a:extLst>
              <a:ext uri="{FF2B5EF4-FFF2-40B4-BE49-F238E27FC236}">
                <a16:creationId xmlns:a16="http://schemas.microsoft.com/office/drawing/2014/main" id="{C12D5982-7F4C-43CB-854E-0DAA2CA776C4}"/>
              </a:ext>
            </a:extLst>
          </p:cNvPr>
          <p:cNvSpPr>
            <a:spLocks noGrp="1"/>
          </p:cNvSpPr>
          <p:nvPr>
            <p:ph type="body" idx="1"/>
          </p:nvPr>
        </p:nvSpPr>
        <p:spPr/>
        <p:txBody>
          <a:bodyPr/>
          <a:lstStyle/>
          <a:p>
            <a:endParaRPr lang="en-GB"/>
          </a:p>
        </p:txBody>
      </p:sp>
      <p:sp>
        <p:nvSpPr>
          <p:cNvPr id="7" name="Google Shape;77;p15">
            <a:extLst>
              <a:ext uri="{FF2B5EF4-FFF2-40B4-BE49-F238E27FC236}">
                <a16:creationId xmlns:a16="http://schemas.microsoft.com/office/drawing/2014/main" id="{48A99A32-4CC0-40C0-977F-F23E8E5F2895}"/>
              </a:ext>
            </a:extLst>
          </p:cNvPr>
          <p:cNvSpPr txBox="1">
            <a:spLocks/>
          </p:cNvSpPr>
          <p:nvPr/>
        </p:nvSpPr>
        <p:spPr>
          <a:xfrm>
            <a:off x="144432" y="810724"/>
            <a:ext cx="8687868" cy="40380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076325" fontAlgn="base">
              <a:lnSpc>
                <a:spcPct val="150000"/>
              </a:lnSpc>
              <a:buFont typeface="+mj-lt"/>
              <a:buAutoNum type="arabicPeriod"/>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630238" fontAlgn="base">
              <a:lnSpc>
                <a:spcPct val="150000"/>
              </a:lnSpc>
              <a:buFont typeface="+mj-lt"/>
              <a:buAutoNum type="arabicPeriod"/>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 new business development kick-off abroad</a:t>
            </a:r>
          </a:p>
          <a:p>
            <a:pPr marL="630238" fontAlgn="base">
              <a:lnSpc>
                <a:spcPct val="150000"/>
              </a:lnSpc>
              <a:buFont typeface="+mj-lt"/>
              <a:buAutoNum type="arabicPeriod"/>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An acquisition of an international company or merger with an international group </a:t>
            </a:r>
          </a:p>
          <a:p>
            <a:pPr marL="630238" fontAlgn="base">
              <a:lnSpc>
                <a:spcPct val="150000"/>
              </a:lnSpc>
              <a:buFont typeface="+mj-lt"/>
              <a:buAutoNum type="arabicPeriod"/>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A small diversity initiative such as hiring a refugee</a:t>
            </a:r>
          </a:p>
          <a:p>
            <a:pPr marL="630238" fontAlgn="base">
              <a:lnSpc>
                <a:spcPct val="150000"/>
              </a:lnSpc>
              <a:buFont typeface="+mj-lt"/>
              <a:buAutoNum type="arabicPeriod"/>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Hiring international talent due to a lack of expertise abroad</a:t>
            </a:r>
          </a:p>
          <a:p>
            <a:pPr lvl="1">
              <a:lnSpc>
                <a:spcPct val="150000"/>
              </a:lnSpc>
              <a:buFont typeface="Arial" panose="020B0604020202020204" pitchFamily="34"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Arial" panose="020B0604020202020204" pitchFamily="34"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a:lnSpc>
                <a:spcPct val="150000"/>
              </a:lnSpc>
              <a:buFont typeface="Arial" panose="020B0604020202020204" pitchFamily="34"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spcAft>
                <a:spcPts val="1600"/>
              </a:spcAft>
              <a:buFont typeface="Arial"/>
              <a:buNone/>
            </a:pPr>
            <a:endParaRPr lang="en-US" dirty="0">
              <a:solidFill>
                <a:schemeClr val="tx1"/>
              </a:solidFill>
              <a:latin typeface="Verdana"/>
              <a:ea typeface="Verdana"/>
              <a:cs typeface="Verdana"/>
              <a:sym typeface="Verdana"/>
            </a:endParaRPr>
          </a:p>
        </p:txBody>
      </p:sp>
    </p:spTree>
    <p:extLst>
      <p:ext uri="{BB962C8B-B14F-4D97-AF65-F5344CB8AC3E}">
        <p14:creationId xmlns:p14="http://schemas.microsoft.com/office/powerpoint/2010/main" val="1930306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Triggers to start working on diversity</a:t>
            </a:r>
            <a:endParaRPr lang="en-US" sz="2000" dirty="0">
              <a:latin typeface="Verdana"/>
              <a:ea typeface="Verdana"/>
              <a:cs typeface="Verdana"/>
              <a:sym typeface="Verdana"/>
            </a:endParaRPr>
          </a:p>
        </p:txBody>
      </p:sp>
      <p:sp>
        <p:nvSpPr>
          <p:cNvPr id="9" name="Google Shape;77;p15">
            <a:extLst>
              <a:ext uri="{FF2B5EF4-FFF2-40B4-BE49-F238E27FC236}">
                <a16:creationId xmlns:a16="http://schemas.microsoft.com/office/drawing/2014/main" id="{69B6889C-C22B-4D6C-9DEE-D0BBA15BCFA6}"/>
              </a:ext>
            </a:extLst>
          </p:cNvPr>
          <p:cNvSpPr txBox="1">
            <a:spLocks noGrp="1"/>
          </p:cNvSpPr>
          <p:nvPr>
            <p:ph type="body" idx="1"/>
          </p:nvPr>
        </p:nvSpPr>
        <p:spPr>
          <a:xfrm>
            <a:off x="133922" y="1078095"/>
            <a:ext cx="8656510" cy="4038002"/>
          </a:xfrm>
          <a:prstGeom prst="rect">
            <a:avLst/>
          </a:prstGeom>
        </p:spPr>
        <p:txBody>
          <a:bodyPr spcFirstLastPara="1" wrap="square" lIns="91425" tIns="91425" rIns="91425" bIns="91425" anchor="t" anchorCtr="0">
            <a:noAutofit/>
          </a:bodyPr>
          <a:lstStyle/>
          <a:p>
            <a:pPr marL="114300" indent="0" algn="just">
              <a:lnSpc>
                <a:spcPct val="150000"/>
              </a:lnSpc>
              <a:buNone/>
            </a:pPr>
            <a:r>
              <a:rPr lang="en-US" i="1" dirty="0">
                <a:solidFill>
                  <a:schemeClr val="tx1"/>
                </a:solidFill>
                <a:latin typeface="Verdana" panose="020B0604030504040204" pitchFamily="34" charset="0"/>
                <a:ea typeface="Verdana" panose="020B0604030504040204" pitchFamily="34" charset="0"/>
                <a:cs typeface="Verdana" panose="020B0604030504040204" pitchFamily="34" charset="0"/>
              </a:rPr>
              <a:t>“We are super diverse, but I should say that this happened more by accident than by intention. We were looking for skilled employees, and those are hard to find. So we started looking outside of Belgium. And then, one day, you notice that you actually have a quite diverse team. We experienced that this worked well, we became more innovative and our employees were more dedicated. That is why we are now striving for the target goal of 50%.”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(CHRO, biotechnology company)</a:t>
            </a:r>
          </a:p>
          <a:p>
            <a:pPr marL="114300" indent="0">
              <a:lnSpc>
                <a:spcPct val="150000"/>
              </a:lnSpc>
              <a:buNone/>
            </a:pPr>
            <a:b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a:lnSpc>
                <a:spcPct val="150000"/>
              </a:lnSpc>
              <a:buFont typeface="Arial" panose="020B0604020202020204" pitchFamily="34"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150000"/>
              </a:lnSpc>
              <a:spcBef>
                <a:spcPts val="0"/>
              </a:spcBef>
              <a:spcAft>
                <a:spcPts val="1600"/>
              </a:spcAft>
              <a:buNone/>
            </a:pPr>
            <a:endParaRPr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540817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Triggers to start working on diversity</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1AD5E55E-75BB-4866-9243-3DE245A190FC}"/>
              </a:ext>
            </a:extLst>
          </p:cNvPr>
          <p:cNvSpPr txBox="1">
            <a:spLocks/>
          </p:cNvSpPr>
          <p:nvPr/>
        </p:nvSpPr>
        <p:spPr>
          <a:xfrm>
            <a:off x="357352" y="810724"/>
            <a:ext cx="7723879" cy="40380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fontAlgn="base">
              <a:lnSpc>
                <a:spcPct val="150000"/>
              </a:lnSpc>
              <a:buFont typeface="Arial"/>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fontAlgn="base">
              <a:lnSpc>
                <a:spcPct val="150000"/>
              </a:lnSpc>
              <a:buFont typeface="+mj-lt"/>
              <a:buAutoNum type="arabicPeriod"/>
            </a:pP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Experiment with diversity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in situations where it might be relevant to your business </a:t>
            </a:r>
          </a:p>
          <a:p>
            <a:pPr algn="just" fontAlgn="base">
              <a:lnSpc>
                <a:spcPct val="150000"/>
              </a:lnSpc>
              <a:buFont typeface="+mj-lt"/>
              <a:buAutoNum type="arabicPeriod"/>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Learn about the </a:t>
            </a: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opportunities and challenges for your </a:t>
            </a:r>
            <a:r>
              <a:rPr lang="en-US" b="1" dirty="0" err="1">
                <a:solidFill>
                  <a:schemeClr val="tx1"/>
                </a:solidFill>
                <a:latin typeface="Verdana" panose="020B0604030504040204" pitchFamily="34" charset="0"/>
                <a:ea typeface="Verdana" panose="020B0604030504040204" pitchFamily="34" charset="0"/>
                <a:cs typeface="Verdana" panose="020B0604030504040204" pitchFamily="34" charset="0"/>
              </a:rPr>
              <a:t>organisation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just" fontAlgn="base">
              <a:lnSpc>
                <a:spcPct val="150000"/>
              </a:lnSpc>
              <a:buFont typeface="+mj-lt"/>
              <a:buAutoNum type="arabicPeriod"/>
            </a:pP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Start building a strategy and action plan </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for full implementation (see Tool 2).</a:t>
            </a:r>
          </a:p>
          <a:p>
            <a:pPr marL="114300" indent="0" algn="just">
              <a:lnSpc>
                <a:spcPct val="150000"/>
              </a:lnSpc>
              <a:buFont typeface="Arial"/>
              <a:buNone/>
            </a:pPr>
            <a:b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a:lnSpc>
                <a:spcPct val="150000"/>
              </a:lnSpc>
              <a:buFont typeface="Arial" panose="020B0604020202020204" pitchFamily="34"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50000"/>
              </a:lnSpc>
              <a:spcAft>
                <a:spcPts val="1600"/>
              </a:spcAft>
              <a:buFont typeface="Arial"/>
              <a:buNone/>
            </a:pP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18069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Title 2">
            <a:extLst>
              <a:ext uri="{FF2B5EF4-FFF2-40B4-BE49-F238E27FC236}">
                <a16:creationId xmlns:a16="http://schemas.microsoft.com/office/drawing/2014/main" id="{3CCA89ED-504E-4388-ADC8-2ADE5869CB00}"/>
              </a:ext>
            </a:extLst>
          </p:cNvPr>
          <p:cNvSpPr>
            <a:spLocks noGrp="1"/>
          </p:cNvSpPr>
          <p:nvPr>
            <p:ph type="title"/>
          </p:nvPr>
        </p:nvSpPr>
        <p:spPr/>
        <p:txBody>
          <a:bodyPr/>
          <a:lstStyle/>
          <a:p>
            <a:r>
              <a:rPr lang="en-GB" dirty="0"/>
              <a:t>Table of contents</a:t>
            </a:r>
          </a:p>
        </p:txBody>
      </p:sp>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sp>
        <p:nvSpPr>
          <p:cNvPr id="2" name="TextBox 1">
            <a:extLst>
              <a:ext uri="{FF2B5EF4-FFF2-40B4-BE49-F238E27FC236}">
                <a16:creationId xmlns:a16="http://schemas.microsoft.com/office/drawing/2014/main" id="{5C39EA24-A008-43AD-BE0F-6B246AE4A5AA}"/>
              </a:ext>
            </a:extLst>
          </p:cNvPr>
          <p:cNvSpPr txBox="1"/>
          <p:nvPr/>
        </p:nvSpPr>
        <p:spPr>
          <a:xfrm>
            <a:off x="640080" y="1027460"/>
            <a:ext cx="8089392" cy="2808076"/>
          </a:xfrm>
          <a:prstGeom prst="rect">
            <a:avLst/>
          </a:prstGeom>
          <a:noFill/>
        </p:spPr>
        <p:txBody>
          <a:bodyPr wrap="square" rtlCol="0">
            <a:spAutoFit/>
          </a:bodyPr>
          <a:lstStyle/>
          <a:p>
            <a:pPr marL="342900" indent="-342900">
              <a:lnSpc>
                <a:spcPct val="200000"/>
              </a:lnSpc>
              <a:buAutoNum type="arabicPeriod"/>
            </a:pPr>
            <a:r>
              <a:rPr lang="en-GB" sz="2300" dirty="0">
                <a:latin typeface="Verdana" panose="020B0604030504040204" pitchFamily="34" charset="0"/>
                <a:ea typeface="Verdana" panose="020B0604030504040204" pitchFamily="34" charset="0"/>
                <a:cs typeface="Verdana" panose="020B0604030504040204" pitchFamily="34" charset="0"/>
              </a:rPr>
              <a:t>Diversity: the new normal</a:t>
            </a:r>
          </a:p>
          <a:p>
            <a:pPr marL="342900" indent="-342900">
              <a:lnSpc>
                <a:spcPct val="200000"/>
              </a:lnSpc>
              <a:buAutoNum type="arabicPeriod"/>
            </a:pPr>
            <a:r>
              <a:rPr lang="en-GB" sz="2300" dirty="0">
                <a:latin typeface="Verdana" panose="020B0604030504040204" pitchFamily="34" charset="0"/>
                <a:ea typeface="Verdana" panose="020B0604030504040204" pitchFamily="34" charset="0"/>
                <a:cs typeface="Verdana" panose="020B0604030504040204" pitchFamily="34" charset="0"/>
              </a:rPr>
              <a:t>The labour market paradox</a:t>
            </a:r>
          </a:p>
          <a:p>
            <a:pPr marL="342900" indent="-342900">
              <a:lnSpc>
                <a:spcPct val="200000"/>
              </a:lnSpc>
              <a:buAutoNum type="arabicPeriod"/>
            </a:pPr>
            <a:r>
              <a:rPr lang="en-GB" sz="2300" dirty="0">
                <a:latin typeface="Verdana" panose="020B0604030504040204" pitchFamily="34" charset="0"/>
                <a:ea typeface="Verdana" panose="020B0604030504040204" pitchFamily="34" charset="0"/>
                <a:cs typeface="Verdana" panose="020B0604030504040204" pitchFamily="34" charset="0"/>
              </a:rPr>
              <a:t>Why diversity matters</a:t>
            </a:r>
          </a:p>
          <a:p>
            <a:pPr marL="342900" indent="-342900">
              <a:lnSpc>
                <a:spcPct val="200000"/>
              </a:lnSpc>
              <a:buAutoNum type="arabicPeriod"/>
            </a:pPr>
            <a:r>
              <a:rPr lang="en-GB" sz="2300" dirty="0">
                <a:latin typeface="Verdana" panose="020B0604030504040204" pitchFamily="34" charset="0"/>
                <a:ea typeface="Verdana" panose="020B0604030504040204" pitchFamily="34" charset="0"/>
                <a:cs typeface="Verdana" panose="020B0604030504040204" pitchFamily="34" charset="0"/>
              </a:rPr>
              <a:t>When to start with building a diverse organisation</a:t>
            </a:r>
          </a:p>
        </p:txBody>
      </p:sp>
    </p:spTree>
    <p:extLst>
      <p:ext uri="{BB962C8B-B14F-4D97-AF65-F5344CB8AC3E}">
        <p14:creationId xmlns:p14="http://schemas.microsoft.com/office/powerpoint/2010/main" val="3297323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Diversity from the onset</a:t>
            </a:r>
            <a:endParaRPr lang="en-US" sz="2000" dirty="0">
              <a:latin typeface="Verdana"/>
              <a:ea typeface="Verdana"/>
              <a:cs typeface="Verdana"/>
              <a:sym typeface="Verdana"/>
            </a:endParaRPr>
          </a:p>
        </p:txBody>
      </p:sp>
      <p:sp>
        <p:nvSpPr>
          <p:cNvPr id="7" name="Google Shape;77;p15">
            <a:extLst>
              <a:ext uri="{FF2B5EF4-FFF2-40B4-BE49-F238E27FC236}">
                <a16:creationId xmlns:a16="http://schemas.microsoft.com/office/drawing/2014/main" id="{4E208955-CCE0-4847-8527-73D565DC7B7E}"/>
              </a:ext>
            </a:extLst>
          </p:cNvPr>
          <p:cNvSpPr txBox="1">
            <a:spLocks/>
          </p:cNvSpPr>
          <p:nvPr/>
        </p:nvSpPr>
        <p:spPr>
          <a:xfrm>
            <a:off x="0" y="1042527"/>
            <a:ext cx="5373499" cy="35819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96900" lvl="1" indent="0" algn="just">
              <a:buFont typeface="Arial"/>
              <a:buNone/>
            </a:pPr>
            <a:r>
              <a:rPr lang="en-US" sz="1800">
                <a:solidFill>
                  <a:schemeClr val="tx1"/>
                </a:solidFill>
                <a:latin typeface="Verdana" panose="020B0604030504040204" pitchFamily="34" charset="0"/>
                <a:ea typeface="Verdana" panose="020B0604030504040204" pitchFamily="34" charset="0"/>
                <a:cs typeface="Verdana" panose="020B0604030504040204" pitchFamily="34" charset="0"/>
              </a:rPr>
              <a:t>It is far easier to build a diverse organisation from the ground up than to diversify a large, complex, homogeneous organisation </a:t>
            </a:r>
          </a:p>
          <a:p>
            <a:pPr lvl="1" algn="just">
              <a:buFont typeface="Arial" panose="020B0604020202020204" pitchFamily="34" charset="0"/>
              <a:buChar char="•"/>
            </a:pPr>
            <a:endParaRPr lang="en-US" sz="180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spcAft>
                <a:spcPts val="1600"/>
              </a:spcAft>
              <a:buFont typeface="Arial"/>
              <a:buNone/>
            </a:pPr>
            <a:endParaRPr lang="en-US" sz="2000" dirty="0">
              <a:latin typeface="Verdana"/>
              <a:ea typeface="Verdana"/>
              <a:cs typeface="Verdana"/>
              <a:sym typeface="Verdana"/>
            </a:endParaRPr>
          </a:p>
        </p:txBody>
      </p:sp>
      <p:pic>
        <p:nvPicPr>
          <p:cNvPr id="8" name="Picture 2" descr="Afbeeldingsresultaat voor scale up">
            <a:extLst>
              <a:ext uri="{FF2B5EF4-FFF2-40B4-BE49-F238E27FC236}">
                <a16:creationId xmlns:a16="http://schemas.microsoft.com/office/drawing/2014/main" id="{EDCB2CBC-49E6-4643-BFC2-39AF28815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296" y="1129272"/>
            <a:ext cx="2125318" cy="20119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919BF26-4DF2-408B-8F0F-BFCF664298F5}"/>
              </a:ext>
            </a:extLst>
          </p:cNvPr>
          <p:cNvSpPr/>
          <p:nvPr/>
        </p:nvSpPr>
        <p:spPr>
          <a:xfrm>
            <a:off x="615066" y="3376807"/>
            <a:ext cx="7680960" cy="830997"/>
          </a:xfrm>
          <a:prstGeom prst="rect">
            <a:avLst/>
          </a:prstGeom>
        </p:spPr>
        <p:txBody>
          <a:bodyPr wrap="square">
            <a:spAutoFit/>
          </a:bodyPr>
          <a:lstStyle/>
          <a:p>
            <a:pPr algn="just"/>
            <a:r>
              <a:rPr lang="en-US" sz="1600" i="1" dirty="0">
                <a:solidFill>
                  <a:schemeClr val="tx1"/>
                </a:solidFill>
                <a:latin typeface="Verdana" panose="020B0604030504040204" pitchFamily="34" charset="0"/>
                <a:ea typeface="Verdana" panose="020B0604030504040204" pitchFamily="34" charset="0"/>
                <a:cs typeface="Verdana" panose="020B0604030504040204" pitchFamily="34" charset="0"/>
              </a:rPr>
              <a:t>“Diversity is not a topic on our agenda. But international growth is high on the agenda and the world is our playground. So building a mixed team is a natural process” </a:t>
            </a: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(CEO, Hello Customer)</a:t>
            </a:r>
            <a:endParaRPr lang="en-GB"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7716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6;p14">
            <a:extLst>
              <a:ext uri="{FF2B5EF4-FFF2-40B4-BE49-F238E27FC236}">
                <a16:creationId xmlns:a16="http://schemas.microsoft.com/office/drawing/2014/main" id="{3C34EE8E-EF25-439A-BE97-C6A2D31EFC13}"/>
              </a:ext>
            </a:extLst>
          </p:cNvPr>
          <p:cNvSpPr txBox="1">
            <a:spLocks/>
          </p:cNvSpPr>
          <p:nvPr/>
        </p:nvSpPr>
        <p:spPr>
          <a:xfrm>
            <a:off x="513672" y="170616"/>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2400" b="1" dirty="0">
                <a:solidFill>
                  <a:srgbClr val="004C97"/>
                </a:solidFill>
                <a:latin typeface="Verdana"/>
                <a:ea typeface="Verdana"/>
                <a:cs typeface="Verdana"/>
              </a:rPr>
              <a:t>Share positive examples</a:t>
            </a:r>
            <a:endParaRPr lang="en-US" sz="2000" dirty="0">
              <a:latin typeface="Verdana"/>
              <a:ea typeface="Verdana"/>
              <a:cs typeface="Verdana"/>
              <a:sym typeface="Verdana"/>
            </a:endParaRPr>
          </a:p>
        </p:txBody>
      </p:sp>
      <p:sp>
        <p:nvSpPr>
          <p:cNvPr id="9" name="Google Shape;77;p15">
            <a:extLst>
              <a:ext uri="{FF2B5EF4-FFF2-40B4-BE49-F238E27FC236}">
                <a16:creationId xmlns:a16="http://schemas.microsoft.com/office/drawing/2014/main" id="{4AB5B9FA-0F67-435D-829F-9D5AE52B4A39}"/>
              </a:ext>
            </a:extLst>
          </p:cNvPr>
          <p:cNvSpPr txBox="1">
            <a:spLocks noGrp="1"/>
          </p:cNvSpPr>
          <p:nvPr>
            <p:ph type="body" idx="1"/>
          </p:nvPr>
        </p:nvSpPr>
        <p:spPr>
          <a:xfrm>
            <a:off x="144432" y="484588"/>
            <a:ext cx="8687868" cy="4038002"/>
          </a:xfrm>
          <a:prstGeom prst="rect">
            <a:avLst/>
          </a:prstGeom>
        </p:spPr>
        <p:txBody>
          <a:bodyPr spcFirstLastPara="1" wrap="square" lIns="91425" tIns="91425" rIns="91425" bIns="91425" anchor="t" anchorCtr="0">
            <a:noAutofit/>
          </a:bodyPr>
          <a:lstStyle/>
          <a:p>
            <a:pPr marL="596900" lvl="1" indent="0" algn="just">
              <a:buNone/>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47675" lvl="3" indent="0" algn="just">
              <a:lnSpc>
                <a:spcPct val="150000"/>
              </a:lnSpc>
              <a:spcBef>
                <a:spcPts val="600"/>
              </a:spcBef>
              <a:buNone/>
            </a:pP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“I work in a typical local family firm. We - and I think many similar firms - are never the first movers. Though, examples of bigger </a:t>
            </a:r>
            <a:r>
              <a:rPr lang="en-US" sz="2000" i="1" dirty="0" err="1">
                <a:solidFill>
                  <a:schemeClr val="tx1"/>
                </a:solidFill>
                <a:latin typeface="Verdana" panose="020B0604030504040204" pitchFamily="34" charset="0"/>
                <a:ea typeface="Verdana" panose="020B0604030504040204" pitchFamily="34" charset="0"/>
                <a:cs typeface="Verdana" panose="020B0604030504040204" pitchFamily="34" charset="0"/>
              </a:rPr>
              <a:t>organisations</a:t>
            </a:r>
            <a:r>
              <a:rPr 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 who successfully move forward with it inspire us.”</a:t>
            </a:r>
          </a:p>
          <a:p>
            <a:pPr marL="447675" lvl="3" indent="0" algn="just">
              <a:lnSpc>
                <a:spcPct val="150000"/>
              </a:lnSpc>
              <a:buNone/>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(HR manager, building industry)</a:t>
            </a:r>
          </a:p>
          <a:p>
            <a:pPr marL="0" lvl="0" indent="0" algn="l" rtl="0">
              <a:spcBef>
                <a:spcPts val="0"/>
              </a:spcBef>
              <a:spcAft>
                <a:spcPts val="1600"/>
              </a:spcAft>
              <a:buNone/>
            </a:pPr>
            <a:endParaRPr sz="2000" dirty="0">
              <a:latin typeface="Verdana"/>
              <a:ea typeface="Verdana"/>
              <a:cs typeface="Verdana"/>
              <a:sym typeface="Verdana"/>
            </a:endParaRPr>
          </a:p>
        </p:txBody>
      </p:sp>
    </p:spTree>
    <p:extLst>
      <p:ext uri="{BB962C8B-B14F-4D97-AF65-F5344CB8AC3E}">
        <p14:creationId xmlns:p14="http://schemas.microsoft.com/office/powerpoint/2010/main" val="1108693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ctrTitle"/>
          </p:nvPr>
        </p:nvSpPr>
        <p:spPr>
          <a:xfrm>
            <a:off x="1484308" y="32733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Ti</a:t>
            </a:r>
            <a:endParaRPr/>
          </a:p>
        </p:txBody>
      </p:sp>
      <p:sp>
        <p:nvSpPr>
          <p:cNvPr id="100" name="Google Shape;100;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01" name="Google Shape;101;p17"/>
          <p:cNvPicPr preferRelativeResize="0"/>
          <p:nvPr/>
        </p:nvPicPr>
        <p:blipFill rotWithShape="1">
          <a:blip r:embed="rId3">
            <a:alphaModFix/>
          </a:blip>
          <a:srcRect l="730" t="41438" r="-730" b="6115"/>
          <a:stretch/>
        </p:blipFill>
        <p:spPr>
          <a:xfrm>
            <a:off x="-3" y="2620662"/>
            <a:ext cx="9144003" cy="3357926"/>
          </a:xfrm>
          <a:prstGeom prst="rect">
            <a:avLst/>
          </a:prstGeom>
          <a:noFill/>
          <a:ln>
            <a:noFill/>
          </a:ln>
        </p:spPr>
      </p:pic>
      <p:sp>
        <p:nvSpPr>
          <p:cNvPr id="102" name="Google Shape;102;p17"/>
          <p:cNvSpPr/>
          <p:nvPr/>
        </p:nvSpPr>
        <p:spPr>
          <a:xfrm>
            <a:off x="1201150" y="1545450"/>
            <a:ext cx="6484500" cy="2052600"/>
          </a:xfrm>
          <a:prstGeom prst="rect">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latin typeface="Verdana"/>
                <a:ea typeface="Verdana"/>
                <a:cs typeface="Verdana"/>
                <a:sym typeface="Verdana"/>
              </a:rPr>
              <a:t>Thank you</a:t>
            </a:r>
            <a:endParaRPr sz="4800">
              <a:solidFill>
                <a:schemeClr val="lt1"/>
              </a:solidFill>
              <a:latin typeface="Verdana"/>
              <a:ea typeface="Verdana"/>
              <a:cs typeface="Verdana"/>
              <a:sym typeface="Verdan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oogle Shape;101;p17">
            <a:extLst>
              <a:ext uri="{FF2B5EF4-FFF2-40B4-BE49-F238E27FC236}">
                <a16:creationId xmlns:a16="http://schemas.microsoft.com/office/drawing/2014/main" id="{CB8D8A57-C411-4864-823A-940C053EE03F}"/>
              </a:ext>
            </a:extLst>
          </p:cNvPr>
          <p:cNvPicPr preferRelativeResize="0"/>
          <p:nvPr/>
        </p:nvPicPr>
        <p:blipFill rotWithShape="1">
          <a:blip r:embed="rId3">
            <a:alphaModFix/>
          </a:blip>
          <a:srcRect l="730" t="41438" r="-730" b="6115"/>
          <a:stretch/>
        </p:blipFill>
        <p:spPr>
          <a:xfrm>
            <a:off x="0" y="2971800"/>
            <a:ext cx="9287435" cy="3006788"/>
          </a:xfrm>
          <a:prstGeom prst="rect">
            <a:avLst/>
          </a:prstGeom>
          <a:noFill/>
          <a:ln>
            <a:noFill/>
          </a:ln>
        </p:spPr>
      </p:pic>
      <p:graphicFrame>
        <p:nvGraphicFramePr>
          <p:cNvPr id="4" name="Table 3">
            <a:extLst>
              <a:ext uri="{FF2B5EF4-FFF2-40B4-BE49-F238E27FC236}">
                <a16:creationId xmlns:a16="http://schemas.microsoft.com/office/drawing/2014/main" id="{37DC37AA-7A5C-462E-A51E-3AF3EF11B14D}"/>
              </a:ext>
            </a:extLst>
          </p:cNvPr>
          <p:cNvGraphicFramePr>
            <a:graphicFrameLocks noGrp="1"/>
          </p:cNvGraphicFramePr>
          <p:nvPr>
            <p:extLst>
              <p:ext uri="{D42A27DB-BD31-4B8C-83A1-F6EECF244321}">
                <p14:modId xmlns:p14="http://schemas.microsoft.com/office/powerpoint/2010/main" val="3187116865"/>
              </p:ext>
            </p:extLst>
          </p:nvPr>
        </p:nvGraphicFramePr>
        <p:xfrm>
          <a:off x="1035294" y="2020695"/>
          <a:ext cx="7189692" cy="3072003"/>
        </p:xfrm>
        <a:graphic>
          <a:graphicData uri="http://schemas.openxmlformats.org/drawingml/2006/table">
            <a:tbl>
              <a:tblPr firstRow="1" bandRow="1">
                <a:tableStyleId>{2D5ABB26-0587-4C30-8999-92F81FD0307C}</a:tableStyleId>
              </a:tblPr>
              <a:tblGrid>
                <a:gridCol w="2396564">
                  <a:extLst>
                    <a:ext uri="{9D8B030D-6E8A-4147-A177-3AD203B41FA5}">
                      <a16:colId xmlns:a16="http://schemas.microsoft.com/office/drawing/2014/main" val="136094811"/>
                    </a:ext>
                  </a:extLst>
                </a:gridCol>
                <a:gridCol w="2396564">
                  <a:extLst>
                    <a:ext uri="{9D8B030D-6E8A-4147-A177-3AD203B41FA5}">
                      <a16:colId xmlns:a16="http://schemas.microsoft.com/office/drawing/2014/main" val="3541905865"/>
                    </a:ext>
                  </a:extLst>
                </a:gridCol>
                <a:gridCol w="2396564">
                  <a:extLst>
                    <a:ext uri="{9D8B030D-6E8A-4147-A177-3AD203B41FA5}">
                      <a16:colId xmlns:a16="http://schemas.microsoft.com/office/drawing/2014/main" val="2651620735"/>
                    </a:ext>
                  </a:extLst>
                </a:gridCol>
              </a:tblGrid>
              <a:tr h="1315461">
                <a:tc>
                  <a:txBody>
                    <a:bodyPr/>
                    <a:lstStyle/>
                    <a:p>
                      <a:pPr algn="l"/>
                      <a:endParaRPr lang="en-GB"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11285"/>
                  </a:ext>
                </a:extLst>
              </a:tr>
              <a:tr h="1630806">
                <a:tc>
                  <a:txBody>
                    <a:bodyPr/>
                    <a:lstStyle/>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Prof Dr Dirk Buyens</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Professor HR and Partner</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Vlerick Business School</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hlinkClick r:id="rId4"/>
                        </a:rPr>
                        <a:t>dirk.buyens@vlerick.com</a:t>
                      </a:r>
                      <a:endParaRPr lang="en-GB"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+32 9 210 97 11</a:t>
                      </a:r>
                    </a:p>
                    <a:p>
                      <a:pPr algn="l">
                        <a:lnSpc>
                          <a:spcPct val="150000"/>
                        </a:lnSpc>
                      </a:pPr>
                      <a:endParaRPr lang="en-GB" sz="12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Hannelore Waterschoot </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Managing Partner</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Talentree</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hlinkClick r:id="rId5"/>
                        </a:rPr>
                        <a:t>hannelore@talentree.be</a:t>
                      </a:r>
                      <a:r>
                        <a:rPr lang="en-GB" sz="1200"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rPr>
                        <a:t>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GB" sz="12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a:rPr>
                        <a:t>+32 473 89 42 37</a:t>
                      </a:r>
                    </a:p>
                    <a:p>
                      <a:pPr algn="l">
                        <a:lnSpc>
                          <a:spcPct val="150000"/>
                        </a:lnSpc>
                      </a:pPr>
                      <a:endParaRPr lang="en-GB" sz="12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Dr Emmy Defever</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Senior Researcher</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Vlerick Business School</a:t>
                      </a: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hlinkClick r:id="rId6"/>
                        </a:rPr>
                        <a:t>emmy.defever@vlerick.com</a:t>
                      </a:r>
                      <a:endParaRPr lang="en-GB" sz="1200" dirty="0">
                        <a:latin typeface="Verdana" panose="020B0604030504040204" pitchFamily="34" charset="0"/>
                        <a:ea typeface="Verdana" panose="020B0604030504040204" pitchFamily="34" charset="0"/>
                        <a:cs typeface="Verdana" panose="020B0604030504040204" pitchFamily="34" charset="0"/>
                      </a:endParaRPr>
                    </a:p>
                    <a:p>
                      <a:pPr algn="l">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+32 9 210 97 56</a:t>
                      </a:r>
                    </a:p>
                    <a:p>
                      <a:pPr algn="l">
                        <a:lnSpc>
                          <a:spcPct val="150000"/>
                        </a:lnSpc>
                      </a:pPr>
                      <a:endParaRPr lang="en-GB" sz="120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395974"/>
                  </a:ext>
                </a:extLst>
              </a:tr>
            </a:tbl>
          </a:graphicData>
        </a:graphic>
      </p:graphicFrame>
      <p:pic>
        <p:nvPicPr>
          <p:cNvPr id="5" name="Picture 4">
            <a:extLst>
              <a:ext uri="{FF2B5EF4-FFF2-40B4-BE49-F238E27FC236}">
                <a16:creationId xmlns:a16="http://schemas.microsoft.com/office/drawing/2014/main" id="{07304092-52CC-47FA-B75E-E3600B62DB71}"/>
              </a:ext>
            </a:extLst>
          </p:cNvPr>
          <p:cNvPicPr>
            <a:picLocks noChangeAspect="1"/>
          </p:cNvPicPr>
          <p:nvPr/>
        </p:nvPicPr>
        <p:blipFill>
          <a:blip r:embed="rId7"/>
          <a:stretch>
            <a:fillRect/>
          </a:stretch>
        </p:blipFill>
        <p:spPr>
          <a:xfrm>
            <a:off x="3558912" y="2151162"/>
            <a:ext cx="898718" cy="1083622"/>
          </a:xfrm>
          <a:prstGeom prst="rect">
            <a:avLst/>
          </a:prstGeom>
        </p:spPr>
      </p:pic>
      <p:pic>
        <p:nvPicPr>
          <p:cNvPr id="6" name="Picture 5">
            <a:extLst>
              <a:ext uri="{FF2B5EF4-FFF2-40B4-BE49-F238E27FC236}">
                <a16:creationId xmlns:a16="http://schemas.microsoft.com/office/drawing/2014/main" id="{3D68F3B6-4AD4-40C9-B77E-640A6C6E0392}"/>
              </a:ext>
            </a:extLst>
          </p:cNvPr>
          <p:cNvPicPr>
            <a:picLocks noChangeAspect="1"/>
          </p:cNvPicPr>
          <p:nvPr/>
        </p:nvPicPr>
        <p:blipFill>
          <a:blip r:embed="rId8"/>
          <a:stretch>
            <a:fillRect/>
          </a:stretch>
        </p:blipFill>
        <p:spPr>
          <a:xfrm>
            <a:off x="1133251" y="2099517"/>
            <a:ext cx="825455" cy="1083622"/>
          </a:xfrm>
          <a:prstGeom prst="rect">
            <a:avLst/>
          </a:prstGeom>
        </p:spPr>
      </p:pic>
      <p:pic>
        <p:nvPicPr>
          <p:cNvPr id="10" name="Picture 9">
            <a:extLst>
              <a:ext uri="{FF2B5EF4-FFF2-40B4-BE49-F238E27FC236}">
                <a16:creationId xmlns:a16="http://schemas.microsoft.com/office/drawing/2014/main" id="{30CCBD2E-72D6-4709-ACD1-203042CEF86D}"/>
              </a:ext>
            </a:extLst>
          </p:cNvPr>
          <p:cNvPicPr>
            <a:picLocks noChangeAspect="1"/>
          </p:cNvPicPr>
          <p:nvPr/>
        </p:nvPicPr>
        <p:blipFill rotWithShape="1">
          <a:blip r:embed="rId9"/>
          <a:srcRect r="-1000"/>
          <a:stretch/>
        </p:blipFill>
        <p:spPr>
          <a:xfrm>
            <a:off x="5887243" y="2099517"/>
            <a:ext cx="898718" cy="1083622"/>
          </a:xfrm>
          <a:prstGeom prst="rect">
            <a:avLst/>
          </a:prstGeom>
        </p:spPr>
      </p:pic>
      <p:sp>
        <p:nvSpPr>
          <p:cNvPr id="19" name="Google Shape;66;p14">
            <a:extLst>
              <a:ext uri="{FF2B5EF4-FFF2-40B4-BE49-F238E27FC236}">
                <a16:creationId xmlns:a16="http://schemas.microsoft.com/office/drawing/2014/main" id="{909B73AC-76E3-40B1-97BB-C5C1D011C459}"/>
              </a:ext>
            </a:extLst>
          </p:cNvPr>
          <p:cNvSpPr txBox="1">
            <a:spLocks/>
          </p:cNvSpPr>
          <p:nvPr/>
        </p:nvSpPr>
        <p:spPr>
          <a:xfrm>
            <a:off x="369840" y="1210025"/>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lnSpc>
                <a:spcPct val="100000"/>
              </a:lnSpc>
              <a:buNone/>
            </a:pPr>
            <a:r>
              <a:rPr lang="en-US" sz="2400" b="1" dirty="0">
                <a:solidFill>
                  <a:srgbClr val="004C97"/>
                </a:solidFill>
                <a:latin typeface="Verdana"/>
                <a:ea typeface="Verdana"/>
                <a:cs typeface="Verdana"/>
              </a:rPr>
              <a:t>Contact us</a:t>
            </a:r>
            <a:endParaRPr lang="en-US" sz="2000" dirty="0">
              <a:latin typeface="Verdana"/>
              <a:ea typeface="Verdana"/>
              <a:cs typeface="Verdana"/>
              <a:sym typeface="Verdana"/>
            </a:endParaRPr>
          </a:p>
        </p:txBody>
      </p:sp>
    </p:spTree>
    <p:extLst>
      <p:ext uri="{BB962C8B-B14F-4D97-AF65-F5344CB8AC3E}">
        <p14:creationId xmlns:p14="http://schemas.microsoft.com/office/powerpoint/2010/main" val="61853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65"/>
        <p:cNvGrpSpPr/>
        <p:nvPr/>
      </p:nvGrpSpPr>
      <p:grpSpPr>
        <a:xfrm>
          <a:off x="0" y="0"/>
          <a:ext cx="0" cy="0"/>
          <a:chOff x="0" y="0"/>
          <a:chExt cx="0" cy="0"/>
        </a:xfrm>
      </p:grpSpPr>
      <p:pic>
        <p:nvPicPr>
          <p:cNvPr id="1028" name="Picture 4" descr="Gerelateerde afbeelding">
            <a:extLst>
              <a:ext uri="{FF2B5EF4-FFF2-40B4-BE49-F238E27FC236}">
                <a16:creationId xmlns:a16="http://schemas.microsoft.com/office/drawing/2014/main" id="{23A7A501-91A4-40CF-AC66-7D97B5187F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14667" y1="9333" x2="14667" y2="9333"/>
                      </a14:backgroundRemoval>
                    </a14:imgEffect>
                  </a14:imgLayer>
                </a14:imgProps>
              </a:ext>
              <a:ext uri="{28A0092B-C50C-407E-A947-70E740481C1C}">
                <a14:useLocalDpi xmlns:a14="http://schemas.microsoft.com/office/drawing/2010/main" val="0"/>
              </a:ext>
            </a:extLst>
          </a:blip>
          <a:srcRect/>
          <a:stretch>
            <a:fillRect/>
          </a:stretch>
        </p:blipFill>
        <p:spPr bwMode="auto">
          <a:xfrm>
            <a:off x="2664445" y="847714"/>
            <a:ext cx="3463281" cy="3463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4F2516-5785-478B-9C6E-35D792D31C3A}"/>
              </a:ext>
            </a:extLst>
          </p:cNvPr>
          <p:cNvSpPr>
            <a:spLocks noGrp="1"/>
          </p:cNvSpPr>
          <p:nvPr>
            <p:ph type="title"/>
          </p:nvPr>
        </p:nvSpPr>
        <p:spPr/>
        <p:txBody>
          <a:bodyPr/>
          <a:lstStyle/>
          <a:p>
            <a:r>
              <a:rPr lang="en-GB" dirty="0"/>
              <a:t>Tour de table</a:t>
            </a:r>
          </a:p>
        </p:txBody>
      </p:sp>
      <p:sp>
        <p:nvSpPr>
          <p:cNvPr id="66" name="Google Shape;66;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nSpc>
                <a:spcPct val="100000"/>
              </a:lnSpc>
              <a:buNone/>
            </a:pPr>
            <a:endParaRPr sz="2000" dirty="0">
              <a:latin typeface="Verdana"/>
              <a:ea typeface="Verdana"/>
              <a:cs typeface="Verdana"/>
              <a:sym typeface="Verdana"/>
            </a:endParaRPr>
          </a:p>
        </p:txBody>
      </p:sp>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spTree>
    <p:extLst>
      <p:ext uri="{BB962C8B-B14F-4D97-AF65-F5344CB8AC3E}">
        <p14:creationId xmlns:p14="http://schemas.microsoft.com/office/powerpoint/2010/main" val="271902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B5E622-95EF-446B-B991-8C231E5DE1BA}"/>
              </a:ext>
            </a:extLst>
          </p:cNvPr>
          <p:cNvSpPr>
            <a:spLocks noGrp="1"/>
          </p:cNvSpPr>
          <p:nvPr>
            <p:ph type="body" idx="1"/>
          </p:nvPr>
        </p:nvSpPr>
        <p:spPr>
          <a:xfrm>
            <a:off x="0" y="0"/>
            <a:ext cx="9215120" cy="5143500"/>
          </a:xfrm>
          <a:solidFill>
            <a:srgbClr val="0B5394"/>
          </a:solidFill>
        </p:spPr>
        <p:txBody>
          <a:bodyPr/>
          <a:lstStyle/>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buNone/>
            </a:pP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300" indent="0" algn="ctr">
              <a:buNone/>
            </a:pPr>
            <a:r>
              <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rPr>
              <a:t>1. Diversity: the new normal</a:t>
            </a:r>
          </a:p>
        </p:txBody>
      </p:sp>
    </p:spTree>
    <p:extLst>
      <p:ext uri="{BB962C8B-B14F-4D97-AF65-F5344CB8AC3E}">
        <p14:creationId xmlns:p14="http://schemas.microsoft.com/office/powerpoint/2010/main" val="385083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pic>
        <p:nvPicPr>
          <p:cNvPr id="12" name="Picture 2" descr="Gerelateerde afbeelding">
            <a:extLst>
              <a:ext uri="{FF2B5EF4-FFF2-40B4-BE49-F238E27FC236}">
                <a16:creationId xmlns:a16="http://schemas.microsoft.com/office/drawing/2014/main" id="{B7C97668-1C31-4300-B287-83D8A77F0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501" y="908425"/>
            <a:ext cx="5210998" cy="31265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80DF6E-537B-4ACC-BABC-664E62E24754}"/>
              </a:ext>
            </a:extLst>
          </p:cNvPr>
          <p:cNvSpPr>
            <a:spLocks noGrp="1"/>
          </p:cNvSpPr>
          <p:nvPr>
            <p:ph type="title"/>
          </p:nvPr>
        </p:nvSpPr>
        <p:spPr/>
        <p:txBody>
          <a:bodyPr/>
          <a:lstStyle/>
          <a:p>
            <a:r>
              <a:rPr lang="en-US" dirty="0"/>
              <a:t>Superdiversity: a demographic reality</a:t>
            </a:r>
            <a:br>
              <a:rPr lang="en-US" sz="2000" dirty="0">
                <a:sym typeface="Verdana"/>
              </a:rPr>
            </a:br>
            <a:endParaRPr lang="en-GB" dirty="0"/>
          </a:p>
        </p:txBody>
      </p:sp>
      <p:sp>
        <p:nvSpPr>
          <p:cNvPr id="14" name="Google Shape;66;p14">
            <a:extLst>
              <a:ext uri="{FF2B5EF4-FFF2-40B4-BE49-F238E27FC236}">
                <a16:creationId xmlns:a16="http://schemas.microsoft.com/office/drawing/2014/main" id="{C0533B63-F104-4506-A20D-601E19FFFBD3}"/>
              </a:ext>
            </a:extLst>
          </p:cNvPr>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nSpc>
                <a:spcPct val="100000"/>
              </a:lnSpc>
              <a:buNone/>
            </a:pPr>
            <a:endParaRPr sz="2000" dirty="0">
              <a:latin typeface="Verdana"/>
              <a:ea typeface="Verdana"/>
              <a:cs typeface="Verdana"/>
              <a:sym typeface="Verdana"/>
            </a:endParaRPr>
          </a:p>
        </p:txBody>
      </p:sp>
    </p:spTree>
    <p:extLst>
      <p:ext uri="{BB962C8B-B14F-4D97-AF65-F5344CB8AC3E}">
        <p14:creationId xmlns:p14="http://schemas.microsoft.com/office/powerpoint/2010/main" val="165348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rgbClr val="0070C0"/>
          </a:fgClr>
          <a:bgClr>
            <a:schemeClr val="bg1"/>
          </a:bgClr>
        </a:pattFill>
        <a:effectLst/>
      </p:bgPr>
    </p:bg>
    <p:spTree>
      <p:nvGrpSpPr>
        <p:cNvPr id="1" name="Shape 65"/>
        <p:cNvGrpSpPr/>
        <p:nvPr/>
      </p:nvGrpSpPr>
      <p:grpSpPr>
        <a:xfrm>
          <a:off x="0" y="0"/>
          <a:ext cx="0" cy="0"/>
          <a:chOff x="0" y="0"/>
          <a:chExt cx="0" cy="0"/>
        </a:xfrm>
      </p:grpSpPr>
      <p:cxnSp>
        <p:nvCxnSpPr>
          <p:cNvPr id="67" name="Google Shape;67;p14"/>
          <p:cNvCxnSpPr/>
          <p:nvPr/>
        </p:nvCxnSpPr>
        <p:spPr>
          <a:xfrm rot="10800000" flipH="1">
            <a:off x="0" y="810725"/>
            <a:ext cx="7936800" cy="2100"/>
          </a:xfrm>
          <a:prstGeom prst="straightConnector1">
            <a:avLst/>
          </a:prstGeom>
          <a:noFill/>
          <a:ln w="76200" cap="flat" cmpd="sng">
            <a:solidFill>
              <a:srgbClr val="0B5394"/>
            </a:solidFill>
            <a:prstDash val="solid"/>
            <a:round/>
            <a:headEnd type="none" w="med" len="med"/>
            <a:tailEnd type="none" w="med" len="med"/>
          </a:ln>
        </p:spPr>
      </p:cxnSp>
      <p:pic>
        <p:nvPicPr>
          <p:cNvPr id="2050" name="Picture 2" descr="Afbeeldingsresultaat voor quiz icon">
            <a:hlinkClick r:id="rId3"/>
          </p:cNvPr>
          <p:cNvPicPr>
            <a:picLocks noChangeAspect="1" noChangeArrowheads="1"/>
          </p:cNvPicPr>
          <p:nvPr/>
        </p:nvPicPr>
        <p:blipFill>
          <a:blip r:embed="rId4">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1408655" y="1399630"/>
            <a:ext cx="3163345" cy="26398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94FA81-2E2D-4B3F-8741-74002D86848D}"/>
              </a:ext>
            </a:extLst>
          </p:cNvPr>
          <p:cNvSpPr txBox="1"/>
          <p:nvPr/>
        </p:nvSpPr>
        <p:spPr>
          <a:xfrm>
            <a:off x="5019882" y="1821091"/>
            <a:ext cx="2916918" cy="1109663"/>
          </a:xfrm>
          <a:prstGeom prst="rect">
            <a:avLst/>
          </a:prstGeom>
          <a:noFill/>
        </p:spPr>
        <p:txBody>
          <a:bodyPr wrap="square" rtlCol="0">
            <a:spAutoFit/>
          </a:bodyPr>
          <a:lstStyle/>
          <a:p>
            <a:pPr marL="342900" indent="-342900">
              <a:lnSpc>
                <a:spcPct val="200000"/>
              </a:lnSpc>
              <a:buFont typeface="+mj-lt"/>
              <a:buAutoNum type="arabicPeriod"/>
            </a:pPr>
            <a:r>
              <a:rPr lang="en-GB" sz="1800" dirty="0">
                <a:latin typeface="Verdana" panose="020B0604030504040204" pitchFamily="34" charset="0"/>
                <a:ea typeface="Verdana" panose="020B0604030504040204" pitchFamily="34" charset="0"/>
                <a:cs typeface="Verdana" panose="020B0604030504040204" pitchFamily="34" charset="0"/>
                <a:hlinkClick r:id="rId5"/>
              </a:rPr>
              <a:t>Go to Kahoot</a:t>
            </a:r>
            <a:endParaRPr lang="en-GB" sz="18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200000"/>
              </a:lnSpc>
              <a:buFont typeface="+mj-lt"/>
              <a:buAutoNum type="arabicPeriod"/>
            </a:pPr>
            <a:r>
              <a:rPr lang="en-GB" sz="1800" dirty="0">
                <a:latin typeface="Verdana" panose="020B0604030504040204" pitchFamily="34" charset="0"/>
                <a:ea typeface="Verdana" panose="020B0604030504040204" pitchFamily="34" charset="0"/>
                <a:cs typeface="Verdana" panose="020B0604030504040204" pitchFamily="34" charset="0"/>
              </a:rPr>
              <a:t>Enter the Game Pin</a:t>
            </a:r>
          </a:p>
        </p:txBody>
      </p:sp>
      <p:sp>
        <p:nvSpPr>
          <p:cNvPr id="13" name="Google Shape;66;p14">
            <a:extLst>
              <a:ext uri="{FF2B5EF4-FFF2-40B4-BE49-F238E27FC236}">
                <a16:creationId xmlns:a16="http://schemas.microsoft.com/office/drawing/2014/main" id="{0133E378-7886-4AA6-A210-8742255A06D0}"/>
              </a:ext>
            </a:extLst>
          </p:cNvPr>
          <p:cNvSpPr txBox="1">
            <a:spLocks/>
          </p:cNvSpPr>
          <p:nvPr/>
        </p:nvSpPr>
        <p:spPr>
          <a:xfrm>
            <a:off x="510875" y="162125"/>
            <a:ext cx="8520600" cy="65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US" sz="2400" b="1" dirty="0">
                <a:solidFill>
                  <a:srgbClr val="004C97"/>
                </a:solidFill>
                <a:latin typeface="Verdana"/>
                <a:ea typeface="Verdana"/>
                <a:cs typeface="Verdana"/>
              </a:rPr>
              <a:t>Quiz</a:t>
            </a:r>
            <a:endParaRPr lang="en-US" sz="2000" dirty="0">
              <a:latin typeface="Verdana"/>
              <a:ea typeface="Verdana"/>
              <a:cs typeface="Verdana"/>
              <a:sym typeface="Verdana"/>
            </a:endParaRPr>
          </a:p>
        </p:txBody>
      </p:sp>
      <p:sp>
        <p:nvSpPr>
          <p:cNvPr id="3" name="Title 2">
            <a:extLst>
              <a:ext uri="{FF2B5EF4-FFF2-40B4-BE49-F238E27FC236}">
                <a16:creationId xmlns:a16="http://schemas.microsoft.com/office/drawing/2014/main" id="{D54DD7E8-319E-463D-95AC-0223E27317A2}"/>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5F2B88EB-4D93-4171-A026-861301B438F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8863567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BS_PaletteBlue">
    <a:dk1>
      <a:srgbClr val="4B4B4B"/>
    </a:dk1>
    <a:lt1>
      <a:sysClr val="window" lastClr="FFFFFF"/>
    </a:lt1>
    <a:dk2>
      <a:srgbClr val="00A3AD"/>
    </a:dk2>
    <a:lt2>
      <a:srgbClr val="FFFFFF"/>
    </a:lt2>
    <a:accent1>
      <a:srgbClr val="004C97"/>
    </a:accent1>
    <a:accent2>
      <a:srgbClr val="00A3E0"/>
    </a:accent2>
    <a:accent3>
      <a:srgbClr val="009A44"/>
    </a:accent3>
    <a:accent4>
      <a:srgbClr val="C4D600"/>
    </a:accent4>
    <a:accent5>
      <a:srgbClr val="E31C79"/>
    </a:accent5>
    <a:accent6>
      <a:srgbClr val="FF6A13"/>
    </a:accent6>
    <a:hlink>
      <a:srgbClr val="9D2235"/>
    </a:hlink>
    <a:folHlink>
      <a:srgbClr val="2A2867"/>
    </a:folHlink>
  </a:clrScheme>
  <a:fontScheme name="VBS_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_VBS_AuditoriumTheme</Template>
  <TotalTime>1098</TotalTime>
  <Words>4633</Words>
  <Application>Microsoft Office PowerPoint</Application>
  <PresentationFormat>On-screen Show (16:9)</PresentationFormat>
  <Paragraphs>363</Paragraphs>
  <Slides>53</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Verdana</vt:lpstr>
      <vt:lpstr>Courier New</vt:lpstr>
      <vt:lpstr>Simple Light</vt:lpstr>
      <vt:lpstr>Ti</vt:lpstr>
      <vt:lpstr>PowerPoint Presentation</vt:lpstr>
      <vt:lpstr>Four modules</vt:lpstr>
      <vt:lpstr>Ti</vt:lpstr>
      <vt:lpstr>Table of contents</vt:lpstr>
      <vt:lpstr>Tour de table</vt:lpstr>
      <vt:lpstr>PowerPoint Presentation</vt:lpstr>
      <vt:lpstr>Superdiversity: a demographic reality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for newcomers</vt:lpstr>
      <vt:lpstr>PowerPoint Presentation</vt:lpstr>
      <vt:lpstr>PowerPoint Presentation</vt:lpstr>
      <vt:lpstr>A second paradox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c:title>
  <dc:creator>Emmy Defever</dc:creator>
  <cp:lastModifiedBy>Sarah Quataert</cp:lastModifiedBy>
  <cp:revision>83</cp:revision>
  <dcterms:modified xsi:type="dcterms:W3CDTF">2019-10-28T16:38:32Z</dcterms:modified>
</cp:coreProperties>
</file>