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343" r:id="rId2"/>
    <p:sldId id="558" r:id="rId3"/>
    <p:sldId id="346" r:id="rId4"/>
    <p:sldId id="256" r:id="rId5"/>
    <p:sldId id="546" r:id="rId6"/>
    <p:sldId id="258" r:id="rId7"/>
    <p:sldId id="259" r:id="rId8"/>
    <p:sldId id="260" r:id="rId9"/>
    <p:sldId id="261" r:id="rId10"/>
    <p:sldId id="262" r:id="rId11"/>
    <p:sldId id="549" r:id="rId12"/>
    <p:sldId id="550" r:id="rId13"/>
    <p:sldId id="551" r:id="rId14"/>
    <p:sldId id="265" r:id="rId15"/>
    <p:sldId id="266" r:id="rId16"/>
    <p:sldId id="267" r:id="rId17"/>
    <p:sldId id="268" r:id="rId18"/>
    <p:sldId id="269" r:id="rId19"/>
    <p:sldId id="270" r:id="rId20"/>
    <p:sldId id="271" r:id="rId21"/>
    <p:sldId id="552" r:id="rId22"/>
    <p:sldId id="272" r:id="rId23"/>
    <p:sldId id="274" r:id="rId24"/>
    <p:sldId id="273" r:id="rId25"/>
    <p:sldId id="275" r:id="rId26"/>
    <p:sldId id="276" r:id="rId27"/>
    <p:sldId id="277" r:id="rId28"/>
    <p:sldId id="278" r:id="rId29"/>
    <p:sldId id="279" r:id="rId30"/>
    <p:sldId id="280" r:id="rId31"/>
    <p:sldId id="553" r:id="rId32"/>
    <p:sldId id="281" r:id="rId33"/>
    <p:sldId id="554" r:id="rId34"/>
    <p:sldId id="555" r:id="rId35"/>
    <p:sldId id="284" r:id="rId36"/>
    <p:sldId id="548" r:id="rId37"/>
    <p:sldId id="285" r:id="rId38"/>
    <p:sldId id="286" r:id="rId39"/>
    <p:sldId id="287" r:id="rId40"/>
    <p:sldId id="288" r:id="rId41"/>
    <p:sldId id="289" r:id="rId42"/>
    <p:sldId id="290" r:id="rId43"/>
    <p:sldId id="291" r:id="rId44"/>
    <p:sldId id="292" r:id="rId45"/>
    <p:sldId id="293" r:id="rId46"/>
    <p:sldId id="294" r:id="rId47"/>
    <p:sldId id="295" r:id="rId48"/>
    <p:sldId id="556" r:id="rId49"/>
    <p:sldId id="296" r:id="rId50"/>
    <p:sldId id="297" r:id="rId51"/>
    <p:sldId id="557"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Montserrat" panose="020B0604020202020204" charset="0"/>
      <p:regular r:id="rId58"/>
      <p:bold r:id="rId59"/>
      <p:italic r:id="rId60"/>
      <p:boldItalic r:id="rId61"/>
    </p:embeddedFont>
    <p:embeddedFont>
      <p:font typeface="Roboto" panose="020B0604020202020204" charset="0"/>
      <p:regular r:id="rId62"/>
      <p:bold r:id="rId63"/>
      <p:italic r:id="rId64"/>
      <p:boldItalic r:id="rId65"/>
    </p:embeddedFont>
    <p:embeddedFont>
      <p:font typeface="Verdana" panose="020B060403050404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A62E9B-B7CF-49DD-BDCD-9B9B1DB1A198}">
  <a:tblStyle styleId="{B9A62E9B-B7CF-49DD-BDCD-9B9B1DB1A19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a:tcStyle>
        <a:tcBdr/>
        <a:fill>
          <a:solidFill>
            <a:srgbClr val="CADDE1"/>
          </a:solidFill>
        </a:fill>
      </a:tcStyle>
    </a:band1H>
    <a:band2H>
      <a:tcTxStyle/>
      <a:tcStyle>
        <a:tcBdr/>
      </a:tcStyle>
    </a:band2H>
    <a:band1V>
      <a:tcTxStyle/>
      <a:tcStyle>
        <a:tcBdr/>
        <a:fill>
          <a:solidFill>
            <a:srgbClr val="CADDE1"/>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6D8F8A7F-634A-4296-9655-A3C683E3B5B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71" autoAdjust="0"/>
  </p:normalViewPr>
  <p:slideViewPr>
    <p:cSldViewPr snapToGrid="0">
      <p:cViewPr varScale="1">
        <p:scale>
          <a:sx n="67" d="100"/>
          <a:sy n="67" d="100"/>
        </p:scale>
        <p:origin x="1906" y="38"/>
      </p:cViewPr>
      <p:guideLst>
        <p:guide orient="horz" pos="164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pickthebrain.com/blog/moral-licensing-how-being-good-can-make-you-ba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talentinternational.com/spot-unconscious-bias-workplac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microsoft.com/en-us/diversity/beyond-microsoft/default.aspx"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dirty="0" err="1"/>
              <a:t>NiMAP</a:t>
            </a:r>
            <a:r>
              <a:rPr lang="en-GB" dirty="0"/>
              <a:t> (Newcomer Induction Management Acceleration Programme) is a project, sponsored by the European Social Fund &amp; Flemish Government and inspired by Stockholm school of Economics. For this project, Vlerick Business School and Talentree worked closely together to develop:</a:t>
            </a:r>
          </a:p>
          <a:p>
            <a:pPr marL="0" lvl="0" indent="0" algn="just" rtl="0">
              <a:spcBef>
                <a:spcPts val="0"/>
              </a:spcBef>
              <a:spcAft>
                <a:spcPts val="0"/>
              </a:spcAft>
              <a:buNone/>
            </a:pPr>
            <a:endParaRPr lang="en-GB" dirty="0"/>
          </a:p>
          <a:p>
            <a:pPr marL="228600" lvl="0" indent="-228600" algn="just" rtl="0">
              <a:spcBef>
                <a:spcPts val="0"/>
              </a:spcBef>
              <a:spcAft>
                <a:spcPts val="0"/>
              </a:spcAft>
              <a:buFont typeface="+mj-lt"/>
              <a:buAutoNum type="arabicPeriod"/>
            </a:pPr>
            <a:r>
              <a:rPr lang="en-GB" b="1" dirty="0"/>
              <a:t>A toolkit for newcomers </a:t>
            </a:r>
            <a:r>
              <a:rPr lang="en-GB" dirty="0"/>
              <a:t>which consists of 5 tools designed to help people who recently arrived in Belgium in their search for a job.</a:t>
            </a:r>
          </a:p>
          <a:p>
            <a:pPr marL="0" lvl="0" indent="0" algn="just" rtl="0">
              <a:spcBef>
                <a:spcPts val="0"/>
              </a:spcBef>
              <a:spcAft>
                <a:spcPts val="0"/>
              </a:spcAft>
              <a:buFont typeface="+mj-lt"/>
              <a:buNone/>
            </a:pPr>
            <a:endParaRPr lang="en-GB" dirty="0"/>
          </a:p>
          <a:p>
            <a:pPr marL="228600" lvl="0" indent="-228600" algn="just" rtl="0">
              <a:spcBef>
                <a:spcPts val="0"/>
              </a:spcBef>
              <a:spcAft>
                <a:spcPts val="0"/>
              </a:spcAft>
              <a:buFont typeface="+mj-lt"/>
              <a:buAutoNum type="arabicPeriod" startAt="2"/>
            </a:pPr>
            <a:r>
              <a:rPr lang="en-GB" b="1" dirty="0"/>
              <a:t>A toolkit for companies</a:t>
            </a:r>
            <a:r>
              <a:rPr lang="en-GB" dirty="0"/>
              <a:t> which consists of 4 modules, designed for companies looking to diversify their talent pool. The modules are designed in such a way companies can use them autonomously to set up their own diversity initiatives and workshops. Each module consists of:</a:t>
            </a:r>
          </a:p>
          <a:p>
            <a:pPr marL="228600" lvl="0" indent="-228600" algn="just" rtl="0">
              <a:spcBef>
                <a:spcPts val="0"/>
              </a:spcBef>
              <a:spcAft>
                <a:spcPts val="0"/>
              </a:spcAft>
              <a:buFont typeface="+mj-lt"/>
              <a:buAutoNum type="arabicPeriod" startAt="2"/>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 by a blue dotted background</a:t>
            </a:r>
          </a:p>
          <a:p>
            <a:pPr marL="0" lvl="0" indent="0" algn="just" rtl="0">
              <a:spcBef>
                <a:spcPts val="0"/>
              </a:spcBef>
              <a:spcAft>
                <a:spcPts val="0"/>
              </a:spcAft>
              <a:buFont typeface="+mj-lt"/>
              <a:buNone/>
            </a:pPr>
            <a:endParaRPr lang="en-GB" dirty="0"/>
          </a:p>
          <a:p>
            <a:pPr marL="228600" lvl="0" indent="-228600" algn="just" rtl="0">
              <a:spcBef>
                <a:spcPts val="0"/>
              </a:spcBef>
              <a:spcAft>
                <a:spcPts val="0"/>
              </a:spcAft>
              <a:buFont typeface="+mj-lt"/>
              <a:buAutoNum type="arabicPeriod" startAt="3"/>
            </a:pPr>
            <a:r>
              <a:rPr lang="en-GB" b="1" dirty="0"/>
              <a:t>A policy recommendation</a:t>
            </a:r>
          </a:p>
          <a:p>
            <a:pPr marL="171450" lvl="0" indent="-171450" algn="just" rtl="0">
              <a:spcBef>
                <a:spcPts val="0"/>
              </a:spcBef>
              <a:spcAft>
                <a:spcPts val="0"/>
              </a:spcAft>
              <a:buFontTx/>
              <a:buChar char="-"/>
            </a:pPr>
            <a:endParaRPr lang="en-GB" dirty="0"/>
          </a:p>
          <a:p>
            <a:pPr marL="0" lvl="0" indent="0" algn="just" rtl="0">
              <a:spcBef>
                <a:spcPts val="0"/>
              </a:spcBef>
              <a:spcAft>
                <a:spcPts val="0"/>
              </a:spcAft>
              <a:buNone/>
            </a:pPr>
            <a:r>
              <a:rPr lang="en-GB" dirty="0"/>
              <a:t>All material is online available </a:t>
            </a:r>
            <a:r>
              <a:rPr lang="en-GB" b="0" u="none" dirty="0">
                <a:solidFill>
                  <a:srgbClr val="FF0000"/>
                </a:solidFill>
                <a:highlight>
                  <a:srgbClr val="FFFF00"/>
                </a:highlight>
              </a:rPr>
              <a:t>and is free of charge</a:t>
            </a:r>
          </a:p>
          <a:p>
            <a:pPr marL="0" lvl="0" indent="0" algn="just" rtl="0">
              <a:spcBef>
                <a:spcPts val="0"/>
              </a:spcBef>
              <a:spcAft>
                <a:spcPts val="0"/>
              </a:spcAft>
              <a:buNone/>
            </a:pPr>
            <a:endParaRPr dirty="0"/>
          </a:p>
        </p:txBody>
      </p:sp>
    </p:spTree>
    <p:extLst>
      <p:ext uri="{BB962C8B-B14F-4D97-AF65-F5344CB8AC3E}">
        <p14:creationId xmlns:p14="http://schemas.microsoft.com/office/powerpoint/2010/main" val="353064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The success of any initiative within an </a:t>
            </a:r>
            <a:r>
              <a:rPr lang="en-US" dirty="0" err="1"/>
              <a:t>organisation</a:t>
            </a:r>
            <a:r>
              <a:rPr lang="en-US" dirty="0"/>
              <a:t> depends not only on C-level buy-in. You need the support from different groups of stakeholders. This also applies to the implementation of a diversity management strategy within </a:t>
            </a:r>
            <a:r>
              <a:rPr lang="en-US" dirty="0" err="1"/>
              <a:t>organisations</a:t>
            </a:r>
            <a:r>
              <a:rPr lang="en-US" dirty="0"/>
              <a:t>. As such, it is important to identify particular groups of stakeholders and chose an appropriate way to engage them. In general, companies mention 6 groups of </a:t>
            </a:r>
            <a:r>
              <a:rPr lang="en-US" dirty="0" err="1"/>
              <a:t>organisational</a:t>
            </a:r>
            <a:r>
              <a:rPr lang="en-US" dirty="0"/>
              <a:t> stakeholders that have an important impact on their diversity strategy. </a:t>
            </a:r>
          </a:p>
          <a:p>
            <a:pPr marL="0" lvl="0" indent="0" algn="just" rtl="0">
              <a:lnSpc>
                <a:spcPct val="100000"/>
              </a:lnSpc>
              <a:spcBef>
                <a:spcPts val="0"/>
              </a:spcBef>
              <a:spcAft>
                <a:spcPts val="0"/>
              </a:spcAft>
              <a:buSzPts val="1100"/>
              <a:buNone/>
            </a:pPr>
            <a:endParaRPr lang="en-US" dirty="0"/>
          </a:p>
          <a:p>
            <a:pPr marL="0" lvl="0" indent="0" algn="just" rtl="0">
              <a:lnSpc>
                <a:spcPct val="100000"/>
              </a:lnSpc>
              <a:spcBef>
                <a:spcPts val="0"/>
              </a:spcBef>
              <a:spcAft>
                <a:spcPts val="0"/>
              </a:spcAft>
              <a:buSzPts val="1100"/>
              <a:buNone/>
            </a:pPr>
            <a:r>
              <a:rPr lang="en-US" dirty="0"/>
              <a:t>To convince your stakeholders to begin and sustain the journey towards a more diverse and inclusive </a:t>
            </a:r>
            <a:r>
              <a:rPr lang="en-US" dirty="0" err="1"/>
              <a:t>organisation</a:t>
            </a:r>
            <a:r>
              <a:rPr lang="en-US" dirty="0"/>
              <a:t>, you should make them understand and believe in the business benefits of it. This can be realized by presenting them a diversity business case, in which you conscientiously write down how diversity will benefit the company. A business cases includes both the positive things that will be achieved (pleasure enhancement) and the negative things that will be avoided (pain avoidance).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GB" i="0" dirty="0"/>
              <a:t>Hand out attachment I of leaflet 2.2. (one individual grid for each participant + one group grid per subgroup)</a:t>
            </a:r>
          </a:p>
          <a:p>
            <a:pPr marL="0" lvl="0" indent="0" algn="just" rtl="0">
              <a:lnSpc>
                <a:spcPct val="100000"/>
              </a:lnSpc>
              <a:spcBef>
                <a:spcPts val="0"/>
              </a:spcBef>
              <a:spcAft>
                <a:spcPts val="0"/>
              </a:spcAft>
              <a:buSzPts val="1100"/>
              <a:buNone/>
            </a:pPr>
            <a:endParaRPr lang="en-GB" i="1" dirty="0"/>
          </a:p>
          <a:p>
            <a:pPr marL="0" lvl="0" indent="0" algn="just" rtl="0">
              <a:lnSpc>
                <a:spcPct val="100000"/>
              </a:lnSpc>
              <a:spcBef>
                <a:spcPts val="0"/>
              </a:spcBef>
              <a:spcAft>
                <a:spcPts val="0"/>
              </a:spcAft>
              <a:buSzPts val="1100"/>
              <a:buNone/>
            </a:pPr>
            <a:r>
              <a:rPr lang="en-GB" i="1" dirty="0" err="1"/>
              <a:t>Cfr</a:t>
            </a:r>
            <a:r>
              <a:rPr lang="en-GB" i="1" dirty="0"/>
              <a:t>. Exercise leaflet 2.2.</a:t>
            </a:r>
            <a:endParaRPr i="1" dirty="0"/>
          </a:p>
        </p:txBody>
      </p:sp>
    </p:spTree>
    <p:extLst>
      <p:ext uri="{BB962C8B-B14F-4D97-AF65-F5344CB8AC3E}">
        <p14:creationId xmlns:p14="http://schemas.microsoft.com/office/powerpoint/2010/main" val="227238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2.2.</a:t>
            </a:r>
          </a:p>
          <a:p>
            <a:pPr marL="0" lvl="0" indent="0" algn="just"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5741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2.2.</a:t>
            </a:r>
          </a:p>
          <a:p>
            <a:pPr marL="0" lvl="0" indent="0" algn="just"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1738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Successful diversity &amp; inclusion initiatives are anchored in the business strategy - they are not limited to just being ‘training’, ‘HR’ or ‘CSR’ initiatives. This means that an </a:t>
            </a:r>
            <a:r>
              <a:rPr lang="en-US" dirty="0" err="1"/>
              <a:t>organisation</a:t>
            </a:r>
            <a:r>
              <a:rPr lang="en-US" dirty="0"/>
              <a:t> must be able to articulate a clear and compelling business case for diversity &amp; inclusion. This can be either simple or complex. A simple business case might be rooted in desired </a:t>
            </a:r>
            <a:r>
              <a:rPr lang="en-US" dirty="0" err="1"/>
              <a:t>behavioural</a:t>
            </a:r>
            <a:r>
              <a:rPr lang="en-US" dirty="0"/>
              <a:t> change such as improving employee satisfaction due to changing workforce demographics. At a more complex level, it may start with a customer-driven business strategy, based upon rapid growth, globalization, or the pursuit of emerging markets where needs may include new products, marketing platform and tools, sales and customer service competence, and/or different employee demographics that mirror customers. In any case, </a:t>
            </a:r>
            <a:r>
              <a:rPr lang="en-US" dirty="0" err="1"/>
              <a:t>organisations</a:t>
            </a:r>
            <a:r>
              <a:rPr lang="en-US" dirty="0"/>
              <a:t> must be able to answer the following question: “Why does the business need your diversity plan?”</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Diversity and inclusion go hand in hand. Whereas diversity is about the demographic constellation of the group, inclusion goes beyond only counting heads. Inclusion refers to the degree to which individuals have the feeling that they can actively contribute to the </a:t>
            </a:r>
            <a:r>
              <a:rPr lang="en-US" dirty="0" err="1"/>
              <a:t>organisation</a:t>
            </a:r>
            <a:r>
              <a:rPr lang="en-US" dirty="0"/>
              <a:t>. A culture cannot be diverse and successful if employees outside of a dominant group do not feel included. The common phenomenon in which employees omit, hide or lie about certain essential personal characteristics, preferences or activities occurs when employees don’t feel that they (or an aspect of themselves) belong. Being inclusive is not about simply helping newcomers to fit in or helping the majority of employees to adapt to newcomers. It’s about creating a culture where contributions from all employees are respected and constructive conflict is encouraged.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There needs to be a certain level of diversity within the </a:t>
            </a:r>
            <a:r>
              <a:rPr lang="en-US" dirty="0" err="1"/>
              <a:t>organisation</a:t>
            </a:r>
            <a:r>
              <a:rPr lang="en-US" dirty="0"/>
              <a:t>, and especially in the executive functions, to be able to reap the benefits of diversity. This is clearly shown by research on gender diversity, which indicates that it takes more than a critical mass of women at mid-level to eliminate women’s token status in the work world . The key to changing the way women are perceived in any company is a critical mass of women at the senior levels. Not only do men view women differently when there is a critical mass of female senior executives in an </a:t>
            </a:r>
            <a:r>
              <a:rPr lang="en-US" dirty="0" err="1"/>
              <a:t>organisation</a:t>
            </a:r>
            <a:r>
              <a:rPr lang="en-US" dirty="0"/>
              <a:t>, women also view themselves differently. For example, women in firms with few senior women are less serious about their work, less satisfied with their firms, less self-confident, and less interested in promotion compared with women in firms with significant numbers of women in senior positions. This may account for the disturbing rate of turnover among talented women many organizations are facing today. Which, of course, presents us with a vicious circle. If the only way to get more women to the top of corporations is to have more women at the top of </a:t>
            </a:r>
            <a:r>
              <a:rPr lang="en-US" dirty="0" err="1"/>
              <a:t>organisations</a:t>
            </a:r>
            <a:r>
              <a:rPr lang="en-US" dirty="0"/>
              <a:t>, we are left with a riddle, not a breakthrough. Translating this to multicultural diversity, it means that an </a:t>
            </a:r>
            <a:r>
              <a:rPr lang="en-US" dirty="0" err="1"/>
              <a:t>organisation</a:t>
            </a:r>
            <a:r>
              <a:rPr lang="en-US" dirty="0"/>
              <a:t> will need  a certain number of employees with another cultural background (a critical mass) - in order to make a difference.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On an </a:t>
            </a:r>
            <a:r>
              <a:rPr lang="en-US" dirty="0" err="1"/>
              <a:t>organisational</a:t>
            </a:r>
            <a:r>
              <a:rPr lang="en-US" dirty="0"/>
              <a:t> level, building a more diverse and inclusive </a:t>
            </a:r>
            <a:r>
              <a:rPr lang="en-US" dirty="0" err="1"/>
              <a:t>organisation</a:t>
            </a:r>
            <a:r>
              <a:rPr lang="en-US" dirty="0"/>
              <a:t> requires a change management process. This also involves an investment, both with direct and indirect costs like use of supplies, consultants and outside professionals, and the significant time involved by company employees providing and receiving training and participating in other aspects of </a:t>
            </a:r>
            <a:r>
              <a:rPr lang="en-US" dirty="0" err="1"/>
              <a:t>analysing</a:t>
            </a:r>
            <a:r>
              <a:rPr lang="en-US" dirty="0"/>
              <a:t> and implementing diversity management.</a:t>
            </a:r>
          </a:p>
          <a:p>
            <a:pPr marL="0" lvl="0" indent="0" algn="just" rtl="0">
              <a:lnSpc>
                <a:spcPct val="100000"/>
              </a:lnSpc>
              <a:spcBef>
                <a:spcPts val="0"/>
              </a:spcBef>
              <a:spcAft>
                <a:spcPts val="0"/>
              </a:spcAft>
              <a:buSzPts val="1100"/>
              <a:buNone/>
            </a:pPr>
            <a:endParaRPr lang="en-US" dirty="0"/>
          </a:p>
          <a:p>
            <a:pPr marL="0" lvl="0" indent="0" algn="just"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On a team level, research has shown that cultural diverse teams that are well managed perform better than homogeneous teams. Though, poorly managed diverse teams do not perform with the same effectiveness (see graph on next slide).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On a team level, research has shown that cultural diverse teams that are well managed perform better than homogeneous teams. Though, poorly managed diverse teams do not perform with the same effectiveness. The increased performance of well-managed heterogeneous teams is due to the synergy that comes from their diversity. Their ineffectiveness when poorly managed comes from their problems in overcoming the complexity of their teams. When  heterogeneous teams can overcome the difficulties of managing their diversity, they are able to capture the benefits of their synergy and be more effective than is the case with homogeneous teams.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0b44fcf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50b44fcf3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When your </a:t>
            </a:r>
            <a:r>
              <a:rPr lang="en-US" dirty="0" err="1"/>
              <a:t>organisation</a:t>
            </a:r>
            <a:r>
              <a:rPr lang="en-US" dirty="0"/>
              <a:t> and teams are (becoming) more diverse it is important to manage following complexities:</a:t>
            </a:r>
          </a:p>
          <a:p>
            <a:pPr marL="0" lvl="0" indent="0" algn="just" rtl="0">
              <a:lnSpc>
                <a:spcPct val="100000"/>
              </a:lnSpc>
              <a:spcBef>
                <a:spcPts val="0"/>
              </a:spcBef>
              <a:spcAft>
                <a:spcPts val="0"/>
              </a:spcAft>
              <a:buSzPts val="1100"/>
              <a:buNone/>
            </a:pPr>
            <a:endParaRPr lang="en-US" dirty="0"/>
          </a:p>
          <a:p>
            <a:pPr marL="171450" lvl="0" indent="-171450" algn="just" rtl="0">
              <a:lnSpc>
                <a:spcPct val="100000"/>
              </a:lnSpc>
              <a:spcBef>
                <a:spcPts val="0"/>
              </a:spcBef>
              <a:spcAft>
                <a:spcPts val="0"/>
              </a:spcAft>
              <a:buSzPts val="1100"/>
            </a:pPr>
            <a:r>
              <a:rPr lang="en-US" dirty="0"/>
              <a:t>Communication barriers: When you build a workforce with employees from different cultural and linguistic backgrounds, you increase the number of communication barriers. Give extra attention to communication flows and mutual understanding. </a:t>
            </a:r>
          </a:p>
          <a:p>
            <a:pPr marL="171450" lvl="0" indent="-171450" algn="just" rtl="0">
              <a:lnSpc>
                <a:spcPct val="100000"/>
              </a:lnSpc>
              <a:spcBef>
                <a:spcPts val="0"/>
              </a:spcBef>
              <a:spcAft>
                <a:spcPts val="0"/>
              </a:spcAft>
              <a:buSzPts val="1100"/>
            </a:pPr>
            <a:r>
              <a:rPr lang="en-US" dirty="0"/>
              <a:t>Cultural resistance: When companies become more diverse, it changes the relationships and nature of the workplace. These changes might cause stress among employees and contribute to a negative atmosphere, if not well-planned and managed. Training employees about diversity is important if it will impact their work roles and processes.</a:t>
            </a:r>
          </a:p>
          <a:p>
            <a:pPr marL="171450" lvl="0" indent="-171450" algn="just" rtl="0">
              <a:lnSpc>
                <a:spcPct val="100000"/>
              </a:lnSpc>
              <a:spcBef>
                <a:spcPts val="0"/>
              </a:spcBef>
              <a:spcAft>
                <a:spcPts val="0"/>
              </a:spcAft>
              <a:buSzPts val="1100"/>
            </a:pPr>
            <a:r>
              <a:rPr lang="en-US" dirty="0"/>
              <a:t>Discrimination issues: Discrimination is the unfair treatment of someone because of distinguishing traits. Naturally, if you have a diverse workforce there is more opportunity for discrimination since diversity is based on distinguishing traits among workers. So be aware. </a:t>
            </a:r>
          </a:p>
          <a:p>
            <a:pPr marL="171450" lvl="0" indent="-171450" algn="just" rtl="0">
              <a:lnSpc>
                <a:spcPct val="100000"/>
              </a:lnSpc>
              <a:spcBef>
                <a:spcPts val="0"/>
              </a:spcBef>
              <a:spcAft>
                <a:spcPts val="0"/>
              </a:spcAft>
              <a:buSzPts val="1100"/>
            </a:pPr>
            <a:r>
              <a:rPr lang="en-US" dirty="0"/>
              <a:t>Overcoming negativity: Companies do a better job of increasing diversity when they forgo the control tactics and frame their efforts more positively. It’s more effective for instance to engage managers in solving the problem, increase their on-the-job contact with newcomers, and promote social accountability—the desire to look fair-minded.</a:t>
            </a:r>
          </a:p>
          <a:p>
            <a:pPr marL="171450" lvl="0" indent="-171450" algn="just" rtl="0">
              <a:lnSpc>
                <a:spcPct val="100000"/>
              </a:lnSpc>
              <a:spcBef>
                <a:spcPts val="0"/>
              </a:spcBef>
              <a:spcAft>
                <a:spcPts val="0"/>
              </a:spcAft>
              <a:buSzPts val="1100"/>
            </a:pPr>
            <a:r>
              <a:rPr lang="en-US" dirty="0"/>
              <a:t>Building trust: The biggest challenge to create an inclusive culture has to do with trust. Employees need to trust each other if they are to produce their best work. It goes easier to establish trust with those you have a lot in common with. Managers of diverse teams need to invest in establishing bonds of trust within their teams.</a:t>
            </a:r>
          </a:p>
          <a:p>
            <a:pPr marL="0" lvl="0" indent="0" algn="l" rtl="0">
              <a:lnSpc>
                <a:spcPct val="100000"/>
              </a:lnSpc>
              <a:spcBef>
                <a:spcPts val="0"/>
              </a:spcBef>
              <a:spcAft>
                <a:spcPts val="0"/>
              </a:spcAft>
              <a:buSzPts val="1100"/>
              <a:buNone/>
            </a:pPr>
            <a:r>
              <a:rPr lang="en-US" dirty="0"/>
              <a: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spc="24" dirty="0">
                <a:latin typeface="Verdana" panose="020B0604030504040204" pitchFamily="34" charset="0"/>
                <a:ea typeface="Verdana" panose="020B0604030504040204" pitchFamily="34" charset="0"/>
                <a:cs typeface="Verdana" panose="020B0604030504040204" pitchFamily="34" charset="0"/>
              </a:rPr>
              <a:t>This toolkit for companies has been developed by Vlerick Business School &amp; Talentree to help companies create an inclusive and diverse work environment and to reap its benefits in the best possible way. The toolkit is based on the learnings gathered during the Newcomer Induction Management Accelerator Programme (</a:t>
            </a:r>
            <a:r>
              <a:rPr lang="en-GB" spc="24" dirty="0" err="1">
                <a:latin typeface="Verdana" panose="020B0604030504040204" pitchFamily="34" charset="0"/>
                <a:ea typeface="Verdana" panose="020B0604030504040204" pitchFamily="34" charset="0"/>
                <a:cs typeface="Verdana" panose="020B0604030504040204" pitchFamily="34" charset="0"/>
              </a:rPr>
              <a:t>NiMAP</a:t>
            </a:r>
            <a:r>
              <a:rPr lang="en-GB" spc="24" dirty="0">
                <a:latin typeface="Verdana" panose="020B0604030504040204" pitchFamily="34" charset="0"/>
                <a:ea typeface="Verdana" panose="020B0604030504040204" pitchFamily="34" charset="0"/>
                <a:cs typeface="Verdana" panose="020B0604030504040204" pitchFamily="34" charset="0"/>
              </a:rPr>
              <a:t>), a project which has been carried out in collaboration with Stockholm school of Economics and with the support of the European Social Fund. The company toolkit is divided into four different modules, which can be used separately or a whole, depending on the needs of companies. </a:t>
            </a:r>
            <a:r>
              <a:rPr lang="en-GB" dirty="0"/>
              <a:t>Each module consists of a tool, an interactive </a:t>
            </a:r>
            <a:r>
              <a:rPr lang="en-GB" dirty="0" err="1"/>
              <a:t>powerpoint</a:t>
            </a:r>
            <a:r>
              <a:rPr lang="en-GB" dirty="0"/>
              <a:t> presentation and detailed leaflets of each exercise referred to in the </a:t>
            </a:r>
            <a:r>
              <a:rPr lang="en-GB" dirty="0" err="1"/>
              <a:t>powerpoint</a:t>
            </a:r>
            <a:r>
              <a:rPr lang="en-GB" dirty="0"/>
              <a:t> presentations by a blue dotted background.</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pc="24" dirty="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0946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Many organizations launch diversity </a:t>
            </a:r>
            <a:r>
              <a:rPr lang="en-US" dirty="0" err="1"/>
              <a:t>programmes</a:t>
            </a:r>
            <a:r>
              <a:rPr lang="en-US" dirty="0"/>
              <a:t> without truly understanding inclusion, a self-defeating approach that leads to poor outcomes. Diversity in the absence of inclusion rarely adds value to an </a:t>
            </a:r>
            <a:r>
              <a:rPr lang="en-US" dirty="0" err="1"/>
              <a:t>organisation</a:t>
            </a:r>
            <a:r>
              <a:rPr lang="en-US" dirty="0"/>
              <a:t>. Numbers are important, but successful companies go beyond statistics and engage people from diverse backgrounds and perspectives through participatory decision-making. In order to create an inclusive company culture, </a:t>
            </a:r>
            <a:r>
              <a:rPr lang="en-US" dirty="0" err="1"/>
              <a:t>organisations</a:t>
            </a:r>
            <a:r>
              <a:rPr lang="en-US" dirty="0"/>
              <a:t> should take the following 4 key elements into account.</a:t>
            </a:r>
            <a:endParaRPr dirty="0"/>
          </a:p>
        </p:txBody>
      </p:sp>
    </p:spTree>
    <p:extLst>
      <p:ext uri="{BB962C8B-B14F-4D97-AF65-F5344CB8AC3E}">
        <p14:creationId xmlns:p14="http://schemas.microsoft.com/office/powerpoint/2010/main" val="1875088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To integrate a diverse workforce and to manage it effectively, there are a couple of things an </a:t>
            </a:r>
            <a:r>
              <a:rPr lang="en-US" dirty="0" err="1"/>
              <a:t>organisation</a:t>
            </a:r>
            <a:r>
              <a:rPr lang="en-US" dirty="0"/>
              <a:t> should do. In their study on diversity in the workplace, involving more than 1000 companies across 12 countries, McKinsey found four imperatives for a high-impact inclusion and diversity strategy:</a:t>
            </a:r>
          </a:p>
          <a:p>
            <a:pPr marL="0" lvl="0" indent="0" algn="just" rtl="0">
              <a:lnSpc>
                <a:spcPct val="100000"/>
              </a:lnSpc>
              <a:spcBef>
                <a:spcPts val="0"/>
              </a:spcBef>
              <a:spcAft>
                <a:spcPts val="0"/>
              </a:spcAft>
              <a:buSzPts val="1100"/>
              <a:buNone/>
            </a:pPr>
            <a:endParaRPr lang="en-US" dirty="0"/>
          </a:p>
          <a:p>
            <a:pPr marL="228600" lvl="0" indent="-228600" algn="just" rtl="0">
              <a:lnSpc>
                <a:spcPct val="100000"/>
              </a:lnSpc>
              <a:spcBef>
                <a:spcPts val="0"/>
              </a:spcBef>
              <a:spcAft>
                <a:spcPts val="0"/>
              </a:spcAft>
              <a:buSzPts val="1100"/>
              <a:buFont typeface="+mj-lt"/>
              <a:buAutoNum type="arabicPeriod"/>
            </a:pPr>
            <a:r>
              <a:rPr lang="en-US" dirty="0"/>
              <a:t>Commit and cascade: While an example must be set at senior levels, it is crucial to cascade down to all company ranks and ensure that everyone, especially middle management, has enough resources to buy in to diversity principles.	</a:t>
            </a:r>
          </a:p>
          <a:p>
            <a:pPr marL="228600" lvl="0" indent="-228600" algn="just" rtl="0">
              <a:lnSpc>
                <a:spcPct val="100000"/>
              </a:lnSpc>
              <a:spcBef>
                <a:spcPts val="0"/>
              </a:spcBef>
              <a:spcAft>
                <a:spcPts val="0"/>
              </a:spcAft>
              <a:buSzPts val="1100"/>
              <a:buFont typeface="+mj-lt"/>
              <a:buAutoNum type="arabicPeriod"/>
            </a:pPr>
            <a:r>
              <a:rPr lang="en-US" dirty="0"/>
              <a:t>Link inclusion and diversity to growth strategy: The inclusion and diversity goals should be explicitly linked to specific business growth priorities, which can only be realized when there is a good understanding of which aspects of diversity act as performance catalysts for specific business metrics.	</a:t>
            </a:r>
          </a:p>
          <a:p>
            <a:pPr marL="228600" lvl="0" indent="-228600" algn="just" rtl="0">
              <a:lnSpc>
                <a:spcPct val="100000"/>
              </a:lnSpc>
              <a:spcBef>
                <a:spcPts val="0"/>
              </a:spcBef>
              <a:spcAft>
                <a:spcPts val="0"/>
              </a:spcAft>
              <a:buSzPts val="1100"/>
              <a:buFont typeface="+mj-lt"/>
              <a:buAutoNum type="arabicPeriod"/>
            </a:pPr>
            <a:r>
              <a:rPr lang="en-US" dirty="0"/>
              <a:t>Craft an initiative portfolio of inclusion and diversity priorities: The initiatives should be prioritized in alignment with the overall growth strategy. Furthermore, this should go along with creating a genuinely inclusive </a:t>
            </a:r>
            <a:r>
              <a:rPr lang="en-US" dirty="0" err="1"/>
              <a:t>organisational</a:t>
            </a:r>
            <a:r>
              <a:rPr lang="en-US" dirty="0"/>
              <a:t> culture. This way, by combining the “hard” and “soft-wiring”, a coherent story is created, which is required to reap the intended benefits. Therefore, it is important to monitor the perceptions and experiences about diversity and inclusion, together with business impact metrics.</a:t>
            </a:r>
          </a:p>
          <a:p>
            <a:pPr marL="228600" lvl="0" indent="-228600" algn="just" rtl="0">
              <a:lnSpc>
                <a:spcPct val="100000"/>
              </a:lnSpc>
              <a:spcBef>
                <a:spcPts val="0"/>
              </a:spcBef>
              <a:spcAft>
                <a:spcPts val="0"/>
              </a:spcAft>
              <a:buSzPts val="1100"/>
              <a:buFont typeface="+mj-lt"/>
              <a:buAutoNum type="arabicPeriod"/>
            </a:pPr>
            <a:r>
              <a:rPr lang="en-US" dirty="0"/>
              <a:t>Tailor for impact: Inclusion and diversity initiatives should be adapted to the different business areas or geographic regions in order to maximize local buy-in and impact. </a:t>
            </a:r>
          </a:p>
          <a:p>
            <a:pPr marL="0" lvl="0" indent="0" algn="just" rtl="0">
              <a:lnSpc>
                <a:spcPct val="100000"/>
              </a:lnSpc>
              <a:spcBef>
                <a:spcPts val="0"/>
              </a:spcBef>
              <a:spcAft>
                <a:spcPts val="0"/>
              </a:spcAft>
              <a:buSzPts val="1100"/>
              <a:buFont typeface="+mj-lt"/>
              <a:buNone/>
            </a:pPr>
            <a:endParaRPr lang="en-US" dirty="0"/>
          </a:p>
          <a:p>
            <a:pPr marL="0" lvl="0" indent="0" algn="just" rtl="0">
              <a:lnSpc>
                <a:spcPct val="100000"/>
              </a:lnSpc>
              <a:spcBef>
                <a:spcPts val="0"/>
              </a:spcBef>
              <a:spcAft>
                <a:spcPts val="0"/>
              </a:spcAft>
              <a:buSzPts val="1100"/>
              <a:buNone/>
            </a:pPr>
            <a:r>
              <a:rPr lang="en-US" dirty="0"/>
              <a:t>Just like any cultural change, implementing a real strategy for inclusion and diversity necessarily involves considerable effort by companies. Though, research shows it's worth the effort in terms of the potential company benefits.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0" dirty="0"/>
              <a:t>Hand out attachment I of leaflet 2.3.</a:t>
            </a:r>
          </a:p>
          <a:p>
            <a:pPr marL="0" lvl="0" indent="0" algn="l" rtl="0">
              <a:lnSpc>
                <a:spcPct val="100000"/>
              </a:lnSpc>
              <a:spcBef>
                <a:spcPts val="0"/>
              </a:spcBef>
              <a:spcAft>
                <a:spcPts val="0"/>
              </a:spcAft>
              <a:buSzPts val="1100"/>
              <a:buNone/>
            </a:pPr>
            <a:endParaRPr lang="en-GB" i="1" dirty="0"/>
          </a:p>
          <a:p>
            <a:pPr marL="0" lvl="0" indent="0" algn="l" rtl="0">
              <a:lnSpc>
                <a:spcPct val="100000"/>
              </a:lnSpc>
              <a:spcBef>
                <a:spcPts val="0"/>
              </a:spcBef>
              <a:spcAft>
                <a:spcPts val="0"/>
              </a:spcAft>
              <a:buSzPts val="1100"/>
              <a:buNone/>
            </a:pPr>
            <a:r>
              <a:rPr lang="en-GB" i="1" dirty="0" err="1"/>
              <a:t>Cfr</a:t>
            </a:r>
            <a:r>
              <a:rPr lang="en-GB" i="1" dirty="0"/>
              <a:t>. Exercise leaflet 2.3.</a:t>
            </a:r>
            <a:endParaRPr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Researchers have distinguished 4 phases towards an inclusive culture within </a:t>
            </a:r>
            <a:r>
              <a:rPr lang="en-US" dirty="0" err="1"/>
              <a:t>organisations</a:t>
            </a:r>
            <a:r>
              <a:rPr lang="en-US" dirty="0"/>
              <a:t>: resistance phase, conformity phase, inclusion phase and proactivity phase. </a:t>
            </a:r>
            <a:r>
              <a:rPr lang="en-US" dirty="0" err="1"/>
              <a:t>Organisations</a:t>
            </a:r>
            <a:r>
              <a:rPr lang="en-US" dirty="0"/>
              <a:t> in a resistance phase might react in a bad way to imposed diversity initiatives because they do not see the advantage of it. That is why it is so important to first create awareness in such </a:t>
            </a:r>
            <a:r>
              <a:rPr lang="en-US" dirty="0" err="1"/>
              <a:t>organisations</a:t>
            </a:r>
            <a:r>
              <a:rPr lang="en-US" dirty="0"/>
              <a:t> before taking action. Many </a:t>
            </a:r>
            <a:r>
              <a:rPr lang="en-US" dirty="0" err="1"/>
              <a:t>organisations</a:t>
            </a:r>
            <a:r>
              <a:rPr lang="en-US" dirty="0"/>
              <a:t> today can be situated in the conformity phase: they follow societal developments without doing more than what is legally obliged. </a:t>
            </a:r>
            <a:r>
              <a:rPr lang="en-US" dirty="0" err="1"/>
              <a:t>Organisations</a:t>
            </a:r>
            <a:r>
              <a:rPr lang="en-US" dirty="0"/>
              <a:t> chasing a workforce that represents the ecological framework and who truly believe in the benefits of diversity, can be situated in the inclusion phase. </a:t>
            </a:r>
            <a:r>
              <a:rPr lang="en-US" dirty="0" err="1"/>
              <a:t>Organisations</a:t>
            </a:r>
            <a:r>
              <a:rPr lang="en-US" dirty="0"/>
              <a:t> in the proactive phase go even beyond this: they intervene in the </a:t>
            </a:r>
            <a:r>
              <a:rPr lang="en-US" dirty="0" err="1"/>
              <a:t>organisational</a:t>
            </a:r>
            <a:r>
              <a:rPr lang="en-US" dirty="0"/>
              <a:t> structure in order to accommodate diversity the best as possible. Such </a:t>
            </a:r>
            <a:r>
              <a:rPr lang="en-US" dirty="0" err="1"/>
              <a:t>organisations</a:t>
            </a:r>
            <a:r>
              <a:rPr lang="en-US" dirty="0"/>
              <a:t> believe that a diverse workforce is crucial for long-term growth. </a:t>
            </a:r>
          </a:p>
          <a:p>
            <a:pPr marL="0" lvl="0" indent="0" algn="just" rtl="0">
              <a:lnSpc>
                <a:spcPct val="100000"/>
              </a:lnSpc>
              <a:spcBef>
                <a:spcPts val="0"/>
              </a:spcBef>
              <a:spcAft>
                <a:spcPts val="0"/>
              </a:spcAft>
              <a:buSzPts val="1100"/>
              <a:buNone/>
            </a:pPr>
            <a:endParaRPr lang="en-US" dirty="0"/>
          </a:p>
          <a:p>
            <a:pPr marL="0" lvl="0" indent="0" algn="just" rtl="0">
              <a:lnSpc>
                <a:spcPct val="100000"/>
              </a:lnSpc>
              <a:spcBef>
                <a:spcPts val="0"/>
              </a:spcBef>
              <a:spcAft>
                <a:spcPts val="0"/>
              </a:spcAft>
              <a:buSzPts val="1100"/>
              <a:buNone/>
            </a:pPr>
            <a:r>
              <a:rPr lang="en-US" dirty="0"/>
              <a:t>The four phases characterize the evolution from a monocultural mindset towards an intercultural mindset and indicate a sequentially greater ability to recognize and have a more complete understanding of cultural difference. </a:t>
            </a:r>
            <a:r>
              <a:rPr lang="en-US" dirty="0" err="1"/>
              <a:t>Organisations</a:t>
            </a:r>
            <a:r>
              <a:rPr lang="en-US" dirty="0"/>
              <a:t> in the ‘resistance’ or ‘conformity’ phase have a (rather) monocultural mindset, in that one’s own culture is seen as the only culture and to some extent, the ‘better culture’. </a:t>
            </a:r>
            <a:r>
              <a:rPr lang="en-US" dirty="0" err="1"/>
              <a:t>Organisations</a:t>
            </a:r>
            <a:r>
              <a:rPr lang="en-US" dirty="0"/>
              <a:t> in the inclusive and proactivity phase are considered as having a (more) multicultural mindset, in that one’s own culture is considered as equal amongst other cultures. </a:t>
            </a:r>
          </a:p>
          <a:p>
            <a:pPr marL="0" lvl="0" indent="0" algn="just" rtl="0">
              <a:lnSpc>
                <a:spcPct val="100000"/>
              </a:lnSpc>
              <a:spcBef>
                <a:spcPts val="0"/>
              </a:spcBef>
              <a:spcAft>
                <a:spcPts val="0"/>
              </a:spcAft>
              <a:buSzPts val="1100"/>
              <a:buNone/>
            </a:pPr>
            <a:endParaRPr lang="en-US" dirty="0"/>
          </a:p>
          <a:p>
            <a:pPr marL="0" lvl="0" indent="0" algn="just"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just" rtl="0">
              <a:buFont typeface="+mj-lt"/>
              <a:buNone/>
            </a:pPr>
            <a:r>
              <a:rPr lang="en-US" sz="1100" b="0" i="0" u="none" strike="noStrike" cap="none" dirty="0">
                <a:solidFill>
                  <a:srgbClr val="000000"/>
                </a:solidFill>
                <a:effectLst/>
                <a:latin typeface="Arial"/>
                <a:ea typeface="Arial"/>
                <a:cs typeface="Arial"/>
                <a:sym typeface="Arial"/>
              </a:rPr>
              <a:t>Leaders have an important role to play in creating an inclusive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Research by Deloitte reveals that employees feel included when they are treated fairly, when their uniqueness is appreciated and they have a sense of belonging, and when they have a voice in decision making. To achieve these aims, highly inclusive leaders demonstrate 6 signature traits—in terms of what they think about and what they do—that are reinforcing and interrelated:</a:t>
            </a:r>
          </a:p>
          <a:p>
            <a:pPr marL="158750" indent="0" algn="just" rtl="0">
              <a:buFont typeface="+mj-lt"/>
              <a:buNone/>
            </a:pPr>
            <a:endParaRPr lang="en-US" b="0" dirty="0">
              <a:effectLst/>
            </a:endParaRP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Commitment to diversity at the individual and </a:t>
            </a:r>
            <a:r>
              <a:rPr lang="en-US" sz="1100" b="0" i="0" u="none" strike="noStrike" cap="none" dirty="0" err="1">
                <a:solidFill>
                  <a:srgbClr val="000000"/>
                </a:solidFill>
                <a:effectLst/>
                <a:latin typeface="Arial"/>
                <a:ea typeface="Arial"/>
                <a:cs typeface="Arial"/>
                <a:sym typeface="Arial"/>
              </a:rPr>
              <a:t>organisational</a:t>
            </a:r>
            <a:r>
              <a:rPr lang="en-US" sz="1100" b="0" i="0" u="none" strike="noStrike" cap="none" dirty="0">
                <a:solidFill>
                  <a:srgbClr val="000000"/>
                </a:solidFill>
                <a:effectLst/>
                <a:latin typeface="Arial"/>
                <a:ea typeface="Arial"/>
                <a:cs typeface="Arial"/>
                <a:sym typeface="Arial"/>
              </a:rPr>
              <a:t> levels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Courage to speak up and challenge the status quo</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Cognizance of our bias and blind spots at both personal and </a:t>
            </a:r>
            <a:r>
              <a:rPr lang="en-US" sz="1100" b="0" i="0" u="none" strike="noStrike" cap="none" dirty="0" err="1">
                <a:solidFill>
                  <a:srgbClr val="000000"/>
                </a:solidFill>
                <a:effectLst/>
                <a:latin typeface="Arial"/>
                <a:ea typeface="Arial"/>
                <a:cs typeface="Arial"/>
                <a:sym typeface="Arial"/>
              </a:rPr>
              <a:t>organisational</a:t>
            </a:r>
            <a:r>
              <a:rPr lang="en-US" sz="1100" b="0" i="0" u="none" strike="noStrike" cap="none" dirty="0">
                <a:solidFill>
                  <a:srgbClr val="000000"/>
                </a:solidFill>
                <a:effectLst/>
                <a:latin typeface="Arial"/>
                <a:ea typeface="Arial"/>
                <a:cs typeface="Arial"/>
                <a:sym typeface="Arial"/>
              </a:rPr>
              <a:t> levels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Curiosity and desire to be open to differences and ambiguity</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Cross-cultural fluency and ability to communicate and adapt to cross-cultural interactions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Collaboration with and empower others who are diverse from us</a:t>
            </a:r>
          </a:p>
          <a:p>
            <a:pPr rtl="0" fontAlgn="base"/>
            <a:endParaRPr lang="en-US" sz="1100" b="0" i="0" u="none" strike="noStrike" cap="none" dirty="0">
              <a:solidFill>
                <a:srgbClr val="000000"/>
              </a:solidFill>
              <a:effectLst/>
              <a:latin typeface="Arial"/>
              <a:ea typeface="Arial"/>
              <a:cs typeface="Arial"/>
              <a:sym typeface="Arial"/>
            </a:endParaRPr>
          </a:p>
          <a:p>
            <a:pPr marL="158750" indent="0" algn="just" rtl="0" fontAlgn="base">
              <a:buNone/>
            </a:pPr>
            <a:r>
              <a:rPr lang="en-US" sz="1100" b="0" i="0" u="none" strike="noStrike" cap="none" dirty="0">
                <a:solidFill>
                  <a:srgbClr val="000000"/>
                </a:solidFill>
                <a:effectLst/>
                <a:latin typeface="Arial"/>
                <a:ea typeface="Arial"/>
                <a:cs typeface="Arial"/>
                <a:sym typeface="Arial"/>
              </a:rPr>
              <a:t>These 6 traits and 15 elements are not a meaningless or aspirational laundry list. They are very tangible and developable. Collectively, these six traits represent a powerful capability highly adapted to diversity. Embodiment of these traits enables leaders to operate more effectively within diverse markets, better connect with diverse customers, access a more diverse spectrum of ideas, and enable diverse individuals in the workforce to reach their full potential. </a:t>
            </a:r>
            <a:endParaRPr lang="en-US" b="0" dirty="0">
              <a:effectLst/>
            </a:endParaRPr>
          </a:p>
          <a:p>
            <a:pPr marL="158750" indent="0">
              <a:buNone/>
            </a:pPr>
            <a:br>
              <a:rPr lang="en-US" dirty="0"/>
            </a:b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just">
              <a:buNone/>
            </a:pPr>
            <a:r>
              <a:rPr lang="en-GB" sz="1100" b="0" i="0" u="none" strike="noStrike" cap="none" dirty="0">
                <a:solidFill>
                  <a:srgbClr val="000000"/>
                </a:solidFill>
                <a:effectLst/>
                <a:latin typeface="Arial"/>
                <a:ea typeface="Arial"/>
                <a:cs typeface="Arial"/>
                <a:sym typeface="Arial"/>
              </a:rPr>
              <a:t>The 6 signature traits of an inclusive leader are very tangible and developable. This has important implications for how organizations select and develop leaders. The Deloitte study identified several actions for organizations to develop inclusive leadership capabilities:</a:t>
            </a:r>
          </a:p>
          <a:p>
            <a:pPr marL="158750" indent="0" algn="just">
              <a:buNone/>
            </a:pPr>
            <a:endParaRPr lang="en-GB" sz="1100" b="0" i="0" u="none" strike="noStrike" cap="none" dirty="0">
              <a:solidFill>
                <a:srgbClr val="000000"/>
              </a:solidFill>
              <a:effectLst/>
              <a:latin typeface="Arial"/>
              <a:ea typeface="Arial"/>
              <a:cs typeface="Arial"/>
              <a:sym typeface="Arial"/>
            </a:endParaRPr>
          </a:p>
          <a:p>
            <a:pPr marL="457200" indent="-298450" algn="just"/>
            <a:r>
              <a:rPr lang="en-GB" sz="1100" b="0" i="0" u="none" strike="noStrike" cap="none" dirty="0">
                <a:solidFill>
                  <a:srgbClr val="000000"/>
                </a:solidFill>
                <a:effectLst/>
                <a:latin typeface="Arial"/>
                <a:ea typeface="Arial"/>
                <a:cs typeface="Arial"/>
                <a:sym typeface="Arial"/>
              </a:rPr>
              <a:t>Highlight inclusive leadership as a core pillar within the organization’s diversity and inclusion strategy</a:t>
            </a:r>
          </a:p>
          <a:p>
            <a:pPr marL="457200" indent="-298450" algn="just"/>
            <a:r>
              <a:rPr lang="en-GB" sz="1100" b="0" i="0" u="none" strike="noStrike" cap="none" dirty="0">
                <a:solidFill>
                  <a:srgbClr val="000000"/>
                </a:solidFill>
                <a:effectLst/>
                <a:latin typeface="Arial"/>
                <a:ea typeface="Arial"/>
                <a:cs typeface="Arial"/>
                <a:sym typeface="Arial"/>
              </a:rPr>
              <a:t>Ensure that recruitment, competence management and leadership programmes emphasize inclusive leadership capabilities</a:t>
            </a:r>
          </a:p>
          <a:p>
            <a:pPr marL="457200" indent="-298450" algn="just"/>
            <a:r>
              <a:rPr lang="en-GB" sz="1100" b="0" i="0" u="none" strike="noStrike" cap="none" dirty="0">
                <a:solidFill>
                  <a:srgbClr val="000000"/>
                </a:solidFill>
                <a:effectLst/>
                <a:latin typeface="Arial"/>
                <a:ea typeface="Arial"/>
                <a:cs typeface="Arial"/>
                <a:sym typeface="Arial"/>
              </a:rPr>
              <a:t>Embed ‘inclusive leadership behaviour’ within  performance management:</a:t>
            </a:r>
          </a:p>
          <a:p>
            <a:pPr marL="457200" lvl="0" indent="-298450" algn="just"/>
            <a:r>
              <a:rPr lang="en-GB" sz="1100" b="0" i="0" u="none" strike="noStrike" cap="none" dirty="0">
                <a:solidFill>
                  <a:srgbClr val="000000"/>
                </a:solidFill>
                <a:effectLst/>
                <a:latin typeface="Arial"/>
                <a:ea typeface="Arial"/>
                <a:cs typeface="Arial"/>
                <a:sym typeface="Arial"/>
              </a:rPr>
              <a:t>Set clear KPIs to inclusive behaviours and diversity and inclusion outcomes. </a:t>
            </a:r>
          </a:p>
          <a:p>
            <a:pPr marL="457200" lvl="0" indent="-298450" algn="just"/>
            <a:r>
              <a:rPr lang="en-GB" sz="1100" b="0" i="0" u="none" strike="noStrike" cap="none" dirty="0">
                <a:solidFill>
                  <a:srgbClr val="000000"/>
                </a:solidFill>
                <a:effectLst/>
                <a:latin typeface="Arial"/>
                <a:ea typeface="Arial"/>
                <a:cs typeface="Arial"/>
                <a:sym typeface="Arial"/>
              </a:rPr>
              <a:t>Hold leaders accountable for non-inclusive behaviours</a:t>
            </a:r>
          </a:p>
          <a:p>
            <a:pPr marL="457200" indent="-298450" algn="just"/>
            <a:r>
              <a:rPr lang="en-GB" sz="1100" b="0" i="0" u="none" strike="noStrike" cap="none" dirty="0">
                <a:solidFill>
                  <a:srgbClr val="000000"/>
                </a:solidFill>
                <a:effectLst/>
                <a:latin typeface="Arial"/>
                <a:ea typeface="Arial"/>
                <a:cs typeface="Arial"/>
                <a:sym typeface="Arial"/>
              </a:rPr>
              <a:t>Ambassadorship: Reward and showcase those individuals who role model the characteristics of inclusive leadership well.  </a:t>
            </a:r>
          </a:p>
          <a:p>
            <a:pPr marL="158750" indent="0">
              <a:buNone/>
            </a:pP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0" dirty="0"/>
              <a:t>Hand out attachment I of leaflet 2.4.</a:t>
            </a:r>
          </a:p>
          <a:p>
            <a:pPr marL="0" lvl="0" indent="0" algn="l" rtl="0">
              <a:lnSpc>
                <a:spcPct val="100000"/>
              </a:lnSpc>
              <a:spcBef>
                <a:spcPts val="0"/>
              </a:spcBef>
              <a:spcAft>
                <a:spcPts val="0"/>
              </a:spcAft>
              <a:buSzPts val="1100"/>
              <a:buNone/>
            </a:pPr>
            <a:endParaRPr lang="en-US" i="1" dirty="0"/>
          </a:p>
          <a:p>
            <a:pPr marL="0" lvl="0" indent="0" algn="l" rtl="0">
              <a:lnSpc>
                <a:spcPct val="100000"/>
              </a:lnSpc>
              <a:spcBef>
                <a:spcPts val="0"/>
              </a:spcBef>
              <a:spcAft>
                <a:spcPts val="0"/>
              </a:spcAft>
              <a:buSzPts val="1100"/>
              <a:buNone/>
            </a:pPr>
            <a:r>
              <a:rPr lang="en-US" i="1" dirty="0" err="1"/>
              <a:t>Cfr</a:t>
            </a:r>
            <a:r>
              <a:rPr lang="en-US" i="1" dirty="0"/>
              <a:t>. Exercise leaflet 2.4.</a:t>
            </a:r>
          </a:p>
          <a:p>
            <a:pPr marL="0" lvl="0" indent="0" algn="l" rtl="0">
              <a:lnSpc>
                <a:spcPct val="100000"/>
              </a:lnSpc>
              <a:spcBef>
                <a:spcPts val="0"/>
              </a:spcBef>
              <a:spcAft>
                <a:spcPts val="0"/>
              </a:spcAft>
              <a:buSzPts val="1100"/>
              <a:buNone/>
            </a:pPr>
            <a:endParaRPr lang="en-US" i="1" dirty="0"/>
          </a:p>
          <a:p>
            <a:pPr marL="0" lvl="0" indent="0" algn="l" rtl="0">
              <a:lnSpc>
                <a:spcPct val="100000"/>
              </a:lnSpc>
              <a:spcBef>
                <a:spcPts val="0"/>
              </a:spcBef>
              <a:spcAft>
                <a:spcPts val="0"/>
              </a:spcAft>
              <a:buSzPts val="1100"/>
              <a:buNone/>
            </a:pPr>
            <a:r>
              <a:rPr lang="en-GB" dirty="0"/>
              <a:t>Look at the picture and see if you can determine which of the tops is bigger. Or are they the same size, the same shape? </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You probably would say: “Obviously they are not the same shape. The one on the left is clearly narrower and longer than the one on the right.” Or is it?</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Actually when you would measure the two tables, you would conclude these tables are exactly the same size! This picture was created by Roger Shepard, an Oxford and Stanford University professor. We all have seen some of these kinds of illusions over the years and we often refer to them as optical illusions. We would be more accurate describing them as cognitive illusions, because the illusory experience is not created by our eyes, but by our brain. </a:t>
            </a:r>
            <a:r>
              <a:rPr lang="en-US" dirty="0"/>
              <a:t>Knowing this is an optical illusion doesn’t change the way your brain is affecting what you see.</a:t>
            </a:r>
          </a:p>
          <a:p>
            <a:pPr marL="158750" lvl="0" indent="0" algn="just"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i="0" dirty="0"/>
              <a:t>Hand out attachment I of leaflet 2.4.</a:t>
            </a:r>
          </a:p>
          <a:p>
            <a:pPr marL="0" lvl="0" indent="0" algn="l" rtl="0">
              <a:lnSpc>
                <a:spcPct val="100000"/>
              </a:lnSpc>
              <a:spcBef>
                <a:spcPts val="0"/>
              </a:spcBef>
              <a:spcAft>
                <a:spcPts val="0"/>
              </a:spcAft>
              <a:buSzPts val="1100"/>
              <a:buNone/>
            </a:pPr>
            <a:endParaRPr lang="en-US" i="1" dirty="0"/>
          </a:p>
          <a:p>
            <a:pPr marL="0" lvl="0" indent="0" algn="l" rtl="0">
              <a:lnSpc>
                <a:spcPct val="100000"/>
              </a:lnSpc>
              <a:spcBef>
                <a:spcPts val="0"/>
              </a:spcBef>
              <a:spcAft>
                <a:spcPts val="0"/>
              </a:spcAft>
              <a:buSzPts val="1100"/>
              <a:buNone/>
            </a:pPr>
            <a:r>
              <a:rPr lang="en-US" i="1" dirty="0" err="1"/>
              <a:t>Cfr</a:t>
            </a:r>
            <a:r>
              <a:rPr lang="en-US" i="1" dirty="0"/>
              <a:t>. Exercise leaflet 2.4.</a:t>
            </a:r>
          </a:p>
          <a:p>
            <a:pPr marL="0" lvl="0" indent="0" algn="just" rtl="0">
              <a:spcBef>
                <a:spcPts val="0"/>
              </a:spcBef>
              <a:spcAft>
                <a:spcPts val="0"/>
              </a:spcAft>
              <a:buNone/>
            </a:pPr>
            <a:endParaRPr lang="en-US" dirty="0"/>
          </a:p>
          <a:p>
            <a:pPr marL="0" lvl="0" indent="0" algn="just" rtl="0">
              <a:spcBef>
                <a:spcPts val="0"/>
              </a:spcBef>
              <a:spcAft>
                <a:spcPts val="0"/>
              </a:spcAft>
              <a:buNone/>
            </a:pPr>
            <a:r>
              <a:rPr lang="en-US" dirty="0"/>
              <a:t>According to a research study done at Cambridge university, it doesn’t matter in what order the letters in a word are; only the first and last letters need to be in the right place. According to it, everything in the middle can be messed up and you can still easily read it even when it clearly shouldn’t be making any sense.</a:t>
            </a:r>
            <a:endParaRPr dirty="0"/>
          </a:p>
        </p:txBody>
      </p:sp>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t>The company toolkit is divided into four different modules, which can be used separately or a whole, depending on the needs of companies. Each module consists of a tool, an interactive </a:t>
            </a:r>
            <a:r>
              <a:rPr lang="en-US" dirty="0" err="1"/>
              <a:t>powerpoint</a:t>
            </a:r>
            <a:r>
              <a:rPr lang="en-US" dirty="0"/>
              <a:t> presentation and detailed leaflets of each exercise referred to in the </a:t>
            </a:r>
            <a:r>
              <a:rPr lang="en-US" dirty="0" err="1"/>
              <a:t>powerpoint</a:t>
            </a:r>
            <a:r>
              <a:rPr lang="en-US" dirty="0"/>
              <a:t> presentations.</a:t>
            </a:r>
          </a:p>
          <a:p>
            <a:pPr marL="0" lvl="0" indent="0" algn="l" rtl="0">
              <a:spcBef>
                <a:spcPts val="0"/>
              </a:spcBef>
              <a:spcAft>
                <a:spcPts val="0"/>
              </a:spcAft>
              <a:buNone/>
            </a:pPr>
            <a:endParaRPr lang="en-GB" dirty="0"/>
          </a:p>
          <a:p>
            <a:pPr marL="0" lvl="0" indent="0" algn="just" rtl="0">
              <a:spcBef>
                <a:spcPts val="0"/>
              </a:spcBef>
              <a:spcAft>
                <a:spcPts val="0"/>
              </a:spcAft>
              <a:buNone/>
            </a:pPr>
            <a:r>
              <a:rPr lang="en-US" dirty="0"/>
              <a:t>Estimated duration time is as follows:</a:t>
            </a:r>
          </a:p>
          <a:p>
            <a:pPr marL="0" lvl="0" indent="0" algn="just" rtl="0">
              <a:spcBef>
                <a:spcPts val="0"/>
              </a:spcBef>
              <a:spcAft>
                <a:spcPts val="0"/>
              </a:spcAft>
              <a:buNone/>
            </a:pPr>
            <a:endParaRPr lang="en-US" dirty="0"/>
          </a:p>
          <a:p>
            <a:pPr marL="628650" lvl="1" indent="-171450" algn="just" rtl="0">
              <a:spcBef>
                <a:spcPts val="0"/>
              </a:spcBef>
              <a:spcAft>
                <a:spcPts val="0"/>
              </a:spcAft>
              <a:buFontTx/>
              <a:buChar char="-"/>
            </a:pPr>
            <a:r>
              <a:rPr lang="en-GB" dirty="0"/>
              <a:t>Module 1: 1 – 3 hours</a:t>
            </a:r>
          </a:p>
          <a:p>
            <a:pPr marL="628650" lvl="1" indent="-171450" algn="just" rtl="0">
              <a:spcBef>
                <a:spcPts val="0"/>
              </a:spcBef>
              <a:spcAft>
                <a:spcPts val="0"/>
              </a:spcAft>
              <a:buFontTx/>
              <a:buChar char="-"/>
            </a:pPr>
            <a:r>
              <a:rPr lang="en-GB" dirty="0"/>
              <a:t>Module 2:  2 – 4 hours</a:t>
            </a:r>
          </a:p>
          <a:p>
            <a:pPr marL="628650" lvl="1" indent="-171450" algn="just" rtl="0">
              <a:spcBef>
                <a:spcPts val="0"/>
              </a:spcBef>
              <a:spcAft>
                <a:spcPts val="0"/>
              </a:spcAft>
              <a:buFontTx/>
              <a:buChar char="-"/>
            </a:pPr>
            <a:r>
              <a:rPr lang="en-GB" dirty="0"/>
              <a:t>Module 3: 2 – 4 hours</a:t>
            </a:r>
          </a:p>
          <a:p>
            <a:pPr marL="628650" lvl="1" indent="-171450" algn="just" rtl="0">
              <a:spcBef>
                <a:spcPts val="0"/>
              </a:spcBef>
              <a:spcAft>
                <a:spcPts val="0"/>
              </a:spcAft>
              <a:buFontTx/>
              <a:buChar char="-"/>
            </a:pPr>
            <a:r>
              <a:rPr lang="en-GB" dirty="0"/>
              <a:t>Module 4: 2 – 4 hours </a:t>
            </a:r>
          </a:p>
          <a:p>
            <a:pPr marL="457200" lvl="1" indent="0" algn="l" rtl="0">
              <a:spcBef>
                <a:spcPts val="0"/>
              </a:spcBef>
              <a:spcAft>
                <a:spcPts val="0"/>
              </a:spcAft>
              <a:buFontTx/>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a:t>
            </a:r>
            <a:r>
              <a:rPr lang="en-US" dirty="0" err="1"/>
              <a:t>organisations</a:t>
            </a:r>
            <a:r>
              <a:rPr lang="en-US" dirty="0"/>
              <a:t> that want to run through all four modules, we recommend to schedule 2 workdays for the </a:t>
            </a:r>
            <a:r>
              <a:rPr lang="en-US" dirty="0" err="1"/>
              <a:t>NiMAP</a:t>
            </a:r>
            <a:r>
              <a:rPr lang="en-US"/>
              <a:t> workshop.</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05189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0b44fcf3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i="0" dirty="0">
                <a:highlight>
                  <a:srgbClr val="FFFFFF"/>
                </a:highlight>
              </a:rPr>
              <a:t>Hand out attachment I of leaflet 2.4.</a:t>
            </a:r>
          </a:p>
          <a:p>
            <a:pPr marL="0" lvl="0" indent="0" algn="l" rtl="0">
              <a:lnSpc>
                <a:spcPct val="100000"/>
              </a:lnSpc>
              <a:spcBef>
                <a:spcPts val="0"/>
              </a:spcBef>
              <a:spcAft>
                <a:spcPts val="0"/>
              </a:spcAft>
              <a:buSzPts val="1100"/>
              <a:buNone/>
            </a:pPr>
            <a:endParaRPr lang="en-US" sz="1200" i="1" dirty="0">
              <a:highlight>
                <a:srgbClr val="FFFFFF"/>
              </a:highlight>
            </a:endParaRPr>
          </a:p>
          <a:p>
            <a:pPr marL="0" lvl="0" indent="0" algn="l" rtl="0">
              <a:lnSpc>
                <a:spcPct val="100000"/>
              </a:lnSpc>
              <a:spcBef>
                <a:spcPts val="0"/>
              </a:spcBef>
              <a:spcAft>
                <a:spcPts val="0"/>
              </a:spcAft>
              <a:buSzPts val="1100"/>
              <a:buNone/>
            </a:pPr>
            <a:r>
              <a:rPr lang="en-US" sz="1200" i="1" dirty="0" err="1">
                <a:highlight>
                  <a:srgbClr val="FFFFFF"/>
                </a:highlight>
              </a:rPr>
              <a:t>Cfr</a:t>
            </a:r>
            <a:r>
              <a:rPr lang="en-US" sz="1200" i="1" dirty="0">
                <a:highlight>
                  <a:srgbClr val="FFFFFF"/>
                </a:highlight>
              </a:rPr>
              <a:t>. Exercise leaflet 2.4.</a:t>
            </a:r>
          </a:p>
          <a:p>
            <a:pPr marL="0" lvl="0" indent="0" algn="l" rtl="0">
              <a:spcBef>
                <a:spcPts val="0"/>
              </a:spcBef>
              <a:spcAft>
                <a:spcPts val="0"/>
              </a:spcAft>
              <a:buNone/>
            </a:pPr>
            <a:endParaRPr lang="en-US" sz="1200" dirty="0">
              <a:solidFill>
                <a:srgbClr val="333333"/>
              </a:solidFill>
              <a:highlight>
                <a:srgbClr val="FFFFFF"/>
              </a:highlight>
            </a:endParaRPr>
          </a:p>
          <a:p>
            <a:pPr marL="0" lvl="0" indent="0" algn="l" rtl="0">
              <a:spcBef>
                <a:spcPts val="0"/>
              </a:spcBef>
              <a:spcAft>
                <a:spcPts val="0"/>
              </a:spcAft>
              <a:buNone/>
            </a:pPr>
            <a:r>
              <a:rPr lang="en-US" sz="1200" dirty="0">
                <a:solidFill>
                  <a:srgbClr val="333333"/>
                </a:solidFill>
                <a:highlight>
                  <a:srgbClr val="FFFFFF"/>
                </a:highlight>
              </a:rPr>
              <a:t>Correct answer: people tend to spend more if they use coupons.</a:t>
            </a:r>
          </a:p>
        </p:txBody>
      </p:sp>
      <p:sp>
        <p:nvSpPr>
          <p:cNvPr id="318" name="Google Shape;318;g50b44fcf3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0b44fcf3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i="0" dirty="0">
                <a:highlight>
                  <a:srgbClr val="FFFFFF"/>
                </a:highlight>
              </a:rPr>
              <a:t>Hand out attachment I of leaflet 2.4.</a:t>
            </a:r>
          </a:p>
          <a:p>
            <a:pPr marL="0" lvl="0" indent="0" algn="l" rtl="0">
              <a:lnSpc>
                <a:spcPct val="100000"/>
              </a:lnSpc>
              <a:spcBef>
                <a:spcPts val="0"/>
              </a:spcBef>
              <a:spcAft>
                <a:spcPts val="0"/>
              </a:spcAft>
              <a:buSzPts val="1100"/>
              <a:buNone/>
            </a:pPr>
            <a:endParaRPr lang="en-US" sz="1200" i="1" dirty="0">
              <a:highlight>
                <a:srgbClr val="FFFFFF"/>
              </a:highlight>
            </a:endParaRPr>
          </a:p>
          <a:p>
            <a:pPr marL="0" lvl="0" indent="0" algn="l" rtl="0">
              <a:lnSpc>
                <a:spcPct val="100000"/>
              </a:lnSpc>
              <a:spcBef>
                <a:spcPts val="0"/>
              </a:spcBef>
              <a:spcAft>
                <a:spcPts val="0"/>
              </a:spcAft>
              <a:buSzPts val="1100"/>
              <a:buNone/>
            </a:pPr>
            <a:r>
              <a:rPr lang="en-US" sz="1200" i="1" dirty="0" err="1">
                <a:highlight>
                  <a:srgbClr val="FFFFFF"/>
                </a:highlight>
              </a:rPr>
              <a:t>Cfr</a:t>
            </a:r>
            <a:r>
              <a:rPr lang="en-US" sz="1200" i="1" dirty="0">
                <a:highlight>
                  <a:srgbClr val="FFFFFF"/>
                </a:highlight>
              </a:rPr>
              <a:t>. Exercise leaflet 2.4.</a:t>
            </a:r>
            <a:endParaRPr lang="en-US" sz="1200" dirty="0">
              <a:solidFill>
                <a:srgbClr val="333333"/>
              </a:solidFill>
              <a:highlight>
                <a:srgbClr val="FFFFFF"/>
              </a:highlight>
            </a:endParaRPr>
          </a:p>
          <a:p>
            <a:pPr marL="0" lvl="0" indent="0" algn="just" rtl="0">
              <a:spcBef>
                <a:spcPts val="0"/>
              </a:spcBef>
              <a:spcAft>
                <a:spcPts val="0"/>
              </a:spcAft>
              <a:buNone/>
            </a:pPr>
            <a:endParaRPr lang="en-US" sz="1200" dirty="0">
              <a:solidFill>
                <a:srgbClr val="333333"/>
              </a:solidFill>
              <a:highlight>
                <a:srgbClr val="FFFFFF"/>
              </a:highlight>
            </a:endParaRPr>
          </a:p>
          <a:p>
            <a:pPr marL="0" lvl="0" indent="0" algn="just" rtl="0">
              <a:spcBef>
                <a:spcPts val="0"/>
              </a:spcBef>
              <a:spcAft>
                <a:spcPts val="0"/>
              </a:spcAft>
              <a:buNone/>
            </a:pPr>
            <a:r>
              <a:rPr lang="en-US" sz="1200" dirty="0">
                <a:solidFill>
                  <a:srgbClr val="333333"/>
                </a:solidFill>
                <a:highlight>
                  <a:srgbClr val="FFFFFF"/>
                </a:highlight>
              </a:rPr>
              <a:t>People tend to spend more if they use coupons because of the unconscious bias called “moral licensing”:</a:t>
            </a:r>
            <a:r>
              <a:rPr lang="en-GB" sz="1200" dirty="0">
                <a:solidFill>
                  <a:srgbClr val="333333"/>
                </a:solidFill>
                <a:highlight>
                  <a:srgbClr val="FFFFFF"/>
                </a:highlight>
              </a:rPr>
              <a:t> doing something that helps to strengthen our positive self-image also makes us less worried about the consequences of immoral behaviour, and therefore more likely to make immoral choices. Or in other words: doing something “good” makes us more likely to do something “bad” later on to compensate our shown willpower.</a:t>
            </a:r>
            <a:endParaRPr sz="1200" dirty="0">
              <a:solidFill>
                <a:srgbClr val="333333"/>
              </a:solidFill>
              <a:highlight>
                <a:srgbClr val="FFFFFF"/>
              </a:highlight>
            </a:endParaRPr>
          </a:p>
          <a:p>
            <a:pPr marL="0" lvl="0" indent="0" algn="l" rtl="0">
              <a:spcBef>
                <a:spcPts val="0"/>
              </a:spcBef>
              <a:spcAft>
                <a:spcPts val="0"/>
              </a:spcAft>
              <a:buNone/>
            </a:pPr>
            <a:endParaRPr sz="1200" dirty="0">
              <a:solidFill>
                <a:srgbClr val="333333"/>
              </a:solidFill>
              <a:highlight>
                <a:srgbClr val="FFFFFF"/>
              </a:highlight>
            </a:endParaRPr>
          </a:p>
          <a:p>
            <a:pPr marL="0" lvl="0" indent="0" algn="l" rtl="0">
              <a:spcBef>
                <a:spcPts val="0"/>
              </a:spcBef>
              <a:spcAft>
                <a:spcPts val="0"/>
              </a:spcAft>
              <a:buNone/>
            </a:pPr>
            <a:r>
              <a:rPr lang="en-GB" u="sng" dirty="0">
                <a:solidFill>
                  <a:srgbClr val="1155CC"/>
                </a:solidFill>
                <a:highlight>
                  <a:srgbClr val="FFFFFF"/>
                </a:highlight>
                <a:hlinkClick r:id="rId3"/>
              </a:rPr>
              <a:t>https://www.pickthebrain.com/blog/moral-licensing-how-being-good-can-make-you-bad/</a:t>
            </a:r>
            <a:endParaRPr lang="en-GB" u="sng" dirty="0">
              <a:solidFill>
                <a:srgbClr val="1155CC"/>
              </a:solidFill>
              <a:highlight>
                <a:srgbClr val="FFFFFF"/>
              </a:highlight>
            </a:endParaRPr>
          </a:p>
          <a:p>
            <a:pPr marL="0" lvl="0" indent="0" algn="l" rtl="0">
              <a:spcBef>
                <a:spcPts val="0"/>
              </a:spcBef>
              <a:spcAft>
                <a:spcPts val="0"/>
              </a:spcAft>
              <a:buNone/>
            </a:pPr>
            <a:endParaRPr lang="en-GB" sz="1200" u="sng" dirty="0">
              <a:solidFill>
                <a:srgbClr val="1155CC"/>
              </a:solidFill>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rgbClr val="333333"/>
                </a:solidFill>
                <a:highlight>
                  <a:srgbClr val="FFFFFF"/>
                </a:highlight>
              </a:rPr>
              <a:t>Other examples of the moral licensing bias: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333333"/>
              </a:solidFill>
              <a:highlight>
                <a:srgbClr val="FFFFFF"/>
              </a:highlight>
            </a:endParaRP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r>
              <a:rPr lang="en-GB" sz="1200" dirty="0">
                <a:solidFill>
                  <a:srgbClr val="333333"/>
                </a:solidFill>
                <a:highlight>
                  <a:srgbClr val="FFFFFF"/>
                </a:highlight>
              </a:rPr>
              <a:t>Studies have shown that people who have just expressed strong disagreement with sexist statements are more likely to then hire a man for a job in a male-dominated industry, because they feel secure about their “non-sexist” self-image and therefore pay less attention to the possible (gender) biases they might have (the exact same thing happens with people who express disagreement with racist statements and then are more likely to unconsciously  discriminate against racial minorities). It seems that being “good” is where the slippery slope towards being “bad” starts.</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r>
              <a:rPr lang="en-GB" sz="1200" dirty="0">
                <a:solidFill>
                  <a:srgbClr val="333333"/>
                </a:solidFill>
                <a:highlight>
                  <a:srgbClr val="FFFFFF"/>
                </a:highlight>
              </a:rPr>
              <a:t>When you decide to go on a diet on Monday you eat extra the days before to compensate your expected “good behaviour”</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r>
              <a:rPr lang="en-GB" sz="1200" dirty="0">
                <a:solidFill>
                  <a:srgbClr val="333333"/>
                </a:solidFill>
                <a:highlight>
                  <a:srgbClr val="FFFFFF"/>
                </a:highlight>
              </a:rPr>
              <a:t>People who are on a diet are more likely to cheat on their partner</a:t>
            </a:r>
          </a:p>
          <a:p>
            <a:pPr marL="171450" marR="0" lvl="0" indent="-171450" algn="just" defTabSz="914400" rtl="0" eaLnBrk="1" fontAlgn="auto" latinLnBrk="0" hangingPunct="1">
              <a:lnSpc>
                <a:spcPct val="100000"/>
              </a:lnSpc>
              <a:spcBef>
                <a:spcPts val="0"/>
              </a:spcBef>
              <a:spcAft>
                <a:spcPts val="0"/>
              </a:spcAft>
              <a:buClr>
                <a:srgbClr val="000000"/>
              </a:buClr>
              <a:buSzPts val="1100"/>
              <a:tabLst/>
              <a:defRPr/>
            </a:pPr>
            <a:endParaRPr lang="en-US" sz="1200" dirty="0">
              <a:solidFill>
                <a:srgbClr val="333333"/>
              </a:solidFill>
              <a:highlight>
                <a:srgbClr val="FFFFFF"/>
              </a:highlight>
            </a:endParaRPr>
          </a:p>
        </p:txBody>
      </p:sp>
      <p:sp>
        <p:nvSpPr>
          <p:cNvPr id="318" name="Google Shape;318;g50b44fcf3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398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0b44fcf3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i="0" dirty="0">
                <a:highlight>
                  <a:srgbClr val="FFFFFF"/>
                </a:highlight>
              </a:rPr>
              <a:t>Hand out attachment I of leaflet 2.4.</a:t>
            </a:r>
          </a:p>
          <a:p>
            <a:pPr marL="0" lvl="0" indent="0" algn="l" rtl="0">
              <a:lnSpc>
                <a:spcPct val="100000"/>
              </a:lnSpc>
              <a:spcBef>
                <a:spcPts val="0"/>
              </a:spcBef>
              <a:spcAft>
                <a:spcPts val="0"/>
              </a:spcAft>
              <a:buSzPts val="1100"/>
              <a:buNone/>
            </a:pPr>
            <a:endParaRPr lang="en-US" sz="1200" i="1" dirty="0">
              <a:highlight>
                <a:srgbClr val="FFFFFF"/>
              </a:highlight>
            </a:endParaRPr>
          </a:p>
          <a:p>
            <a:pPr marL="0" lvl="0" indent="0" algn="l" rtl="0">
              <a:lnSpc>
                <a:spcPct val="100000"/>
              </a:lnSpc>
              <a:spcBef>
                <a:spcPts val="0"/>
              </a:spcBef>
              <a:spcAft>
                <a:spcPts val="0"/>
              </a:spcAft>
              <a:buSzPts val="1100"/>
              <a:buNone/>
            </a:pPr>
            <a:r>
              <a:rPr lang="en-US" sz="1200" i="1" dirty="0" err="1">
                <a:highlight>
                  <a:srgbClr val="FFFFFF"/>
                </a:highlight>
              </a:rPr>
              <a:t>Cfr</a:t>
            </a:r>
            <a:r>
              <a:rPr lang="en-US" sz="1200" i="1" dirty="0">
                <a:highlight>
                  <a:srgbClr val="FFFFFF"/>
                </a:highlight>
              </a:rPr>
              <a:t>. Exercise leaflet 2.4.</a:t>
            </a:r>
            <a:endParaRPr lang="en-GB" sz="1200" dirty="0">
              <a:solidFill>
                <a:srgbClr val="333333"/>
              </a:solidFill>
              <a:highlight>
                <a:srgbClr val="FFFFFF"/>
              </a:highlight>
            </a:endParaRPr>
          </a:p>
          <a:p>
            <a:pPr marL="0" marR="0" lvl="0" indent="0" algn="l" defTabSz="914400" rtl="0" eaLnBrk="1" fontAlgn="auto" latinLnBrk="0" hangingPunct="1">
              <a:lnSpc>
                <a:spcPct val="100000"/>
              </a:lnSpc>
              <a:spcBef>
                <a:spcPts val="1500"/>
              </a:spcBef>
              <a:spcAft>
                <a:spcPts val="0"/>
              </a:spcAft>
              <a:buClr>
                <a:srgbClr val="000000"/>
              </a:buClr>
              <a:buSzPts val="1100"/>
              <a:buFont typeface="Arial"/>
              <a:buNone/>
              <a:tabLst/>
              <a:defRPr/>
            </a:pPr>
            <a:endParaRPr lang="en-GB" sz="1200" dirty="0">
              <a:solidFill>
                <a:srgbClr val="333333"/>
              </a:solidFill>
              <a:highlight>
                <a:srgbClr val="FFFFFF"/>
              </a:highlight>
            </a:endParaRPr>
          </a:p>
          <a:p>
            <a:pPr marL="0" marR="0" lvl="0" indent="0" algn="l" defTabSz="914400" rtl="0" eaLnBrk="1" fontAlgn="auto" latinLnBrk="0" hangingPunct="1">
              <a:lnSpc>
                <a:spcPct val="100000"/>
              </a:lnSpc>
              <a:spcBef>
                <a:spcPts val="1500"/>
              </a:spcBef>
              <a:spcAft>
                <a:spcPts val="0"/>
              </a:spcAft>
              <a:buClr>
                <a:srgbClr val="000000"/>
              </a:buClr>
              <a:buSzPts val="1100"/>
              <a:buFont typeface="Arial"/>
              <a:buNone/>
              <a:tabLst/>
              <a:defRPr/>
            </a:pPr>
            <a:r>
              <a:rPr lang="en-GB" sz="1200" dirty="0">
                <a:solidFill>
                  <a:srgbClr val="333333"/>
                </a:solidFill>
                <a:highlight>
                  <a:srgbClr val="FFFFFF"/>
                </a:highlight>
              </a:rPr>
              <a:t>Correct answer:  the surgeon is a woman (the son’s mother).</a:t>
            </a:r>
          </a:p>
          <a:p>
            <a:pPr marL="0" lvl="0" indent="0" algn="l" rtl="0">
              <a:spcBef>
                <a:spcPts val="1500"/>
              </a:spcBef>
              <a:spcAft>
                <a:spcPts val="0"/>
              </a:spcAft>
              <a:buNone/>
            </a:pPr>
            <a:endParaRPr sz="1200" dirty="0">
              <a:solidFill>
                <a:srgbClr val="333333"/>
              </a:solidFill>
              <a:highlight>
                <a:srgbClr val="FFFFFF"/>
              </a:highlight>
            </a:endParaRPr>
          </a:p>
        </p:txBody>
      </p:sp>
      <p:sp>
        <p:nvSpPr>
          <p:cNvPr id="324" name="Google Shape;324;g50b44fcf3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0b44fcf3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i="0" dirty="0">
                <a:highlight>
                  <a:srgbClr val="FFFFFF"/>
                </a:highlight>
              </a:rPr>
              <a:t>Hand out attachment I of leaflet 2.4.</a:t>
            </a:r>
          </a:p>
          <a:p>
            <a:pPr marL="0" lvl="0" indent="0" algn="l" rtl="0">
              <a:lnSpc>
                <a:spcPct val="100000"/>
              </a:lnSpc>
              <a:spcBef>
                <a:spcPts val="0"/>
              </a:spcBef>
              <a:spcAft>
                <a:spcPts val="0"/>
              </a:spcAft>
              <a:buSzPts val="1100"/>
              <a:buNone/>
            </a:pPr>
            <a:endParaRPr lang="en-US" sz="1200" i="1" dirty="0">
              <a:highlight>
                <a:srgbClr val="FFFFFF"/>
              </a:highlight>
            </a:endParaRPr>
          </a:p>
          <a:p>
            <a:pPr marL="0" lvl="0" indent="0" algn="l" rtl="0">
              <a:lnSpc>
                <a:spcPct val="100000"/>
              </a:lnSpc>
              <a:spcBef>
                <a:spcPts val="0"/>
              </a:spcBef>
              <a:spcAft>
                <a:spcPts val="0"/>
              </a:spcAft>
              <a:buSzPts val="1100"/>
              <a:buNone/>
            </a:pPr>
            <a:r>
              <a:rPr lang="en-US" sz="1200" i="1" dirty="0" err="1">
                <a:highlight>
                  <a:srgbClr val="FFFFFF"/>
                </a:highlight>
              </a:rPr>
              <a:t>Cfr</a:t>
            </a:r>
            <a:r>
              <a:rPr lang="en-US" sz="1200" i="1" dirty="0">
                <a:highlight>
                  <a:srgbClr val="FFFFFF"/>
                </a:highlight>
              </a:rPr>
              <a:t>. Exercise leaflet 2.4.</a:t>
            </a:r>
          </a:p>
          <a:p>
            <a:pPr marL="0" lvl="0" indent="0" algn="just" rtl="0">
              <a:lnSpc>
                <a:spcPct val="166363"/>
              </a:lnSpc>
              <a:spcBef>
                <a:spcPts val="1500"/>
              </a:spcBef>
              <a:spcAft>
                <a:spcPts val="0"/>
              </a:spcAft>
              <a:buClr>
                <a:schemeClr val="dk1"/>
              </a:buClr>
              <a:buSzPts val="1100"/>
              <a:buFont typeface="Arial"/>
              <a:buNone/>
            </a:pPr>
            <a:endParaRPr lang="en-US" sz="1200" dirty="0">
              <a:solidFill>
                <a:srgbClr val="222222"/>
              </a:solidFill>
              <a:highlight>
                <a:srgbClr val="FFFFFF"/>
              </a:highlight>
            </a:endParaRPr>
          </a:p>
          <a:p>
            <a:pPr marL="0" lvl="0" indent="0" algn="just" rtl="0">
              <a:lnSpc>
                <a:spcPct val="166363"/>
              </a:lnSpc>
              <a:spcBef>
                <a:spcPts val="1500"/>
              </a:spcBef>
              <a:spcAft>
                <a:spcPts val="0"/>
              </a:spcAft>
              <a:buClr>
                <a:schemeClr val="dk1"/>
              </a:buClr>
              <a:buSzPts val="1100"/>
              <a:buFont typeface="Arial"/>
              <a:buNone/>
            </a:pPr>
            <a:r>
              <a:rPr lang="en-US" sz="1200" dirty="0">
                <a:solidFill>
                  <a:srgbClr val="222222"/>
                </a:solidFill>
                <a:highlight>
                  <a:srgbClr val="FFFFFF"/>
                </a:highlight>
              </a:rPr>
              <a:t>Around 40% of participants who are faced with this challenge do not think of the most plausible answer—being the surgeon is the boy’s mother, because of gender bias. Rather, readers invent elaborate stories such as the boy was adopted and the surgeon was his natural father or the father in the car was a priest. As such, the exercise illustrates the powerful pull of automatic, stereotyped associations. For some individuals, the association between surgeon and men is so strong that it interferes with problem-solving and making accurate judgments.</a:t>
            </a:r>
          </a:p>
          <a:p>
            <a:pPr marL="0" lvl="0" indent="0" algn="just" rtl="0">
              <a:spcBef>
                <a:spcPts val="1500"/>
              </a:spcBef>
              <a:spcAft>
                <a:spcPts val="0"/>
              </a:spcAft>
              <a:buNone/>
            </a:pPr>
            <a:endParaRPr lang="en-GB" sz="1200" dirty="0">
              <a:solidFill>
                <a:srgbClr val="333333"/>
              </a:solidFill>
              <a:highlight>
                <a:srgbClr val="FFFFFF"/>
              </a:highlight>
            </a:endParaRPr>
          </a:p>
          <a:p>
            <a:pPr marL="0" lvl="0" indent="0" algn="just" rtl="0">
              <a:spcBef>
                <a:spcPts val="1500"/>
              </a:spcBef>
              <a:spcAft>
                <a:spcPts val="0"/>
              </a:spcAft>
              <a:buNone/>
            </a:pPr>
            <a:endParaRPr lang="en-GB" sz="1200" dirty="0">
              <a:solidFill>
                <a:srgbClr val="333333"/>
              </a:solidFill>
              <a:highlight>
                <a:srgbClr val="FFFFFF"/>
              </a:highlight>
            </a:endParaRPr>
          </a:p>
          <a:p>
            <a:pPr marL="0" lvl="0" indent="0" algn="just" rtl="0">
              <a:lnSpc>
                <a:spcPct val="166363"/>
              </a:lnSpc>
              <a:spcBef>
                <a:spcPts val="0"/>
              </a:spcBef>
              <a:spcAft>
                <a:spcPts val="0"/>
              </a:spcAft>
              <a:buNone/>
            </a:pPr>
            <a:r>
              <a:rPr lang="en-US" sz="1200" dirty="0">
                <a:solidFill>
                  <a:srgbClr val="222222"/>
                </a:solidFill>
                <a:highlight>
                  <a:srgbClr val="FFFFFF"/>
                </a:highlight>
              </a:rPr>
              <a:t>https://cultureplusconsulting.com/2018/08/16/a-ha-activities-for-unconscious-bias-training/ </a:t>
            </a:r>
          </a:p>
          <a:p>
            <a:pPr marL="0" lvl="0" indent="0" algn="l" rtl="0">
              <a:spcBef>
                <a:spcPts val="1500"/>
              </a:spcBef>
              <a:spcAft>
                <a:spcPts val="0"/>
              </a:spcAft>
              <a:buNone/>
            </a:pPr>
            <a:r>
              <a:rPr lang="en-GB" sz="1200" dirty="0">
                <a:solidFill>
                  <a:srgbClr val="333333"/>
                </a:solidFill>
                <a:highlight>
                  <a:srgbClr val="FFFFFF"/>
                </a:highlight>
              </a:rPr>
              <a:t> </a:t>
            </a:r>
            <a:endParaRPr sz="1200" dirty="0">
              <a:solidFill>
                <a:srgbClr val="333333"/>
              </a:solidFill>
              <a:highlight>
                <a:srgbClr val="FFFFFF"/>
              </a:highlight>
            </a:endParaRPr>
          </a:p>
        </p:txBody>
      </p:sp>
      <p:sp>
        <p:nvSpPr>
          <p:cNvPr id="324" name="Google Shape;324;g50b44fcf3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656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Unconscious biases are the automatic, mental shortcuts used to process information and make decisions quickly12. At any given moment our brains take in 11 millions of bits of information per second, but can only consciously process about 40.  Cognitive filters and heuristics allow the mind to unconsciously prioritize, generalize, and dismiss large volumes of input. These shortcuts can be useful when making decisions with limited information, focus, or time, but can sometimes lead individuals astray and have unintended consequences in the workplace. Unconscious bias can prevent individuals from making objective decisions. They can cause people to overlook great ideas, undermine individual potential, and create a less than ideal work experience for their colleagues. </a:t>
            </a:r>
            <a:endParaRPr dirty="0"/>
          </a:p>
        </p:txBody>
      </p:sp>
    </p:spTree>
    <p:extLst>
      <p:ext uri="{BB962C8B-B14F-4D97-AF65-F5344CB8AC3E}">
        <p14:creationId xmlns:p14="http://schemas.microsoft.com/office/powerpoint/2010/main" val="3158301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0b44fcf3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216666"/>
              </a:lnSpc>
              <a:spcBef>
                <a:spcPts val="400"/>
              </a:spcBef>
              <a:spcAft>
                <a:spcPts val="0"/>
              </a:spcAft>
              <a:buNone/>
            </a:pPr>
            <a:r>
              <a:rPr lang="en-GB" sz="1500" dirty="0">
                <a:solidFill>
                  <a:srgbClr val="343E47"/>
                </a:solidFill>
              </a:rPr>
              <a:t>Hand out the form in attachment I of leaflet 2.5. (folded in 2 so you only see the first column). </a:t>
            </a:r>
          </a:p>
          <a:p>
            <a:pPr marL="0" lvl="0" indent="0" algn="just" rtl="0">
              <a:lnSpc>
                <a:spcPct val="216666"/>
              </a:lnSpc>
              <a:spcBef>
                <a:spcPts val="400"/>
              </a:spcBef>
              <a:spcAft>
                <a:spcPts val="0"/>
              </a:spcAft>
              <a:buNone/>
            </a:pPr>
            <a:endParaRPr lang="en-GB" sz="1500" dirty="0">
              <a:solidFill>
                <a:srgbClr val="343E47"/>
              </a:solidFill>
            </a:endParaRPr>
          </a:p>
          <a:p>
            <a:pPr marL="0" lvl="0" indent="0" algn="just" rtl="0">
              <a:lnSpc>
                <a:spcPct val="216666"/>
              </a:lnSpc>
              <a:spcBef>
                <a:spcPts val="400"/>
              </a:spcBef>
              <a:spcAft>
                <a:spcPts val="0"/>
              </a:spcAft>
              <a:buNone/>
            </a:pPr>
            <a:r>
              <a:rPr lang="en-GB" sz="1500" i="1" dirty="0" err="1">
                <a:solidFill>
                  <a:srgbClr val="343E47"/>
                </a:solidFill>
              </a:rPr>
              <a:t>Cfr</a:t>
            </a:r>
            <a:r>
              <a:rPr lang="en-GB" sz="1500" i="1" dirty="0">
                <a:solidFill>
                  <a:srgbClr val="343E47"/>
                </a:solidFill>
              </a:rPr>
              <a:t>. Exercise leaflet 2.5.</a:t>
            </a:r>
            <a:endParaRPr sz="1500" i="1" dirty="0">
              <a:solidFill>
                <a:srgbClr val="343E47"/>
              </a:solidFill>
            </a:endParaRPr>
          </a:p>
          <a:p>
            <a:pPr marL="0" lvl="0" indent="0" algn="l" rtl="0">
              <a:lnSpc>
                <a:spcPct val="216666"/>
              </a:lnSpc>
              <a:spcBef>
                <a:spcPts val="800"/>
              </a:spcBef>
              <a:spcAft>
                <a:spcPts val="0"/>
              </a:spcAft>
              <a:buNone/>
            </a:pPr>
            <a:endParaRPr sz="1500" dirty="0">
              <a:solidFill>
                <a:srgbClr val="343E47"/>
              </a:solidFill>
            </a:endParaRPr>
          </a:p>
          <a:p>
            <a:pPr marL="0" lvl="0" indent="0" algn="l" rtl="0">
              <a:spcBef>
                <a:spcPts val="1500"/>
              </a:spcBef>
              <a:spcAft>
                <a:spcPts val="0"/>
              </a:spcAft>
              <a:buNone/>
            </a:pPr>
            <a:endParaRPr sz="1350" dirty="0">
              <a:solidFill>
                <a:srgbClr val="222222"/>
              </a:solidFill>
            </a:endParaRPr>
          </a:p>
        </p:txBody>
      </p:sp>
      <p:sp>
        <p:nvSpPr>
          <p:cNvPr id="342" name="Google Shape;342;g50b44fcf3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0b44fcf3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66363"/>
              </a:lnSpc>
              <a:spcBef>
                <a:spcPts val="800"/>
              </a:spcBef>
              <a:spcAft>
                <a:spcPts val="0"/>
              </a:spcAft>
              <a:buClr>
                <a:schemeClr val="dk1"/>
              </a:buClr>
              <a:buSzPts val="1100"/>
              <a:buFont typeface="Arial"/>
              <a:buNone/>
            </a:pPr>
            <a:r>
              <a:rPr lang="en-GB" sz="1350" dirty="0">
                <a:solidFill>
                  <a:srgbClr val="222222"/>
                </a:solidFill>
              </a:rPr>
              <a:t>For most participants, their inner circle include people with backgrounds similar to their own. </a:t>
            </a:r>
            <a:r>
              <a:rPr lang="en-GB" sz="1350" b="0" i="0" u="none" strike="noStrike" cap="none" dirty="0">
                <a:solidFill>
                  <a:srgbClr val="222222"/>
                </a:solidFill>
                <a:latin typeface="Arial"/>
                <a:cs typeface="Arial"/>
                <a:sym typeface="Arial"/>
              </a:rPr>
              <a:t>This tendency or preference for people like ourselves is called affinity or ingroup bias and is well-researched. </a:t>
            </a:r>
            <a:r>
              <a:rPr lang="en-GB" sz="1350" dirty="0">
                <a:solidFill>
                  <a:srgbClr val="222222"/>
                </a:solidFill>
              </a:rPr>
              <a:t>Studies show that, in general, people extend not only greater trust, but also greater positive regard, cooperation, and empathy to ingroup members compared with outgroup members. This preference for people like ourselves is largely instinctive and unconscious. Affinity bias manifests not only as a preference for ingroup members — but it may also manifest as an aversive tendency towards outgroup members. </a:t>
            </a:r>
          </a:p>
          <a:p>
            <a:pPr marL="0" lvl="0" indent="0" algn="just" rtl="0">
              <a:lnSpc>
                <a:spcPct val="166363"/>
              </a:lnSpc>
              <a:spcBef>
                <a:spcPts val="800"/>
              </a:spcBef>
              <a:spcAft>
                <a:spcPts val="0"/>
              </a:spcAft>
              <a:buClr>
                <a:schemeClr val="dk1"/>
              </a:buClr>
              <a:buSzPts val="1100"/>
              <a:buFont typeface="Arial"/>
              <a:buNone/>
            </a:pPr>
            <a:endParaRPr sz="1350" dirty="0">
              <a:solidFill>
                <a:srgbClr val="222222"/>
              </a:solidFill>
            </a:endParaRPr>
          </a:p>
          <a:p>
            <a:pPr marL="0" lvl="0" indent="0" algn="just" rtl="0">
              <a:lnSpc>
                <a:spcPct val="166363"/>
              </a:lnSpc>
              <a:spcBef>
                <a:spcPts val="1500"/>
              </a:spcBef>
              <a:spcAft>
                <a:spcPts val="0"/>
              </a:spcAft>
              <a:buClr>
                <a:schemeClr val="dk1"/>
              </a:buClr>
              <a:buSzPts val="1100"/>
              <a:buFont typeface="Arial"/>
              <a:buNone/>
            </a:pPr>
            <a:r>
              <a:rPr lang="en-GB" sz="1350" dirty="0">
                <a:solidFill>
                  <a:srgbClr val="222222"/>
                </a:solidFill>
              </a:rPr>
              <a:t>These tendency has implications for the workplace. For example, as leaders, when they assign responsibility for a high-profile piece of work, to whom do they entrust that responsibility? The facilitator suggests that participants will likely offer opportunities to those individuals whom they trust the most. Those people, it turns out, are people who are similar to themselves. Now, because success on high-profile assignments is critical for emerging as a leader, a tendency to favour people like ourselves when assigning stretch assignments leads to self-cloning and promotes homogeneity in leadership. Though not intentional, people who are not like us get overlooked and left behind.</a:t>
            </a:r>
          </a:p>
          <a:p>
            <a:pPr marL="0" lvl="0" indent="0" algn="just" rtl="0">
              <a:lnSpc>
                <a:spcPct val="166363"/>
              </a:lnSpc>
              <a:spcBef>
                <a:spcPts val="1500"/>
              </a:spcBef>
              <a:spcAft>
                <a:spcPts val="0"/>
              </a:spcAft>
              <a:buClr>
                <a:schemeClr val="dk1"/>
              </a:buClr>
              <a:buSzPts val="1100"/>
              <a:buFont typeface="Arial"/>
              <a:buNone/>
            </a:pPr>
            <a:endParaRPr sz="1350" dirty="0">
              <a:solidFill>
                <a:srgbClr val="222222"/>
              </a:solidFill>
            </a:endParaRPr>
          </a:p>
          <a:p>
            <a:pPr marL="0" lvl="0" indent="0" algn="just" rtl="0">
              <a:lnSpc>
                <a:spcPct val="166363"/>
              </a:lnSpc>
              <a:spcBef>
                <a:spcPts val="1500"/>
              </a:spcBef>
              <a:spcAft>
                <a:spcPts val="0"/>
              </a:spcAft>
              <a:buClr>
                <a:schemeClr val="dk1"/>
              </a:buClr>
              <a:buSzPts val="1100"/>
              <a:buFont typeface="Arial"/>
              <a:buNone/>
            </a:pPr>
            <a:r>
              <a:rPr lang="en-GB" sz="1350" dirty="0">
                <a:solidFill>
                  <a:srgbClr val="222222"/>
                </a:solidFill>
              </a:rPr>
              <a:t>Although we believe we are making objective assessments of merit and treating people fairly, hidden preferences for people like ourselves can cause us to support the development and career progression of some people over others without us even knowing we are doing so. Regarding employment, affinity bias can compel people to favour those who are most similar to themselves, thereby leading to a tendency for leaders, people managers or recruiting managers to hire, promote, or otherwise esteem those who mirror attributes or qualities that align with their own. Moreover, we are also very good at justifying our biases. Studies show that we exhibit a systematic tendency to claim that the strengths of ingroup candidates are more important selection criteria than are the strengths of candidates with backgrounds different from our own.</a:t>
            </a:r>
            <a:endParaRPr sz="1350" dirty="0">
              <a:solidFill>
                <a:srgbClr val="222222"/>
              </a:solidFill>
            </a:endParaRPr>
          </a:p>
          <a:p>
            <a:pPr marL="0" lvl="0" indent="0" algn="l" rtl="0">
              <a:spcBef>
                <a:spcPts val="1500"/>
              </a:spcBef>
              <a:spcAft>
                <a:spcPts val="0"/>
              </a:spcAft>
              <a:buNone/>
            </a:pPr>
            <a:endParaRPr lang="en-GB" sz="1350" dirty="0">
              <a:solidFill>
                <a:srgbClr val="222222"/>
              </a:solidFill>
            </a:endParaRPr>
          </a:p>
          <a:p>
            <a:pPr marL="0" marR="0" lvl="0" indent="0" algn="l" defTabSz="914400" rtl="0" eaLnBrk="1" fontAlgn="auto" latinLnBrk="0" hangingPunct="1">
              <a:lnSpc>
                <a:spcPct val="100000"/>
              </a:lnSpc>
              <a:spcBef>
                <a:spcPts val="1500"/>
              </a:spcBef>
              <a:spcAft>
                <a:spcPts val="0"/>
              </a:spcAft>
              <a:buClr>
                <a:srgbClr val="000000"/>
              </a:buClr>
              <a:buSzPts val="1100"/>
              <a:buFont typeface="Arial"/>
              <a:buNone/>
              <a:tabLst/>
              <a:defRPr/>
            </a:pPr>
            <a:r>
              <a:rPr lang="en-GB" sz="1400" i="1" dirty="0" err="1">
                <a:solidFill>
                  <a:srgbClr val="343E47"/>
                </a:solidFill>
              </a:rPr>
              <a:t>Cfr</a:t>
            </a:r>
            <a:r>
              <a:rPr lang="en-GB" sz="1400" i="1" dirty="0">
                <a:solidFill>
                  <a:srgbClr val="343E47"/>
                </a:solidFill>
              </a:rPr>
              <a:t>. Exercise leaflet 2.5.</a:t>
            </a:r>
          </a:p>
          <a:p>
            <a:pPr marL="0" lvl="0" indent="0" algn="l" rtl="0">
              <a:spcBef>
                <a:spcPts val="1500"/>
              </a:spcBef>
              <a:spcAft>
                <a:spcPts val="0"/>
              </a:spcAft>
              <a:buNone/>
            </a:pPr>
            <a:endParaRPr sz="1350" dirty="0">
              <a:solidFill>
                <a:srgbClr val="222222"/>
              </a:solidFill>
            </a:endParaRPr>
          </a:p>
        </p:txBody>
      </p:sp>
      <p:sp>
        <p:nvSpPr>
          <p:cNvPr id="342" name="Google Shape;342;g50b44fcf3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571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0b44fcf3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800"/>
              </a:spcBef>
              <a:spcAft>
                <a:spcPts val="0"/>
              </a:spcAft>
              <a:buNone/>
            </a:pPr>
            <a:r>
              <a:rPr lang="en-GB" sz="1100" b="0" i="0" u="none" strike="noStrike" cap="none" dirty="0">
                <a:solidFill>
                  <a:srgbClr val="000000"/>
                </a:solidFill>
                <a:effectLst/>
                <a:latin typeface="Arial"/>
                <a:ea typeface="Arial"/>
                <a:cs typeface="Arial"/>
                <a:sym typeface="Arial"/>
              </a:rPr>
              <a:t>The TED talk by </a:t>
            </a:r>
            <a:r>
              <a:rPr lang="en-GB" sz="1100" b="0" i="0" u="none" strike="noStrike" cap="none" dirty="0" err="1">
                <a:solidFill>
                  <a:srgbClr val="000000"/>
                </a:solidFill>
                <a:effectLst/>
                <a:latin typeface="Arial"/>
                <a:ea typeface="Arial"/>
                <a:cs typeface="Arial"/>
                <a:sym typeface="Arial"/>
              </a:rPr>
              <a:t>Yassmin</a:t>
            </a:r>
            <a:r>
              <a:rPr lang="en-GB" sz="1100" b="0" i="0" u="none" strike="noStrike" cap="none" dirty="0">
                <a:solidFill>
                  <a:srgbClr val="000000"/>
                </a:solidFill>
                <a:effectLst/>
                <a:latin typeface="Arial"/>
                <a:ea typeface="Arial"/>
                <a:cs typeface="Arial"/>
                <a:sym typeface="Arial"/>
              </a:rPr>
              <a:t> Abdel-</a:t>
            </a:r>
            <a:r>
              <a:rPr lang="en-GB" sz="1100" b="0" i="0" u="none" strike="noStrike" cap="none" dirty="0" err="1">
                <a:solidFill>
                  <a:srgbClr val="000000"/>
                </a:solidFill>
                <a:effectLst/>
                <a:latin typeface="Arial"/>
                <a:ea typeface="Arial"/>
                <a:cs typeface="Arial"/>
                <a:sym typeface="Arial"/>
              </a:rPr>
              <a:t>Magied</a:t>
            </a:r>
            <a:r>
              <a:rPr lang="en-GB" sz="1100" b="0" i="0" u="none" strike="noStrike" cap="none" dirty="0">
                <a:solidFill>
                  <a:srgbClr val="000000"/>
                </a:solidFill>
                <a:effectLst/>
                <a:latin typeface="Arial"/>
                <a:ea typeface="Arial"/>
                <a:cs typeface="Arial"/>
                <a:sym typeface="Arial"/>
              </a:rPr>
              <a:t> uses a surprising way to challenge us all to look beyond our initial perceptions. </a:t>
            </a:r>
          </a:p>
          <a:p>
            <a:pPr marL="0" lvl="0" indent="0" algn="just" rtl="0">
              <a:spcBef>
                <a:spcPts val="800"/>
              </a:spcBef>
              <a:spcAft>
                <a:spcPts val="0"/>
              </a:spcAft>
              <a:buNone/>
            </a:pPr>
            <a:r>
              <a:rPr lang="en-GB" sz="1500" dirty="0">
                <a:solidFill>
                  <a:srgbClr val="343E47"/>
                </a:solidFill>
              </a:rPr>
              <a:t>Link video: https://www.youtube.com/watch?v=vbHkh_faQu8 </a:t>
            </a:r>
          </a:p>
          <a:p>
            <a:pPr marL="0" lvl="0" indent="0" algn="l" rtl="0">
              <a:spcBef>
                <a:spcPts val="800"/>
              </a:spcBef>
              <a:spcAft>
                <a:spcPts val="0"/>
              </a:spcAft>
              <a:buNone/>
            </a:pPr>
            <a:endParaRPr lang="en-GB" sz="1500" dirty="0">
              <a:solidFill>
                <a:srgbClr val="343E47"/>
              </a:solidFill>
            </a:endParaRPr>
          </a:p>
        </p:txBody>
      </p:sp>
      <p:sp>
        <p:nvSpPr>
          <p:cNvPr id="348" name="Google Shape;348;g50b44fcf3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GB" sz="1050" dirty="0">
                <a:solidFill>
                  <a:srgbClr val="0A0A0A"/>
                </a:solidFill>
                <a:highlight>
                  <a:srgbClr val="FFFFFF"/>
                </a:highlight>
                <a:latin typeface="Roboto"/>
                <a:ea typeface="Roboto"/>
                <a:cs typeface="Roboto"/>
                <a:sym typeface="Roboto"/>
              </a:rPr>
              <a:t>This animation introduces the key concepts of unconscious bias.  It forms part of the Royal Society’s efforts to ensure that all those who serve on Royal Society selection and appointment panels are aware of differences in how candidates may present themselves, how to recognise bias in yourself and others, how to recognise inappropriate advocacy or unreasoned judgement. You can find out more about unconscious bias and download a briefing which includes current academic research at www.royalsociety.org/diversity.</a:t>
            </a:r>
            <a:endParaRPr dirty="0"/>
          </a:p>
          <a:p>
            <a:pPr marL="0" marR="0" lvl="0" indent="0" algn="just" rtl="0">
              <a:lnSpc>
                <a:spcPct val="100000"/>
              </a:lnSpc>
              <a:spcBef>
                <a:spcPts val="0"/>
              </a:spcBef>
              <a:spcAft>
                <a:spcPts val="0"/>
              </a:spcAft>
              <a:buClr>
                <a:srgbClr val="000000"/>
              </a:buClr>
              <a:buSzPts val="1100"/>
              <a:buFont typeface="Arial"/>
              <a:buNone/>
            </a:pPr>
            <a:endParaRPr dirty="0"/>
          </a:p>
          <a:p>
            <a:pPr marL="0" marR="0" lvl="0" indent="0" algn="just" rtl="0">
              <a:lnSpc>
                <a:spcPct val="100000"/>
              </a:lnSpc>
              <a:spcBef>
                <a:spcPts val="0"/>
              </a:spcBef>
              <a:spcAft>
                <a:spcPts val="0"/>
              </a:spcAft>
              <a:buClr>
                <a:srgbClr val="000000"/>
              </a:buClr>
              <a:buSzPts val="1100"/>
              <a:buFont typeface="Arial"/>
              <a:buNone/>
            </a:pPr>
            <a:r>
              <a:rPr lang="en-GB" dirty="0"/>
              <a:t>We make assumptions and determinations about what is real every moment of every day. We sort out those 11 million pieces of information, we see what we see, and we believe that what we see is real. Only occasionally do we realize how subjective those determinations are, and how much they are impacted not by what is in front of us, but by what we interpret is in front of us, seen through our own lens on the world.</a:t>
            </a:r>
            <a:endParaRPr dirty="0"/>
          </a:p>
          <a:p>
            <a:pPr marL="0" lvl="0" indent="0" algn="just" rtl="0">
              <a:lnSpc>
                <a:spcPct val="100000"/>
              </a:lnSpc>
              <a:spcBef>
                <a:spcPts val="0"/>
              </a:spcBef>
              <a:spcAft>
                <a:spcPts val="0"/>
              </a:spcAft>
              <a:buSzPts val="1100"/>
              <a:buNone/>
            </a:pPr>
            <a:endParaRPr lang="en-GB" dirty="0"/>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Link video: https://www.youtube.com/watch?v=dVp9Z5k0dEE</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GB" dirty="0"/>
              <a:t>Daniel Kahneman (2011) wrote a </a:t>
            </a:r>
            <a:r>
              <a:rPr lang="en-GB" dirty="0" err="1"/>
              <a:t>nobel</a:t>
            </a:r>
            <a:r>
              <a:rPr lang="en-GB" dirty="0"/>
              <a:t> prize winning book on how biases influence human judgement. He distinguished 2 mental routes for decision making: route 1 for fast, non-effortless decisions (prone to biases!) and route 2 for deliberative, elaborated decision making.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module is designed to help you create an inclusive and diverse work environment and to reap its benefits in the best possible way. This module is the second in a series of four modules especially designed for companies looking to diversify their talent pool.</a:t>
            </a:r>
          </a:p>
          <a:p>
            <a:pPr marL="0" lvl="0" indent="0" algn="just" rtl="0">
              <a:spcBef>
                <a:spcPts val="0"/>
              </a:spcBef>
              <a:spcAft>
                <a:spcPts val="0"/>
              </a:spcAft>
              <a:buFont typeface="+mj-lt"/>
              <a:buNone/>
            </a:pPr>
            <a:r>
              <a:rPr lang="en-GB" dirty="0"/>
              <a:t>It consists of:</a:t>
            </a:r>
          </a:p>
          <a:p>
            <a:pPr marL="0" lvl="0" indent="0" algn="just" rtl="0">
              <a:spcBef>
                <a:spcPts val="0"/>
              </a:spcBef>
              <a:spcAft>
                <a:spcPts val="0"/>
              </a:spcAft>
              <a:buFont typeface="+mj-lt"/>
              <a:buNone/>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en-US" dirty="0"/>
              <a:t>Biases are essentially a good thing, they help us to address 4 common problems:</a:t>
            </a:r>
            <a:br>
              <a:rPr lang="en-US" dirty="0"/>
            </a:br>
            <a:endParaRPr lang="en-US" dirty="0"/>
          </a:p>
          <a:p>
            <a:pPr marL="457200" lvl="0" indent="-298450" algn="just" rtl="0">
              <a:lnSpc>
                <a:spcPct val="100000"/>
              </a:lnSpc>
              <a:spcBef>
                <a:spcPts val="0"/>
              </a:spcBef>
              <a:spcAft>
                <a:spcPts val="0"/>
              </a:spcAft>
              <a:buSzPts val="1100"/>
              <a:buFont typeface="+mj-lt"/>
              <a:buAutoNum type="arabicPeriod"/>
            </a:pPr>
            <a:r>
              <a:rPr lang="en-US" dirty="0"/>
              <a:t>Information overload sucks, so we aggressively filter. Noise becomes signal.</a:t>
            </a:r>
          </a:p>
          <a:p>
            <a:pPr marL="457200" lvl="0" indent="-298450" algn="just" rtl="0">
              <a:lnSpc>
                <a:spcPct val="100000"/>
              </a:lnSpc>
              <a:spcBef>
                <a:spcPts val="0"/>
              </a:spcBef>
              <a:spcAft>
                <a:spcPts val="0"/>
              </a:spcAft>
              <a:buSzPts val="1100"/>
              <a:buFont typeface="+mj-lt"/>
              <a:buAutoNum type="arabicPeriod"/>
            </a:pPr>
            <a:r>
              <a:rPr lang="en-US" dirty="0"/>
              <a:t>Lack of meaning is confusing, so we fill in the gaps. Signal becomes a story.</a:t>
            </a:r>
          </a:p>
          <a:p>
            <a:pPr marL="457200" lvl="0" indent="-298450" algn="just" rtl="0">
              <a:lnSpc>
                <a:spcPct val="100000"/>
              </a:lnSpc>
              <a:spcBef>
                <a:spcPts val="0"/>
              </a:spcBef>
              <a:spcAft>
                <a:spcPts val="0"/>
              </a:spcAft>
              <a:buSzPts val="1100"/>
              <a:buFont typeface="+mj-lt"/>
              <a:buAutoNum type="arabicPeriod"/>
            </a:pPr>
            <a:r>
              <a:rPr lang="en-US" dirty="0"/>
              <a:t>Need to act fast lest we lose our chance, so we jump to conclusions. Stories become decisions.</a:t>
            </a:r>
          </a:p>
          <a:p>
            <a:pPr marL="457200" lvl="0" indent="-298450" algn="just" rtl="0">
              <a:lnSpc>
                <a:spcPct val="100000"/>
              </a:lnSpc>
              <a:spcBef>
                <a:spcPts val="0"/>
              </a:spcBef>
              <a:spcAft>
                <a:spcPts val="0"/>
              </a:spcAft>
              <a:buSzPts val="1100"/>
              <a:buFont typeface="+mj-lt"/>
              <a:buAutoNum type="arabicPeriod"/>
            </a:pPr>
            <a:r>
              <a:rPr lang="en-US" dirty="0"/>
              <a:t>This isn’t getting easier, so we try to remember the important bits. Decisions inform our mental models of the world.</a:t>
            </a:r>
          </a:p>
          <a:p>
            <a:pPr marL="457200" lvl="0" indent="-228600" algn="l" rtl="0">
              <a:lnSpc>
                <a:spcPct val="100000"/>
              </a:lnSpc>
              <a:spcBef>
                <a:spcPts val="0"/>
              </a:spcBef>
              <a:spcAft>
                <a:spcPts val="0"/>
              </a:spcAft>
              <a:buSzPts val="1100"/>
              <a:buNone/>
            </a:pPr>
            <a:endParaRPr lang="en-US" dirty="0"/>
          </a:p>
          <a:p>
            <a:pPr marL="457200" lvl="0" indent="-228600" algn="l" rtl="0">
              <a:lnSpc>
                <a:spcPct val="100000"/>
              </a:lnSpc>
              <a:spcBef>
                <a:spcPts val="0"/>
              </a:spcBef>
              <a:spcAft>
                <a:spcPts val="0"/>
              </a:spcAft>
              <a:buSzPts val="1100"/>
              <a:buNone/>
            </a:pPr>
            <a:r>
              <a:rPr lang="en-US" dirty="0"/>
              <a:t>However, there’s a downside to all of these 4 </a:t>
            </a:r>
            <a:r>
              <a:rPr lang="en-US" dirty="0" err="1"/>
              <a:t>phenomenons</a:t>
            </a:r>
            <a:r>
              <a:rPr lang="en-US" dirty="0"/>
              <a:t>:</a:t>
            </a:r>
          </a:p>
          <a:p>
            <a:pPr marL="457200" lvl="0" indent="-228600" algn="just" rtl="0">
              <a:lnSpc>
                <a:spcPct val="100000"/>
              </a:lnSpc>
              <a:spcBef>
                <a:spcPts val="0"/>
              </a:spcBef>
              <a:spcAft>
                <a:spcPts val="0"/>
              </a:spcAft>
              <a:buSzPts val="1100"/>
              <a:buFont typeface="+mj-lt"/>
              <a:buAutoNum type="arabicPeriod"/>
            </a:pPr>
            <a:endParaRPr lang="en-US" b="0" dirty="0"/>
          </a:p>
          <a:p>
            <a:pPr marL="457200" lvl="0" indent="-29845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We don’t see everything. Some of the information we filter out is actually useful and important.</a:t>
            </a:r>
            <a:endParaRPr lang="en-US" b="0" dirty="0"/>
          </a:p>
          <a:p>
            <a:pPr marL="457200" lvl="0" indent="-29845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Our search for meaning can conjure illusions. We sometimes imagine details that were filled in by our assumptions, and construct meaning and stories that aren’t really there.</a:t>
            </a:r>
            <a:endParaRPr lang="en-US" b="0" dirty="0"/>
          </a:p>
          <a:p>
            <a:pPr marL="457200" lvl="0" indent="-29845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Quick decisions can be seriously flawed. Some of the quick reactions and decisions we jump to are unfair, self-serving, and counter-productive.</a:t>
            </a:r>
            <a:endParaRPr lang="en-US" b="0" dirty="0"/>
          </a:p>
          <a:p>
            <a:pPr marL="457200" lvl="0" indent="-298450" algn="just"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Our memory reinforces errors. Some of the stuff we remember for later just makes all of the above systems more biased, and more damaging to our thought processes.</a:t>
            </a:r>
          </a:p>
          <a:p>
            <a:pPr marL="457200" lvl="0" indent="-298450" algn="just" rtl="0">
              <a:lnSpc>
                <a:spcPct val="100000"/>
              </a:lnSpc>
              <a:spcBef>
                <a:spcPts val="0"/>
              </a:spcBef>
              <a:spcAft>
                <a:spcPts val="0"/>
              </a:spcAft>
              <a:buSzPts val="1100"/>
              <a:buFont typeface="+mj-lt"/>
              <a:buAutoNum type="arabicPeriod"/>
            </a:pPr>
            <a:endParaRPr lang="en-US" sz="1100" b="0" i="0" u="none" strike="noStrike" cap="none" dirty="0">
              <a:solidFill>
                <a:srgbClr val="000000"/>
              </a:solidFill>
              <a:latin typeface="Arial"/>
              <a:cs typeface="Arial"/>
              <a:sym typeface="Arial"/>
            </a:endParaRPr>
          </a:p>
          <a:p>
            <a:pPr marL="158750" marR="0" lvl="0" indent="0" algn="just" defTabSz="914400" rtl="0" eaLnBrk="1" fontAlgn="auto" latinLnBrk="0" hangingPunct="1">
              <a:lnSpc>
                <a:spcPct val="100000"/>
              </a:lnSpc>
              <a:spcBef>
                <a:spcPts val="0"/>
              </a:spcBef>
              <a:spcAft>
                <a:spcPts val="0"/>
              </a:spcAft>
              <a:buClr>
                <a:srgbClr val="000000"/>
              </a:buClr>
              <a:buSzPts val="1100"/>
              <a:buFont typeface="+mj-lt"/>
              <a:buNone/>
              <a:tabLst/>
              <a:defRPr/>
            </a:pPr>
            <a:r>
              <a:rPr lang="en-GB" sz="1100" b="0" i="0" u="none" strike="noStrike" cap="none" dirty="0">
                <a:solidFill>
                  <a:srgbClr val="000000"/>
                </a:solidFill>
                <a:latin typeface="Arial"/>
                <a:ea typeface="Arial"/>
                <a:cs typeface="Arial"/>
                <a:sym typeface="Arial"/>
              </a:rPr>
              <a:t>https://betterhumans.coach.me/cognitive-bias-cheat-sheet-55a472476b18</a:t>
            </a:r>
            <a:endParaRPr lang="en-GB" dirty="0"/>
          </a:p>
          <a:p>
            <a:pPr marL="158750" lvl="0" indent="0" algn="just" rtl="0">
              <a:lnSpc>
                <a:spcPct val="100000"/>
              </a:lnSpc>
              <a:spcBef>
                <a:spcPts val="0"/>
              </a:spcBef>
              <a:spcAft>
                <a:spcPts val="0"/>
              </a:spcAft>
              <a:buSzPts val="1100"/>
              <a:buFont typeface="+mj-lt"/>
              <a:buNone/>
            </a:pPr>
            <a:endParaRPr lang="en-US" b="0" dirty="0"/>
          </a:p>
          <a:p>
            <a:pPr marL="457200" lvl="0" indent="-228600" algn="l" rtl="0">
              <a:lnSpc>
                <a:spcPct val="100000"/>
              </a:lnSpc>
              <a:spcBef>
                <a:spcPts val="0"/>
              </a:spcBef>
              <a:spcAft>
                <a:spcPts val="0"/>
              </a:spcAft>
              <a:buSzPts val="1100"/>
              <a:buNone/>
            </a:pPr>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just" rtl="0">
              <a:lnSpc>
                <a:spcPct val="115000"/>
              </a:lnSpc>
              <a:spcBef>
                <a:spcPts val="0"/>
              </a:spcBef>
              <a:spcAft>
                <a:spcPts val="0"/>
              </a:spcAft>
              <a:buNone/>
            </a:pPr>
            <a:r>
              <a:rPr lang="en-GB" sz="1150" dirty="0">
                <a:solidFill>
                  <a:srgbClr val="51626F"/>
                </a:solidFill>
                <a:latin typeface="Montserrat"/>
                <a:ea typeface="Montserrat"/>
                <a:cs typeface="Montserrat"/>
                <a:sym typeface="Montserrat"/>
              </a:rPr>
              <a:t>There are more than 150 identified types of unconscious bias, according to a report written by Horace McCormick, of the Kenan-Flagler Business School. Here are some of the most common ones:</a:t>
            </a:r>
            <a:endParaRPr sz="1150" dirty="0">
              <a:solidFill>
                <a:srgbClr val="51626F"/>
              </a:solidFill>
              <a:latin typeface="Montserrat"/>
              <a:ea typeface="Montserrat"/>
              <a:cs typeface="Montserrat"/>
              <a:sym typeface="Montserrat"/>
            </a:endParaRPr>
          </a:p>
          <a:p>
            <a:pPr marL="457200" lvl="0" indent="0" algn="just" rtl="0">
              <a:lnSpc>
                <a:spcPct val="115000"/>
              </a:lnSpc>
              <a:spcBef>
                <a:spcPts val="1500"/>
              </a:spcBef>
              <a:spcAft>
                <a:spcPts val="0"/>
              </a:spcAft>
              <a:buNone/>
            </a:pPr>
            <a:endParaRPr sz="1150" dirty="0">
              <a:solidFill>
                <a:srgbClr val="51626F"/>
              </a:solidFill>
              <a:latin typeface="Montserrat"/>
              <a:ea typeface="Montserrat"/>
              <a:cs typeface="Montserrat"/>
              <a:sym typeface="Montserrat"/>
            </a:endParaRPr>
          </a:p>
          <a:p>
            <a:pPr marL="457200" lvl="0" indent="-301625" algn="just" rtl="0">
              <a:lnSpc>
                <a:spcPct val="115000"/>
              </a:lnSpc>
              <a:spcBef>
                <a:spcPts val="1500"/>
              </a:spcBef>
              <a:spcAft>
                <a:spcPts val="0"/>
              </a:spcAft>
              <a:buClr>
                <a:srgbClr val="51626F"/>
              </a:buClr>
              <a:buSzPts val="1150"/>
              <a:buFont typeface="Montserrat"/>
              <a:buChar char="●"/>
            </a:pPr>
            <a:r>
              <a:rPr lang="en-GB" sz="1150" dirty="0">
                <a:solidFill>
                  <a:srgbClr val="51626F"/>
                </a:solidFill>
                <a:latin typeface="Montserrat"/>
                <a:ea typeface="Montserrat"/>
                <a:cs typeface="Montserrat"/>
                <a:sym typeface="Montserrat"/>
              </a:rPr>
              <a:t>Confirmation bias – This is when we unconsciously look for information or evidence to back up a prior-held belief or a judgement we’ve made about someone. This is because we have an inherent wish to believe that we’re right. For instance, if someone thinks a particular action will be best for their company, they’ll then only find evidence that supports that belief.</a:t>
            </a:r>
            <a:endParaRPr sz="1150" dirty="0">
              <a:solidFill>
                <a:srgbClr val="51626F"/>
              </a:solidFill>
              <a:latin typeface="Montserrat"/>
              <a:ea typeface="Montserrat"/>
              <a:cs typeface="Montserrat"/>
              <a:sym typeface="Montserrat"/>
            </a:endParaRPr>
          </a:p>
          <a:p>
            <a:pPr marL="457200" lvl="0" indent="-301625" algn="just" rtl="0">
              <a:lnSpc>
                <a:spcPct val="115000"/>
              </a:lnSpc>
              <a:spcBef>
                <a:spcPts val="0"/>
              </a:spcBef>
              <a:spcAft>
                <a:spcPts val="0"/>
              </a:spcAft>
              <a:buClr>
                <a:srgbClr val="51626F"/>
              </a:buClr>
              <a:buSzPts val="1150"/>
              <a:buFont typeface="Montserrat"/>
              <a:buChar char="●"/>
            </a:pPr>
            <a:r>
              <a:rPr lang="en-GB" sz="1150" dirty="0">
                <a:solidFill>
                  <a:srgbClr val="51626F"/>
                </a:solidFill>
                <a:latin typeface="Montserrat"/>
                <a:ea typeface="Montserrat"/>
                <a:cs typeface="Montserrat"/>
                <a:sym typeface="Montserrat"/>
              </a:rPr>
              <a:t>Affinity bias – This is particularly common in the recruitment process. If an interviewer feels they have an affinity with a candidate, for instance if they are from the same place or did the same degree, they will inevitably feel more warmly towards that person. This often involves little things like smiling more, but it can stop the best candidate from being hired.</a:t>
            </a:r>
            <a:endParaRPr sz="1150" dirty="0">
              <a:solidFill>
                <a:srgbClr val="51626F"/>
              </a:solidFill>
              <a:latin typeface="Montserrat"/>
              <a:ea typeface="Montserrat"/>
              <a:cs typeface="Montserrat"/>
              <a:sym typeface="Montserrat"/>
            </a:endParaRPr>
          </a:p>
          <a:p>
            <a:pPr marL="457200" lvl="0" indent="-301625" algn="just" rtl="0">
              <a:lnSpc>
                <a:spcPct val="115000"/>
              </a:lnSpc>
              <a:spcBef>
                <a:spcPts val="0"/>
              </a:spcBef>
              <a:spcAft>
                <a:spcPts val="0"/>
              </a:spcAft>
              <a:buClr>
                <a:srgbClr val="51626F"/>
              </a:buClr>
              <a:buSzPts val="1150"/>
              <a:buFont typeface="Montserrat"/>
              <a:buChar char="●"/>
            </a:pPr>
            <a:r>
              <a:rPr lang="en-GB" sz="1150" dirty="0">
                <a:solidFill>
                  <a:srgbClr val="51626F"/>
                </a:solidFill>
                <a:latin typeface="Montserrat"/>
                <a:ea typeface="Montserrat"/>
                <a:cs typeface="Montserrat"/>
                <a:sym typeface="Montserrat"/>
              </a:rPr>
              <a:t>Halo/horns effect – Again, this is common in recruitment – if someone sees one good thing about a person, the halo effect will mean that they think every single other thing about the person is also good. The horns effect is the opposite of this.</a:t>
            </a:r>
            <a:endParaRPr sz="1150" dirty="0">
              <a:solidFill>
                <a:srgbClr val="51626F"/>
              </a:solidFill>
              <a:latin typeface="Montserrat"/>
              <a:ea typeface="Montserrat"/>
              <a:cs typeface="Montserrat"/>
              <a:sym typeface="Montserrat"/>
            </a:endParaRPr>
          </a:p>
          <a:p>
            <a:pPr marL="457200" lvl="0" indent="-301625" algn="just" rtl="0">
              <a:lnSpc>
                <a:spcPct val="115000"/>
              </a:lnSpc>
              <a:spcBef>
                <a:spcPts val="0"/>
              </a:spcBef>
              <a:spcAft>
                <a:spcPts val="0"/>
              </a:spcAft>
              <a:buClr>
                <a:srgbClr val="51626F"/>
              </a:buClr>
              <a:buSzPts val="1150"/>
              <a:buFont typeface="Montserrat"/>
              <a:buChar char="●"/>
            </a:pPr>
            <a:r>
              <a:rPr lang="en-GB" sz="1150" dirty="0">
                <a:solidFill>
                  <a:srgbClr val="51626F"/>
                </a:solidFill>
                <a:latin typeface="Montserrat"/>
                <a:ea typeface="Montserrat"/>
                <a:cs typeface="Montserrat"/>
                <a:sym typeface="Montserrat"/>
              </a:rPr>
              <a:t>Conformity bias – Also known as groupthink, if someone feels that the rest of their team are leaning towards one decision, they will agree too.</a:t>
            </a:r>
          </a:p>
          <a:p>
            <a:pPr marL="457200" lvl="0" indent="-301625" algn="just" rtl="0">
              <a:lnSpc>
                <a:spcPct val="115000"/>
              </a:lnSpc>
              <a:spcBef>
                <a:spcPts val="0"/>
              </a:spcBef>
              <a:spcAft>
                <a:spcPts val="0"/>
              </a:spcAft>
              <a:buClr>
                <a:srgbClr val="51626F"/>
              </a:buClr>
              <a:buSzPts val="1150"/>
              <a:buFont typeface="Montserrat"/>
              <a:buChar char="●"/>
            </a:pPr>
            <a:endParaRPr lang="en-GB" sz="1150" dirty="0">
              <a:solidFill>
                <a:srgbClr val="51626F"/>
              </a:solidFill>
              <a:latin typeface="Montserrat"/>
              <a:ea typeface="Montserrat"/>
              <a:cs typeface="Montserrat"/>
              <a:sym typeface="Montserrat"/>
            </a:endParaRPr>
          </a:p>
          <a:p>
            <a:pPr marL="155575" lvl="0" indent="0" algn="just" rtl="0">
              <a:lnSpc>
                <a:spcPct val="115000"/>
              </a:lnSpc>
              <a:spcBef>
                <a:spcPts val="0"/>
              </a:spcBef>
              <a:spcAft>
                <a:spcPts val="0"/>
              </a:spcAft>
              <a:buClr>
                <a:srgbClr val="51626F"/>
              </a:buClr>
              <a:buSzPts val="1150"/>
              <a:buFont typeface="Montserrat"/>
              <a:buNone/>
            </a:pPr>
            <a:r>
              <a:rPr lang="en-GB" sz="1150" u="sng" dirty="0">
                <a:solidFill>
                  <a:schemeClr val="hlink"/>
                </a:solidFill>
                <a:latin typeface="Montserrat"/>
                <a:ea typeface="Montserrat"/>
                <a:cs typeface="Montserrat"/>
                <a:sym typeface="Montserrat"/>
                <a:hlinkClick r:id="rId3"/>
              </a:rPr>
              <a:t>https://www.talentinternational.com/spot-unconscious-bias-workplace/</a:t>
            </a:r>
            <a:r>
              <a:rPr lang="en-GB" sz="1150" dirty="0">
                <a:solidFill>
                  <a:srgbClr val="51626F"/>
                </a:solidFill>
                <a:latin typeface="Montserrat"/>
                <a:ea typeface="Montserrat"/>
                <a:cs typeface="Montserrat"/>
                <a:sym typeface="Montserrat"/>
              </a:rPr>
              <a:t>) </a:t>
            </a:r>
            <a:endParaRPr sz="1150" dirty="0">
              <a:solidFill>
                <a:srgbClr val="51626F"/>
              </a:solidFill>
              <a:latin typeface="Montserrat"/>
              <a:ea typeface="Montserrat"/>
              <a:cs typeface="Montserrat"/>
              <a:sym typeface="Montserrat"/>
            </a:endParaRPr>
          </a:p>
          <a:p>
            <a:pPr marL="0" lvl="0" indent="0" algn="l" rtl="0">
              <a:spcBef>
                <a:spcPts val="1500"/>
              </a:spcBef>
              <a:spcAft>
                <a:spcPts val="0"/>
              </a:spcAft>
              <a:buNone/>
            </a:pPr>
            <a:endParaRPr dirty="0"/>
          </a:p>
        </p:txBody>
      </p:sp>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Following is a list of areas in your organisation where bias might appear:</a:t>
            </a:r>
          </a:p>
          <a:p>
            <a:pPr marL="0" lvl="0" indent="0" algn="just" rtl="0">
              <a:lnSpc>
                <a:spcPct val="100000"/>
              </a:lnSpc>
              <a:spcBef>
                <a:spcPts val="0"/>
              </a:spcBef>
              <a:spcAft>
                <a:spcPts val="0"/>
              </a:spcAft>
              <a:buSzPts val="1100"/>
              <a:buNone/>
            </a:pPr>
            <a:endParaRPr lang="en-GB" sz="1100" b="0" i="0" u="none" strike="noStrike" cap="none" dirty="0">
              <a:solidFill>
                <a:srgbClr val="000000"/>
              </a:solidFill>
              <a:effectLst/>
              <a:latin typeface="Arial"/>
              <a:ea typeface="Arial"/>
              <a:cs typeface="Arial"/>
              <a:sym typeface="Arial"/>
            </a:endParaRPr>
          </a:p>
          <a:p>
            <a:pPr lvl="0" algn="just"/>
            <a:r>
              <a:rPr lang="en-GB" sz="1100" b="0" i="0" u="none" strike="noStrike" cap="none" dirty="0">
                <a:solidFill>
                  <a:srgbClr val="000000"/>
                </a:solidFill>
                <a:effectLst/>
                <a:latin typeface="Arial"/>
                <a:ea typeface="Arial"/>
                <a:cs typeface="Arial"/>
                <a:sym typeface="Arial"/>
              </a:rPr>
              <a:t>Hiring. Research shows that CV’s from people with an ethnic minority background are nearly twice as likely to be left untouched compared to those of people with a Dutch name. Removing all identification details from your candidates resumes and applications might help the hiring team to evaluate people on their skills and experience instead of factors that can lead to biased decisions. </a:t>
            </a:r>
          </a:p>
          <a:p>
            <a:pPr lvl="0" algn="just"/>
            <a:r>
              <a:rPr lang="en-GB" sz="1100" b="0" i="0" u="none" strike="noStrike" cap="none" dirty="0">
                <a:solidFill>
                  <a:srgbClr val="000000"/>
                </a:solidFill>
                <a:effectLst/>
                <a:latin typeface="Arial"/>
                <a:ea typeface="Arial"/>
                <a:cs typeface="Arial"/>
                <a:sym typeface="Arial"/>
              </a:rPr>
              <a:t>Performance reviews. People from a different cultural background are not always evaluated and rewarded on the same criteria. Provide manager training to counteract bias in performance reviews, and ensure objective criteria are provided for evaluations.</a:t>
            </a:r>
          </a:p>
          <a:p>
            <a:pPr lvl="0" algn="just"/>
            <a:r>
              <a:rPr lang="en-GB" sz="1100" b="0" i="0" u="none" strike="noStrike" cap="none" dirty="0">
                <a:solidFill>
                  <a:srgbClr val="000000"/>
                </a:solidFill>
                <a:effectLst/>
                <a:latin typeface="Arial"/>
                <a:ea typeface="Arial"/>
                <a:cs typeface="Arial"/>
                <a:sym typeface="Arial"/>
              </a:rPr>
              <a:t>Leadership opportunities. Are men, women and minorities offered the same development and mentoring opportunities? Look at </a:t>
            </a:r>
            <a:r>
              <a:rPr lang="en-GB" sz="1100" b="0" i="0" u="none" strike="noStrike" cap="none" dirty="0" err="1">
                <a:solidFill>
                  <a:srgbClr val="000000"/>
                </a:solidFill>
                <a:effectLst/>
                <a:latin typeface="Arial"/>
                <a:ea typeface="Arial"/>
                <a:cs typeface="Arial"/>
                <a:sym typeface="Arial"/>
              </a:rPr>
              <a:t>enrollment</a:t>
            </a:r>
            <a:r>
              <a:rPr lang="en-GB" sz="1100" b="0" i="0" u="none" strike="noStrike" cap="none" dirty="0">
                <a:solidFill>
                  <a:srgbClr val="000000"/>
                </a:solidFill>
                <a:effectLst/>
                <a:latin typeface="Arial"/>
                <a:ea typeface="Arial"/>
                <a:cs typeface="Arial"/>
                <a:sym typeface="Arial"/>
              </a:rPr>
              <a:t> in these programs and decide how you can make them more accessible. Consider how to structure mentoring development programs that provide equal access, and counteract tendencies toward male-male </a:t>
            </a:r>
            <a:r>
              <a:rPr lang="en-GB" sz="1100" b="0" i="0" u="none" strike="noStrike" cap="none" dirty="0" err="1">
                <a:solidFill>
                  <a:srgbClr val="000000"/>
                </a:solidFill>
                <a:effectLst/>
                <a:latin typeface="Arial"/>
                <a:ea typeface="Arial"/>
                <a:cs typeface="Arial"/>
                <a:sym typeface="Arial"/>
              </a:rPr>
              <a:t>favoritism</a:t>
            </a:r>
            <a:r>
              <a:rPr lang="en-GB" sz="1100" b="0" i="0" u="none" strike="noStrike" cap="none" dirty="0">
                <a:solidFill>
                  <a:srgbClr val="000000"/>
                </a:solidFill>
                <a:effectLst/>
                <a:latin typeface="Arial"/>
                <a:ea typeface="Arial"/>
                <a:cs typeface="Arial"/>
                <a:sym typeface="Arial"/>
              </a:rPr>
              <a:t>.</a:t>
            </a:r>
          </a:p>
          <a:p>
            <a:pPr lvl="0" algn="just"/>
            <a:r>
              <a:rPr lang="en-GB" sz="1100" b="0" i="0" u="none" strike="noStrike" cap="none" dirty="0">
                <a:solidFill>
                  <a:srgbClr val="000000"/>
                </a:solidFill>
                <a:effectLst/>
                <a:latin typeface="Arial"/>
                <a:ea typeface="Arial"/>
                <a:cs typeface="Arial"/>
                <a:sym typeface="Arial"/>
              </a:rPr>
              <a:t>Promotions. Are men, women and minorities being promoted at the same rate? Look into your data to find out. People who have a tendency to downplay accomplishments might be overlooked when it is time for a promotion.  </a:t>
            </a:r>
          </a:p>
          <a:p>
            <a:pPr lvl="0" algn="just"/>
            <a:r>
              <a:rPr lang="en-GB" sz="1100" b="0" i="0" u="none" strike="noStrike" cap="none" dirty="0">
                <a:solidFill>
                  <a:srgbClr val="000000"/>
                </a:solidFill>
                <a:effectLst/>
                <a:latin typeface="Arial"/>
                <a:ea typeface="Arial"/>
                <a:cs typeface="Arial"/>
                <a:sym typeface="Arial"/>
              </a:rPr>
              <a:t>Compensation.  Differences in compensation often exist among men, women and minorities, but this can be overcome with accountability and transparency practices. </a:t>
            </a:r>
            <a:r>
              <a:rPr lang="en-GB" sz="1100" b="0" i="0" u="none" strike="noStrike" cap="none" dirty="0" err="1">
                <a:solidFill>
                  <a:srgbClr val="000000"/>
                </a:solidFill>
                <a:effectLst/>
                <a:latin typeface="Arial"/>
                <a:ea typeface="Arial"/>
                <a:cs typeface="Arial"/>
                <a:sym typeface="Arial"/>
              </a:rPr>
              <a:t>Analyzing</a:t>
            </a:r>
            <a:r>
              <a:rPr lang="en-GB" sz="1100" b="0" i="0" u="none" strike="noStrike" cap="none" dirty="0">
                <a:solidFill>
                  <a:srgbClr val="000000"/>
                </a:solidFill>
                <a:effectLst/>
                <a:latin typeface="Arial"/>
                <a:ea typeface="Arial"/>
                <a:cs typeface="Arial"/>
                <a:sym typeface="Arial"/>
              </a:rPr>
              <a:t> your compensation data by diversity groups will allow you to find problem spots.</a:t>
            </a:r>
          </a:p>
          <a:p>
            <a:pPr lvl="0" algn="just"/>
            <a:r>
              <a:rPr lang="en-GB" sz="1100" b="0" i="0" u="none" strike="noStrike" cap="none" dirty="0">
                <a:solidFill>
                  <a:srgbClr val="000000"/>
                </a:solidFill>
                <a:effectLst/>
                <a:latin typeface="Arial"/>
                <a:ea typeface="Arial"/>
                <a:cs typeface="Arial"/>
                <a:sym typeface="Arial"/>
              </a:rPr>
              <a:t>Everyday interactions: Survey data and employee focus groups may help uncover areas where bias operates in your organisation.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0b44fcf3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50b44fcf37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GB" sz="1100" i="0" dirty="0">
                <a:solidFill>
                  <a:srgbClr val="666666"/>
                </a:solidFill>
                <a:latin typeface="Verdana"/>
                <a:ea typeface="Verdana"/>
                <a:cs typeface="Verdana"/>
                <a:sym typeface="Verdana"/>
              </a:rPr>
              <a:t>Research shows recruiters are less likely to read CVs if they include foreign names.</a:t>
            </a: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just"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Arial"/>
                <a:ea typeface="Arial"/>
                <a:cs typeface="Arial"/>
                <a:sym typeface="Arial"/>
              </a:rPr>
              <a:t>A study from Yale researchers shows that perceiving yourself as objective is actually correlated with showing even more bias. The mere desire to not be biased is not enough to overcome decades of cultural conditioning and can even lend more credence to post-hoc justifications. Acknowledging that you have biases that conflict with your values does not make you a bad person. It’s a natural result of our culture. The important thing is to find ways to eliminate them. Blindly believing your company is a meritocracy not only does not make it so, but will actually make it even harder to address implicit bias.</a:t>
            </a:r>
            <a:endParaRPr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solidFill>
                  <a:schemeClr val="dk1"/>
                </a:solidFill>
                <a:latin typeface="Verdana"/>
                <a:ea typeface="Verdana"/>
                <a:cs typeface="Verdana"/>
                <a:sym typeface="Verdana"/>
              </a:rPr>
              <a:t>Combating unconscious biases is hard, because their influence on our decisions in a given moment doesn't feel wrong; it feels intuitively right. But in order to create a workplace that supports and encourages diverse perspectives, talents, and ideas, you need to give people the platform and tools to begin unbiasing. </a:t>
            </a:r>
          </a:p>
          <a:p>
            <a:pPr marL="0" lvl="0" indent="0" algn="just" rtl="0">
              <a:lnSpc>
                <a:spcPct val="100000"/>
              </a:lnSpc>
              <a:spcBef>
                <a:spcPts val="0"/>
              </a:spcBef>
              <a:spcAft>
                <a:spcPts val="0"/>
              </a:spcAft>
              <a:buSzPts val="1100"/>
              <a:buNone/>
            </a:pPr>
            <a:endParaRPr lang="en-US" dirty="0">
              <a:solidFill>
                <a:schemeClr val="dk1"/>
              </a:solidFill>
              <a:latin typeface="Verdana"/>
              <a:ea typeface="Verdana"/>
              <a:cs typeface="Verdana"/>
              <a:sym typeface="Verdana"/>
            </a:endParaRP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Commitment to uncovering bias: belief &amp; acting by senior leadership</a:t>
            </a: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Creating awareness by training and respectful day-to-day interventions: training can be employed as a strategy to manage the impact of unconscious bias. Training cannot make bias to go away, but if people accept that they are permanently biased, they will ultimately have a better understanding and make better decisions.</a:t>
            </a: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Accountability: asking for and giving feedback</a:t>
            </a: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Gather data and learn about your </a:t>
            </a:r>
            <a:r>
              <a:rPr lang="en-US" dirty="0" err="1">
                <a:solidFill>
                  <a:schemeClr val="dk1"/>
                </a:solidFill>
                <a:latin typeface="Verdana"/>
                <a:ea typeface="Verdana"/>
                <a:cs typeface="Verdana"/>
                <a:sym typeface="Verdana"/>
              </a:rPr>
              <a:t>organisational</a:t>
            </a:r>
            <a:r>
              <a:rPr lang="en-US" dirty="0">
                <a:solidFill>
                  <a:schemeClr val="dk1"/>
                </a:solidFill>
                <a:latin typeface="Verdana"/>
                <a:ea typeface="Verdana"/>
                <a:cs typeface="Verdana"/>
                <a:sym typeface="Verdana"/>
              </a:rPr>
              <a:t> biases</a:t>
            </a:r>
          </a:p>
          <a:p>
            <a:pPr marL="228600" lvl="0" indent="-228600" algn="just" rtl="0">
              <a:lnSpc>
                <a:spcPct val="100000"/>
              </a:lnSpc>
              <a:spcBef>
                <a:spcPts val="0"/>
              </a:spcBef>
              <a:spcAft>
                <a:spcPts val="0"/>
              </a:spcAft>
              <a:buSzPts val="1100"/>
              <a:buFont typeface="+mj-lt"/>
              <a:buAutoNum type="arabicPeriod"/>
            </a:pPr>
            <a:r>
              <a:rPr lang="en-US" dirty="0">
                <a:solidFill>
                  <a:schemeClr val="dk1"/>
                </a:solidFill>
                <a:latin typeface="Verdana"/>
                <a:ea typeface="Verdana"/>
                <a:cs typeface="Verdana"/>
                <a:sym typeface="Verdana"/>
              </a:rPr>
              <a:t>Use processes and criteria to support more objective decisions</a:t>
            </a:r>
          </a:p>
          <a:p>
            <a:pPr marL="0" lvl="0" indent="0" algn="l" rtl="0">
              <a:lnSpc>
                <a:spcPct val="100000"/>
              </a:lnSpc>
              <a:spcBef>
                <a:spcPts val="0"/>
              </a:spcBef>
              <a:spcAft>
                <a:spcPts val="0"/>
              </a:spcAft>
              <a:buSzPts val="1100"/>
              <a:buNone/>
            </a:pPr>
            <a:endParaRPr dirty="0">
              <a:solidFill>
                <a:schemeClr val="dk1"/>
              </a:solidFill>
              <a:latin typeface="Verdana"/>
              <a:ea typeface="Verdana"/>
              <a:cs typeface="Verdana"/>
              <a:sym typeface="Verdana"/>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600" dirty="0">
                <a:solidFill>
                  <a:srgbClr val="333333"/>
                </a:solidFill>
                <a:highlight>
                  <a:srgbClr val="EEEEEE"/>
                </a:highlight>
              </a:rPr>
              <a:t>The Implicit Association Test (IAT) measures attitudes and beliefs that people may be unwilling or unable to report. The IAT may be especially interesting if it shows that you have an implicit attitude that you did not know about. For example, you may believe that women and men should be equally associated with science, but your automatic associations could show that you (like many others) associate men with science more than you associate women with science. The tests are free and accessible via the link: </a:t>
            </a:r>
            <a:r>
              <a:rPr lang="en-GB" sz="1600" u="sng" dirty="0">
                <a:solidFill>
                  <a:schemeClr val="hlink"/>
                </a:solidFill>
                <a:highlight>
                  <a:srgbClr val="EEEEEE"/>
                </a:highlight>
                <a:hlinkClick r:id="rId3"/>
              </a:rPr>
              <a:t>https://implicit.harvard.edu/implicit/takeatest.html</a:t>
            </a:r>
            <a:endParaRPr lang="en-GB" sz="1600" dirty="0">
              <a:highlight>
                <a:srgbClr val="EEEEEE"/>
              </a:highlight>
            </a:endParaRPr>
          </a:p>
          <a:p>
            <a:pPr marL="0" lvl="0" indent="0" algn="just" rtl="0">
              <a:lnSpc>
                <a:spcPct val="100000"/>
              </a:lnSpc>
              <a:spcBef>
                <a:spcPts val="0"/>
              </a:spcBef>
              <a:spcAft>
                <a:spcPts val="0"/>
              </a:spcAft>
              <a:buNone/>
            </a:pPr>
            <a:endParaRPr sz="1600" dirty="0">
              <a:solidFill>
                <a:srgbClr val="333333"/>
              </a:solidFill>
              <a:highlight>
                <a:srgbClr val="EEEEEE"/>
              </a:highlight>
            </a:endParaRPr>
          </a:p>
          <a:p>
            <a:pPr marL="0" lvl="0" indent="0" algn="l" rtl="0">
              <a:lnSpc>
                <a:spcPct val="100000"/>
              </a:lnSpc>
              <a:spcBef>
                <a:spcPts val="0"/>
              </a:spcBef>
              <a:spcAft>
                <a:spcPts val="0"/>
              </a:spcAft>
              <a:buNone/>
            </a:pPr>
            <a:endParaRPr sz="1600" dirty="0">
              <a:solidFill>
                <a:srgbClr val="333333"/>
              </a:solidFill>
              <a:highlight>
                <a:srgbClr val="EEEEEE"/>
              </a:highlight>
            </a:endParaRPr>
          </a:p>
          <a:p>
            <a:pPr marL="0" lvl="0" indent="0" algn="just" rtl="0">
              <a:lnSpc>
                <a:spcPct val="115000"/>
              </a:lnSpc>
              <a:spcBef>
                <a:spcPts val="0"/>
              </a:spcBef>
              <a:spcAft>
                <a:spcPts val="0"/>
              </a:spcAft>
              <a:buNone/>
            </a:pPr>
            <a:r>
              <a:rPr lang="en-GB" sz="1150" dirty="0">
                <a:solidFill>
                  <a:schemeClr val="dk1"/>
                </a:solidFill>
              </a:rPr>
              <a:t>Microsoft: “as an organization committed to diversity and inclusion, we’re asked to be open to learning our own biases and changing our </a:t>
            </a:r>
            <a:r>
              <a:rPr lang="en-GB" sz="1150" dirty="0" err="1">
                <a:solidFill>
                  <a:schemeClr val="dk1"/>
                </a:solidFill>
              </a:rPr>
              <a:t>behavior</a:t>
            </a:r>
            <a:r>
              <a:rPr lang="en-GB" sz="1150" dirty="0">
                <a:solidFill>
                  <a:schemeClr val="dk1"/>
                </a:solidFill>
              </a:rPr>
              <a:t>. We gladly share our learning resources so that others can create inclusive environments where all people feel valued, heard and included”. Microsoft’s e-learning is available for free via the link: </a:t>
            </a:r>
            <a:r>
              <a:rPr lang="en-GB" sz="1100" b="1" i="0" u="none" strike="noStrike" cap="none"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hlinkClick r:id="rId4"/>
              </a:rPr>
              <a:t>https://www.microsoft.com/en-us/diversity/beyond-microsoft/default.aspx</a:t>
            </a:r>
            <a:endParaRPr sz="1150" dirty="0">
              <a:solidFill>
                <a:schemeClr val="dk1"/>
              </a:solidFill>
            </a:endParaRPr>
          </a:p>
          <a:p>
            <a:pPr marL="0" lvl="0" indent="0" algn="l" rtl="0">
              <a:lnSpc>
                <a:spcPct val="100000"/>
              </a:lnSpc>
              <a:spcBef>
                <a:spcPts val="0"/>
              </a:spcBef>
              <a:spcAft>
                <a:spcPts val="0"/>
              </a:spcAft>
              <a:buNone/>
            </a:pPr>
            <a:endParaRPr lang="en-GB" sz="1600" dirty="0">
              <a:solidFill>
                <a:srgbClr val="333333"/>
              </a:solidFill>
              <a:highlight>
                <a:srgbClr val="EEEEEE"/>
              </a:highlight>
            </a:endParaRPr>
          </a:p>
          <a:p>
            <a:pPr marL="0" lvl="0" indent="0" algn="l" rtl="0">
              <a:lnSpc>
                <a:spcPct val="100000"/>
              </a:lnSpc>
              <a:spcBef>
                <a:spcPts val="0"/>
              </a:spcBef>
              <a:spcAft>
                <a:spcPts val="0"/>
              </a:spcAft>
              <a:buNone/>
            </a:pPr>
            <a:r>
              <a:rPr lang="en-GB" sz="1600" dirty="0">
                <a:solidFill>
                  <a:srgbClr val="333333"/>
                </a:solidFill>
                <a:highlight>
                  <a:srgbClr val="EEEEEE"/>
                </a:highlight>
              </a:rPr>
              <a:t>Google’s guides to raise awareness about conscious bias are definitely recommended readings.</a:t>
            </a:r>
            <a:endParaRPr sz="1600" dirty="0">
              <a:solidFill>
                <a:srgbClr val="333333"/>
              </a:solidFill>
              <a:highlight>
                <a:srgbClr val="EEEEEE"/>
              </a:highlight>
            </a:endParaRPr>
          </a:p>
          <a:p>
            <a:pPr marL="0" lvl="0" indent="0" algn="l" rtl="0">
              <a:lnSpc>
                <a:spcPct val="100000"/>
              </a:lnSpc>
              <a:spcBef>
                <a:spcPts val="0"/>
              </a:spcBef>
              <a:spcAft>
                <a:spcPts val="0"/>
              </a:spcAft>
              <a:buNone/>
            </a:pPr>
            <a:endParaRPr sz="1600" dirty="0">
              <a:solidFill>
                <a:srgbClr val="333333"/>
              </a:solidFill>
              <a:highlight>
                <a:srgbClr val="EEEEEE"/>
              </a:highligh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Hand out attachment I of leaflet 2.6.</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i="1" dirty="0" err="1"/>
              <a:t>Cfr</a:t>
            </a:r>
            <a:r>
              <a:rPr lang="en-GB" i="1" dirty="0"/>
              <a:t>. Exercise leaflet 2.6.</a:t>
            </a:r>
          </a:p>
        </p:txBody>
      </p:sp>
    </p:spTree>
    <p:extLst>
      <p:ext uri="{BB962C8B-B14F-4D97-AF65-F5344CB8AC3E}">
        <p14:creationId xmlns:p14="http://schemas.microsoft.com/office/powerpoint/2010/main" val="275876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case of Accenture includes the following lessons learned. </a:t>
            </a:r>
          </a:p>
          <a:p>
            <a:pPr marL="0" lvl="0" indent="0" algn="l" rtl="0">
              <a:lnSpc>
                <a:spcPct val="100000"/>
              </a:lnSpc>
              <a:spcBef>
                <a:spcPts val="0"/>
              </a:spcBef>
              <a:spcAft>
                <a:spcPts val="0"/>
              </a:spcAft>
              <a:buSzPts val="110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t>Cfr</a:t>
            </a:r>
            <a:r>
              <a:rPr lang="en-GB" i="1" dirty="0"/>
              <a:t>. Exercise leaflet 2.6.</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16418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169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Building a diverse </a:t>
            </a:r>
            <a:r>
              <a:rPr lang="en-US" dirty="0" err="1"/>
              <a:t>organisation</a:t>
            </a:r>
            <a:r>
              <a:rPr lang="en-US" dirty="0"/>
              <a:t> does not happen overnight. It takes a comprehensive effort and continued investment over years to attract, hire, develop and retain a diverse workforce. To reap the benefits of diversity, employers must be prepared for, and deal with, some obstacles. Diversity does not produce better results automatically, through a sort of multicultural magic. It does so only if it is managed well. There are some critical success factors that need to be taken into account.</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US" dirty="0"/>
              <a:t>This is one of the most common mentioned success factors by companies. The CEO and other company leaders are the most visible spokespeople for diversity. Their support is needed to ensure diversity and inclusion efforts receive the appropriate attention, funding and monitoring. Leaders also set the example for employees by exhibiting inclusive </a:t>
            </a:r>
            <a:r>
              <a:rPr lang="en-US" dirty="0" err="1"/>
              <a:t>behaviours</a:t>
            </a:r>
            <a:r>
              <a:rPr lang="en-US" dirty="0"/>
              <a:t>, managing their own bias, and supporting employees’ best work. Far more change is possible if people at the top are tangibly committed to diversity &amp; inclusion.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0b44fcf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50b44fcf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Ask participants who they think are the most important stakeholders to get on board.</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i="1" dirty="0" err="1"/>
              <a:t>Cfr</a:t>
            </a:r>
            <a:r>
              <a:rPr lang="en-GB" i="1" dirty="0"/>
              <a:t>. Exercise leaflet 2.1. </a:t>
            </a:r>
            <a:endParaRPr i="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 name="Picture 4">
            <a:extLst>
              <a:ext uri="{FF2B5EF4-FFF2-40B4-BE49-F238E27FC236}">
                <a16:creationId xmlns:a16="http://schemas.microsoft.com/office/drawing/2014/main" id="{9BE49C43-FD26-4DF2-94F8-9EC73D86900F}"/>
              </a:ext>
            </a:extLst>
          </p:cNvPr>
          <p:cNvPicPr>
            <a:picLocks noChangeAspect="1"/>
          </p:cNvPicPr>
          <p:nvPr userDrawn="1"/>
        </p:nvPicPr>
        <p:blipFill>
          <a:blip r:embed="rId2"/>
          <a:stretch>
            <a:fillRect/>
          </a:stretch>
        </p:blipFill>
        <p:spPr>
          <a:xfrm>
            <a:off x="1689287" y="247370"/>
            <a:ext cx="5765426" cy="7898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9" name="TextBox 14"/>
          <p:cNvSpPr txBox="1"/>
          <p:nvPr/>
        </p:nvSpPr>
        <p:spPr>
          <a:xfrm>
            <a:off x="3600000" y="4915080"/>
            <a:ext cx="1944000" cy="129600"/>
          </a:xfrm>
          <a:prstGeom prst="rect">
            <a:avLst/>
          </a:prstGeom>
          <a:noFill/>
        </p:spPr>
        <p:txBody>
          <a:bodyPr wrap="square" lIns="0" tIns="0" rIns="0" bIns="9720" rtlCol="0" anchor="b" anchorCtr="0">
            <a:no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nl-NL" sz="720" b="0" i="0" u="none" strike="noStrike" kern="0" cap="none" spc="0" normalizeH="0" baseline="0" noProof="0" dirty="0">
                <a:ln>
                  <a:noFill/>
                </a:ln>
                <a:solidFill>
                  <a:srgbClr val="4B4B4B"/>
                </a:solidFill>
                <a:effectLst/>
                <a:uLnTx/>
                <a:uFillTx/>
              </a:rPr>
              <a:t>© </a:t>
            </a:r>
            <a:r>
              <a:rPr kumimoji="0" lang="nl-NL" sz="720" b="0" i="0" u="none" strike="noStrike" kern="0" cap="none" spc="0" normalizeH="0" baseline="0" noProof="0" dirty="0" err="1">
                <a:ln>
                  <a:noFill/>
                </a:ln>
                <a:solidFill>
                  <a:srgbClr val="4B4B4B"/>
                </a:solidFill>
                <a:effectLst/>
                <a:uLnTx/>
                <a:uFillTx/>
              </a:rPr>
              <a:t>Vlerick</a:t>
            </a:r>
            <a:r>
              <a:rPr kumimoji="0" lang="nl-NL" sz="720" b="0" i="0" u="none" strike="noStrike" kern="0" cap="none" spc="0" normalizeH="0" baseline="0" noProof="0" dirty="0">
                <a:ln>
                  <a:noFill/>
                </a:ln>
                <a:solidFill>
                  <a:srgbClr val="4B4B4B"/>
                </a:solidFill>
                <a:effectLst/>
                <a:uLnTx/>
                <a:uFillTx/>
              </a:rPr>
              <a:t> Business School</a:t>
            </a: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414" y="0"/>
            <a:ext cx="862586" cy="1879096"/>
          </a:xfrm>
          <a:prstGeom prst="rect">
            <a:avLst/>
          </a:prstGeom>
        </p:spPr>
      </p:pic>
      <p:sp>
        <p:nvSpPr>
          <p:cNvPr id="2" name="Title 1"/>
          <p:cNvSpPr>
            <a:spLocks noGrp="1"/>
          </p:cNvSpPr>
          <p:nvPr>
            <p:ph type="title"/>
          </p:nvPr>
        </p:nvSpPr>
        <p:spPr>
          <a:xfrm>
            <a:off x="504000" y="0"/>
            <a:ext cx="7560000" cy="680400"/>
          </a:xfrm>
        </p:spPr>
        <p:txBody>
          <a:bodyPr/>
          <a:lstStyle>
            <a:lvl1pPr>
              <a:defRPr/>
            </a:lvl1pPr>
          </a:lstStyle>
          <a:p>
            <a:r>
              <a:rPr lang="en-US" noProof="0"/>
              <a:t>Click to edit Master title style</a:t>
            </a:r>
            <a:endParaRPr lang="nl-BE" noProof="0"/>
          </a:p>
        </p:txBody>
      </p:sp>
      <p:sp>
        <p:nvSpPr>
          <p:cNvPr id="3" name="Content Placeholder 2"/>
          <p:cNvSpPr>
            <a:spLocks noGrp="1"/>
          </p:cNvSpPr>
          <p:nvPr>
            <p:ph idx="1"/>
          </p:nvPr>
        </p:nvSpPr>
        <p:spPr>
          <a:xfrm>
            <a:off x="504000" y="907200"/>
            <a:ext cx="8136000" cy="3888000"/>
          </a:xfrm>
        </p:spPr>
        <p:txBody>
          <a:bodyPr/>
          <a:lstStyle>
            <a:lvl3pPr marL="680400">
              <a:defRPr/>
            </a:lvl3pPr>
            <a:lvl4pPr marL="874800">
              <a:defRPr/>
            </a:lvl4pPr>
            <a:lvl5pPr marL="106920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BE" noProof="0"/>
          </a:p>
        </p:txBody>
      </p:sp>
      <p:sp>
        <p:nvSpPr>
          <p:cNvPr id="8" name="Freeform 7"/>
          <p:cNvSpPr/>
          <p:nvPr/>
        </p:nvSpPr>
        <p:spPr>
          <a:xfrm>
            <a:off x="504000" y="745200"/>
            <a:ext cx="7776000" cy="25920"/>
          </a:xfrm>
          <a:custGeom>
            <a:avLst/>
            <a:gdLst>
              <a:gd name="connsiteX0" fmla="*/ 0 w 864096"/>
              <a:gd name="connsiteY0" fmla="*/ 0 h 71437"/>
              <a:gd name="connsiteX1" fmla="*/ 864096 w 864096"/>
              <a:gd name="connsiteY1" fmla="*/ 0 h 71437"/>
              <a:gd name="connsiteX2" fmla="*/ 864096 w 864096"/>
              <a:gd name="connsiteY2" fmla="*/ 71437 h 71437"/>
              <a:gd name="connsiteX3" fmla="*/ 0 w 864096"/>
              <a:gd name="connsiteY3" fmla="*/ 71437 h 71437"/>
              <a:gd name="connsiteX4" fmla="*/ 0 w 864096"/>
              <a:gd name="connsiteY4" fmla="*/ 0 h 71437"/>
              <a:gd name="connsiteX0" fmla="*/ 36004 w 900100"/>
              <a:gd name="connsiteY0" fmla="*/ 0 h 71437"/>
              <a:gd name="connsiteX1" fmla="*/ 900100 w 900100"/>
              <a:gd name="connsiteY1" fmla="*/ 0 h 71437"/>
              <a:gd name="connsiteX2" fmla="*/ 900100 w 900100"/>
              <a:gd name="connsiteY2" fmla="*/ 71437 h 71437"/>
              <a:gd name="connsiteX3" fmla="*/ 0 w 900100"/>
              <a:gd name="connsiteY3" fmla="*/ 71437 h 71437"/>
              <a:gd name="connsiteX4" fmla="*/ 36004 w 900100"/>
              <a:gd name="connsiteY4" fmla="*/ 0 h 71437"/>
              <a:gd name="connsiteX0" fmla="*/ 36004 w 900100"/>
              <a:gd name="connsiteY0" fmla="*/ 0 h 71437"/>
              <a:gd name="connsiteX1" fmla="*/ 900100 w 900100"/>
              <a:gd name="connsiteY1" fmla="*/ 0 h 71437"/>
              <a:gd name="connsiteX2" fmla="*/ 864096 w 900100"/>
              <a:gd name="connsiteY2" fmla="*/ 71437 h 71437"/>
              <a:gd name="connsiteX3" fmla="*/ 0 w 900100"/>
              <a:gd name="connsiteY3" fmla="*/ 71437 h 71437"/>
              <a:gd name="connsiteX4" fmla="*/ 36004 w 900100"/>
              <a:gd name="connsiteY4" fmla="*/ 0 h 71437"/>
              <a:gd name="connsiteX0" fmla="*/ 36004 w 936104"/>
              <a:gd name="connsiteY0" fmla="*/ 0 h 71437"/>
              <a:gd name="connsiteX1" fmla="*/ 900100 w 936104"/>
              <a:gd name="connsiteY1" fmla="*/ 0 h 71437"/>
              <a:gd name="connsiteX2" fmla="*/ 936104 w 936104"/>
              <a:gd name="connsiteY2" fmla="*/ 71437 h 71437"/>
              <a:gd name="connsiteX3" fmla="*/ 0 w 936104"/>
              <a:gd name="connsiteY3" fmla="*/ 71437 h 71437"/>
              <a:gd name="connsiteX4" fmla="*/ 36004 w 936104"/>
              <a:gd name="connsiteY4" fmla="*/ 0 h 71437"/>
              <a:gd name="connsiteX0" fmla="*/ 0 w 900100"/>
              <a:gd name="connsiteY0" fmla="*/ 0 h 71437"/>
              <a:gd name="connsiteX1" fmla="*/ 864096 w 900100"/>
              <a:gd name="connsiteY1" fmla="*/ 0 h 71437"/>
              <a:gd name="connsiteX2" fmla="*/ 900100 w 900100"/>
              <a:gd name="connsiteY2" fmla="*/ 71437 h 71437"/>
              <a:gd name="connsiteX3" fmla="*/ 36004 w 900100"/>
              <a:gd name="connsiteY3" fmla="*/ 71437 h 71437"/>
              <a:gd name="connsiteX4" fmla="*/ 0 w 900100"/>
              <a:gd name="connsiteY4" fmla="*/ 0 h 71437"/>
              <a:gd name="connsiteX0" fmla="*/ 0 w 1332148"/>
              <a:gd name="connsiteY0" fmla="*/ 0 h 71437"/>
              <a:gd name="connsiteX1" fmla="*/ 1332148 w 1332148"/>
              <a:gd name="connsiteY1" fmla="*/ 0 h 71437"/>
              <a:gd name="connsiteX2" fmla="*/ 900100 w 1332148"/>
              <a:gd name="connsiteY2" fmla="*/ 71437 h 71437"/>
              <a:gd name="connsiteX3" fmla="*/ 36004 w 1332148"/>
              <a:gd name="connsiteY3" fmla="*/ 71437 h 71437"/>
              <a:gd name="connsiteX4" fmla="*/ 0 w 1332148"/>
              <a:gd name="connsiteY4" fmla="*/ 0 h 71437"/>
              <a:gd name="connsiteX0" fmla="*/ 0 w 6516724"/>
              <a:gd name="connsiteY0" fmla="*/ 0 h 71437"/>
              <a:gd name="connsiteX1" fmla="*/ 6516724 w 6516724"/>
              <a:gd name="connsiteY1" fmla="*/ 0 h 71437"/>
              <a:gd name="connsiteX2" fmla="*/ 900100 w 6516724"/>
              <a:gd name="connsiteY2" fmla="*/ 71437 h 71437"/>
              <a:gd name="connsiteX3" fmla="*/ 36004 w 6516724"/>
              <a:gd name="connsiteY3" fmla="*/ 71437 h 71437"/>
              <a:gd name="connsiteX4" fmla="*/ 0 w 6516724"/>
              <a:gd name="connsiteY4" fmla="*/ 0 h 71437"/>
              <a:gd name="connsiteX0" fmla="*/ 0 w 6588732"/>
              <a:gd name="connsiteY0" fmla="*/ 0 h 71437"/>
              <a:gd name="connsiteX1" fmla="*/ 6516724 w 6588732"/>
              <a:gd name="connsiteY1" fmla="*/ 0 h 71437"/>
              <a:gd name="connsiteX2" fmla="*/ 6588732 w 6588732"/>
              <a:gd name="connsiteY2" fmla="*/ 71437 h 71437"/>
              <a:gd name="connsiteX3" fmla="*/ 36004 w 6588732"/>
              <a:gd name="connsiteY3" fmla="*/ 71437 h 71437"/>
              <a:gd name="connsiteX4" fmla="*/ 0 w 6588732"/>
              <a:gd name="connsiteY4" fmla="*/ 0 h 71437"/>
              <a:gd name="connsiteX0" fmla="*/ 0 w 8028892"/>
              <a:gd name="connsiteY0" fmla="*/ 0 h 71437"/>
              <a:gd name="connsiteX1" fmla="*/ 6516724 w 8028892"/>
              <a:gd name="connsiteY1" fmla="*/ 0 h 71437"/>
              <a:gd name="connsiteX2" fmla="*/ 8028892 w 8028892"/>
              <a:gd name="connsiteY2" fmla="*/ 71437 h 71437"/>
              <a:gd name="connsiteX3" fmla="*/ 36004 w 8028892"/>
              <a:gd name="connsiteY3" fmla="*/ 71437 h 71437"/>
              <a:gd name="connsiteX4" fmla="*/ 0 w 8028892"/>
              <a:gd name="connsiteY4" fmla="*/ 0 h 71437"/>
              <a:gd name="connsiteX0" fmla="*/ 0 w 8028892"/>
              <a:gd name="connsiteY0" fmla="*/ 0 h 71437"/>
              <a:gd name="connsiteX1" fmla="*/ 7992888 w 8028892"/>
              <a:gd name="connsiteY1" fmla="*/ 0 h 71437"/>
              <a:gd name="connsiteX2" fmla="*/ 8028892 w 8028892"/>
              <a:gd name="connsiteY2" fmla="*/ 71437 h 71437"/>
              <a:gd name="connsiteX3" fmla="*/ 36004 w 8028892"/>
              <a:gd name="connsiteY3" fmla="*/ 71437 h 71437"/>
              <a:gd name="connsiteX4" fmla="*/ 0 w 8028892"/>
              <a:gd name="connsiteY4" fmla="*/ 0 h 71437"/>
              <a:gd name="connsiteX0" fmla="*/ 72008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72008 w 7992888"/>
              <a:gd name="connsiteY4" fmla="*/ 0 h 71437"/>
              <a:gd name="connsiteX0" fmla="*/ 260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260 w 7992888"/>
              <a:gd name="connsiteY4" fmla="*/ 0 h 71437"/>
              <a:gd name="connsiteX0" fmla="*/ 337159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337159 w 7992888"/>
              <a:gd name="connsiteY4" fmla="*/ 0 h 71437"/>
              <a:gd name="connsiteX0" fmla="*/ 87 w 8072823"/>
              <a:gd name="connsiteY0" fmla="*/ 0 h 71437"/>
              <a:gd name="connsiteX1" fmla="*/ 8036819 w 8072823"/>
              <a:gd name="connsiteY1" fmla="*/ 0 h 71437"/>
              <a:gd name="connsiteX2" fmla="*/ 8072823 w 8072823"/>
              <a:gd name="connsiteY2" fmla="*/ 71437 h 71437"/>
              <a:gd name="connsiteX3" fmla="*/ 79935 w 8072823"/>
              <a:gd name="connsiteY3" fmla="*/ 71437 h 71437"/>
              <a:gd name="connsiteX4" fmla="*/ 87 w 8072823"/>
              <a:gd name="connsiteY4" fmla="*/ 0 h 71437"/>
              <a:gd name="connsiteX0" fmla="*/ 87 w 8022581"/>
              <a:gd name="connsiteY0" fmla="*/ 0 h 71437"/>
              <a:gd name="connsiteX1" fmla="*/ 7986577 w 8022581"/>
              <a:gd name="connsiteY1" fmla="*/ 0 h 71437"/>
              <a:gd name="connsiteX2" fmla="*/ 8022581 w 8022581"/>
              <a:gd name="connsiteY2" fmla="*/ 71437 h 71437"/>
              <a:gd name="connsiteX3" fmla="*/ 29693 w 8022581"/>
              <a:gd name="connsiteY3" fmla="*/ 71437 h 71437"/>
              <a:gd name="connsiteX4" fmla="*/ 87 w 8022581"/>
              <a:gd name="connsiteY4" fmla="*/ 0 h 71437"/>
              <a:gd name="connsiteX0" fmla="*/ 28320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28320 w 7992888"/>
              <a:gd name="connsiteY4" fmla="*/ 0 h 71437"/>
              <a:gd name="connsiteX0" fmla="*/ 87 w 8006030"/>
              <a:gd name="connsiteY0" fmla="*/ 0 h 71437"/>
              <a:gd name="connsiteX1" fmla="*/ 7970026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8006030"/>
              <a:gd name="connsiteY0" fmla="*/ 0 h 71437"/>
              <a:gd name="connsiteX1" fmla="*/ 7982797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8006030"/>
              <a:gd name="connsiteY0" fmla="*/ 0 h 71437"/>
              <a:gd name="connsiteX1" fmla="*/ 7802777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7802777"/>
              <a:gd name="connsiteY0" fmla="*/ 0 h 77704"/>
              <a:gd name="connsiteX1" fmla="*/ 7802777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87 w 7802777"/>
              <a:gd name="connsiteY0" fmla="*/ 0 h 77704"/>
              <a:gd name="connsiteX1" fmla="*/ 7766774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87 w 7802778"/>
              <a:gd name="connsiteY0" fmla="*/ 0 h 77704"/>
              <a:gd name="connsiteX1" fmla="*/ 7766774 w 7802778"/>
              <a:gd name="connsiteY1" fmla="*/ 0 h 77704"/>
              <a:gd name="connsiteX2" fmla="*/ 7802778 w 7802778"/>
              <a:gd name="connsiteY2" fmla="*/ 77704 h 77704"/>
              <a:gd name="connsiteX3" fmla="*/ 13142 w 7802778"/>
              <a:gd name="connsiteY3" fmla="*/ 71437 h 77704"/>
              <a:gd name="connsiteX4" fmla="*/ 87 w 7802778"/>
              <a:gd name="connsiteY4" fmla="*/ 0 h 77704"/>
              <a:gd name="connsiteX0" fmla="*/ 87 w 7802777"/>
              <a:gd name="connsiteY0" fmla="*/ 0 h 77704"/>
              <a:gd name="connsiteX1" fmla="*/ 7766774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23122 w 7789635"/>
              <a:gd name="connsiteY0" fmla="*/ 0 h 77704"/>
              <a:gd name="connsiteX1" fmla="*/ 7753632 w 7789635"/>
              <a:gd name="connsiteY1" fmla="*/ 0 h 77704"/>
              <a:gd name="connsiteX2" fmla="*/ 7789635 w 7789635"/>
              <a:gd name="connsiteY2" fmla="*/ 77704 h 77704"/>
              <a:gd name="connsiteX3" fmla="*/ 0 w 7789635"/>
              <a:gd name="connsiteY3" fmla="*/ 71437 h 77704"/>
              <a:gd name="connsiteX4" fmla="*/ 23122 w 7789635"/>
              <a:gd name="connsiteY4" fmla="*/ 0 h 77704"/>
              <a:gd name="connsiteX0" fmla="*/ 87 w 7766600"/>
              <a:gd name="connsiteY0" fmla="*/ 0 h 78811"/>
              <a:gd name="connsiteX1" fmla="*/ 7730597 w 7766600"/>
              <a:gd name="connsiteY1" fmla="*/ 0 h 78811"/>
              <a:gd name="connsiteX2" fmla="*/ 7766600 w 7766600"/>
              <a:gd name="connsiteY2" fmla="*/ 77704 h 78811"/>
              <a:gd name="connsiteX3" fmla="*/ 87 w 7766600"/>
              <a:gd name="connsiteY3" fmla="*/ 78811 h 78811"/>
              <a:gd name="connsiteX4" fmla="*/ 87 w 7766600"/>
              <a:gd name="connsiteY4" fmla="*/ 0 h 78811"/>
              <a:gd name="connsiteX0" fmla="*/ 87 w 8064722"/>
              <a:gd name="connsiteY0" fmla="*/ 0 h 78811"/>
              <a:gd name="connsiteX1" fmla="*/ 7730597 w 8064722"/>
              <a:gd name="connsiteY1" fmla="*/ 0 h 78811"/>
              <a:gd name="connsiteX2" fmla="*/ 8064722 w 8064722"/>
              <a:gd name="connsiteY2" fmla="*/ 78811 h 78811"/>
              <a:gd name="connsiteX3" fmla="*/ 87 w 8064722"/>
              <a:gd name="connsiteY3" fmla="*/ 78811 h 78811"/>
              <a:gd name="connsiteX4" fmla="*/ 87 w 8064722"/>
              <a:gd name="connsiteY4" fmla="*/ 0 h 78811"/>
              <a:gd name="connsiteX0" fmla="*/ 87 w 8028718"/>
              <a:gd name="connsiteY0" fmla="*/ 0 h 78811"/>
              <a:gd name="connsiteX1" fmla="*/ 7730597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8028718"/>
              <a:gd name="connsiteY0" fmla="*/ 0 h 78811"/>
              <a:gd name="connsiteX1" fmla="*/ 7992714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8028718"/>
              <a:gd name="connsiteY0" fmla="*/ 0 h 78811"/>
              <a:gd name="connsiteX1" fmla="*/ 7884702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7920706"/>
              <a:gd name="connsiteY0" fmla="*/ 0 h 78811"/>
              <a:gd name="connsiteX1" fmla="*/ 7884702 w 7920706"/>
              <a:gd name="connsiteY1" fmla="*/ 0 h 78811"/>
              <a:gd name="connsiteX2" fmla="*/ 7920706 w 7920706"/>
              <a:gd name="connsiteY2" fmla="*/ 78811 h 78811"/>
              <a:gd name="connsiteX3" fmla="*/ 87 w 7920706"/>
              <a:gd name="connsiteY3" fmla="*/ 78811 h 78811"/>
              <a:gd name="connsiteX4" fmla="*/ 87 w 7920706"/>
              <a:gd name="connsiteY4" fmla="*/ 0 h 78811"/>
              <a:gd name="connsiteX0" fmla="*/ 87 w 7884702"/>
              <a:gd name="connsiteY0" fmla="*/ 0 h 78811"/>
              <a:gd name="connsiteX1" fmla="*/ 7884702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84702"/>
              <a:gd name="connsiteY0" fmla="*/ 0 h 78811"/>
              <a:gd name="connsiteX1" fmla="*/ 7866291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84702"/>
              <a:gd name="connsiteY0" fmla="*/ 0 h 78811"/>
              <a:gd name="connsiteX1" fmla="*/ 7779839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11550"/>
              <a:gd name="connsiteY0" fmla="*/ 0 h 78811"/>
              <a:gd name="connsiteX1" fmla="*/ 7779839 w 7811550"/>
              <a:gd name="connsiteY1" fmla="*/ 0 h 78811"/>
              <a:gd name="connsiteX2" fmla="*/ 7811550 w 7811550"/>
              <a:gd name="connsiteY2" fmla="*/ 78811 h 78811"/>
              <a:gd name="connsiteX3" fmla="*/ 87 w 7811550"/>
              <a:gd name="connsiteY3" fmla="*/ 78811 h 78811"/>
              <a:gd name="connsiteX4" fmla="*/ 87 w 7811550"/>
              <a:gd name="connsiteY4" fmla="*/ 0 h 78811"/>
              <a:gd name="connsiteX0" fmla="*/ 87 w 7795694"/>
              <a:gd name="connsiteY0" fmla="*/ 0 h 78811"/>
              <a:gd name="connsiteX1" fmla="*/ 7779839 w 7795694"/>
              <a:gd name="connsiteY1" fmla="*/ 0 h 78811"/>
              <a:gd name="connsiteX2" fmla="*/ 7795694 w 7795694"/>
              <a:gd name="connsiteY2" fmla="*/ 78811 h 78811"/>
              <a:gd name="connsiteX3" fmla="*/ 87 w 7795694"/>
              <a:gd name="connsiteY3" fmla="*/ 78811 h 78811"/>
              <a:gd name="connsiteX4" fmla="*/ 87 w 7795694"/>
              <a:gd name="connsiteY4" fmla="*/ 0 h 78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5694" h="78811">
                <a:moveTo>
                  <a:pt x="87" y="0"/>
                </a:moveTo>
                <a:lnTo>
                  <a:pt x="7779839" y="0"/>
                </a:lnTo>
                <a:lnTo>
                  <a:pt x="7795694" y="78811"/>
                </a:lnTo>
                <a:lnTo>
                  <a:pt x="87" y="78811"/>
                </a:lnTo>
                <a:cubicBezTo>
                  <a:pt x="174" y="54999"/>
                  <a:pt x="0" y="23812"/>
                  <a:pt x="8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0"/>
          </a:p>
        </p:txBody>
      </p:sp>
      <p:sp>
        <p:nvSpPr>
          <p:cNvPr id="6" name="Tijdelijke aanduiding voor dianummer 5"/>
          <p:cNvSpPr>
            <a:spLocks noGrp="1"/>
          </p:cNvSpPr>
          <p:nvPr>
            <p:ph type="sldNum" sz="quarter" idx="12"/>
          </p:nvPr>
        </p:nvSpPr>
        <p:spPr/>
        <p:txBody>
          <a:bodyPr/>
          <a:lstStyle/>
          <a:p>
            <a:fld id="{8822277B-664C-4326-A059-FA702E2D3D64}" type="slidenum">
              <a:rPr lang="nl-BE" smtClean="0"/>
              <a:t>‹#›</a:t>
            </a:fld>
            <a:endParaRPr lang="nl-BE"/>
          </a:p>
        </p:txBody>
      </p:sp>
    </p:spTree>
    <p:extLst>
      <p:ext uri="{BB962C8B-B14F-4D97-AF65-F5344CB8AC3E}">
        <p14:creationId xmlns:p14="http://schemas.microsoft.com/office/powerpoint/2010/main" val="111465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17"/>
        <p:cNvGrpSpPr/>
        <p:nvPr/>
      </p:nvGrpSpPr>
      <p:grpSpPr>
        <a:xfrm>
          <a:off x="0" y="0"/>
          <a:ext cx="0" cy="0"/>
          <a:chOff x="0" y="0"/>
          <a:chExt cx="0" cy="0"/>
        </a:xfrm>
      </p:grpSpPr>
      <p:sp>
        <p:nvSpPr>
          <p:cNvPr id="19" name="Google Shape;19;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2" name="Google Shape;22;p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3" name="Google Shape;23;p4"/>
          <p:cNvSpPr txBox="1"/>
          <p:nvPr/>
        </p:nvSpPr>
        <p:spPr>
          <a:xfrm>
            <a:off x="510875" y="1401575"/>
            <a:ext cx="7425900" cy="27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13" name="Google Shape;18;p4">
            <a:extLst>
              <a:ext uri="{FF2B5EF4-FFF2-40B4-BE49-F238E27FC236}">
                <a16:creationId xmlns:a16="http://schemas.microsoft.com/office/drawing/2014/main" id="{210A7590-62B7-4330-9C94-485FD6A38667}"/>
              </a:ext>
            </a:extLst>
          </p:cNvPr>
          <p:cNvSpPr txBox="1">
            <a:spLocks noGrp="1"/>
          </p:cNvSpPr>
          <p:nvPr>
            <p:ph type="title"/>
          </p:nvPr>
        </p:nvSpPr>
        <p:spPr>
          <a:xfrm>
            <a:off x="311700" y="1424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sz="2400" b="1" i="0" u="none" strike="noStrike" cap="none">
                <a:solidFill>
                  <a:srgbClr val="004C97"/>
                </a:solidFill>
                <a:latin typeface="Verdana"/>
                <a:ea typeface="Verdana"/>
                <a:cs typeface="Verdana"/>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pic>
        <p:nvPicPr>
          <p:cNvPr id="14" name="Picture 13">
            <a:extLst>
              <a:ext uri="{FF2B5EF4-FFF2-40B4-BE49-F238E27FC236}">
                <a16:creationId xmlns:a16="http://schemas.microsoft.com/office/drawing/2014/main" id="{7E92EAC6-580D-4B0B-990B-E989D44AB15C}"/>
              </a:ext>
            </a:extLst>
          </p:cNvPr>
          <p:cNvPicPr>
            <a:picLocks noChangeAspect="1"/>
          </p:cNvPicPr>
          <p:nvPr userDrawn="1"/>
        </p:nvPicPr>
        <p:blipFill>
          <a:blip r:embed="rId2"/>
          <a:stretch>
            <a:fillRect/>
          </a:stretch>
        </p:blipFill>
        <p:spPr>
          <a:xfrm>
            <a:off x="1573324" y="4158039"/>
            <a:ext cx="5997351" cy="82167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vbHkh_faQu8"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dVp9Z5k0dEE"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s://rework.withgoogle.com/subjects/unbiasing/" TargetMode="External"/><Relationship Id="rId4" Type="http://schemas.openxmlformats.org/officeDocument/2006/relationships/hyperlink" Target="https://www.microsoft.com/en-us/diversity/beyond-microsoft/default.asp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mailto:emmy.defever@vlerick.com" TargetMode="External"/><Relationship Id="rId5" Type="http://schemas.openxmlformats.org/officeDocument/2006/relationships/hyperlink" Target="mailto:hannelore@talentree.be" TargetMode="External"/><Relationship Id="rId4" Type="http://schemas.openxmlformats.org/officeDocument/2006/relationships/hyperlink" Target="mailto:dirk.buyens@vlerick.com"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84308" y="32733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57" name="Google Shape;57;p13"/>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err="1">
                <a:solidFill>
                  <a:schemeClr val="lt1"/>
                </a:solidFill>
                <a:latin typeface="Verdana"/>
                <a:ea typeface="Verdana"/>
                <a:cs typeface="Verdana"/>
                <a:sym typeface="Verdana"/>
              </a:rPr>
              <a:t>NiMAP</a:t>
            </a:r>
            <a:r>
              <a:rPr lang="en-GB" sz="4000" dirty="0">
                <a:solidFill>
                  <a:schemeClr val="lt1"/>
                </a:solidFill>
                <a:latin typeface="Verdana"/>
                <a:ea typeface="Verdana"/>
                <a:cs typeface="Verdana"/>
                <a:sym typeface="Verdana"/>
              </a:rPr>
              <a:t> toolkit for companies</a:t>
            </a:r>
            <a:endParaRPr sz="40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427209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20118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Stakeholder management</a:t>
            </a:r>
            <a:endParaRPr sz="2400" b="1" dirty="0">
              <a:solidFill>
                <a:srgbClr val="004C97"/>
              </a:solidFill>
              <a:latin typeface="Verdana"/>
              <a:ea typeface="Verdana"/>
              <a:cs typeface="Verdana"/>
              <a:sym typeface="Verdana"/>
            </a:endParaRPr>
          </a:p>
        </p:txBody>
      </p:sp>
      <p:sp>
        <p:nvSpPr>
          <p:cNvPr id="124" name="Google Shape;124;p1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Board/C-level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Line management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HR/recruitment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Corporate citizenship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Employees </a:t>
            </a:r>
            <a:endParaRPr sz="1800"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Clr>
                <a:schemeClr val="dk1"/>
              </a:buClr>
              <a:buSzPts val="1800"/>
              <a:buFont typeface="Verdana"/>
              <a:buChar char="●"/>
            </a:pPr>
            <a:r>
              <a:rPr lang="en-GB" sz="1800" dirty="0">
                <a:solidFill>
                  <a:schemeClr val="dk1"/>
                </a:solidFill>
                <a:latin typeface="Verdana"/>
                <a:ea typeface="Verdana"/>
                <a:cs typeface="Verdana"/>
                <a:sym typeface="Verdana"/>
              </a:rPr>
              <a:t>Unions </a:t>
            </a:r>
            <a:endParaRPr sz="1800" dirty="0">
              <a:solidFill>
                <a:schemeClr val="dk1"/>
              </a:solidFill>
              <a:latin typeface="Verdana"/>
              <a:ea typeface="Verdana"/>
              <a:cs typeface="Verdana"/>
              <a:sym typeface="Verdana"/>
            </a:endParaRPr>
          </a:p>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25" name="Google Shape;125;p19"/>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20118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Stakeholder grid</a:t>
            </a:r>
            <a:endParaRPr sz="2400" b="1" dirty="0">
              <a:solidFill>
                <a:srgbClr val="004C97"/>
              </a:solidFill>
              <a:latin typeface="Verdana"/>
              <a:ea typeface="Verdana"/>
              <a:cs typeface="Verdana"/>
              <a:sym typeface="Verdana"/>
            </a:endParaRPr>
          </a:p>
        </p:txBody>
      </p:sp>
      <p:sp>
        <p:nvSpPr>
          <p:cNvPr id="124" name="Google Shape;124;p19"/>
          <p:cNvSpPr txBox="1">
            <a:spLocks noGrp="1"/>
          </p:cNvSpPr>
          <p:nvPr>
            <p:ph type="body" idx="1"/>
          </p:nvPr>
        </p:nvSpPr>
        <p:spPr>
          <a:xfrm>
            <a:off x="311700" y="927007"/>
            <a:ext cx="8520600" cy="341640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600"/>
              </a:spcBef>
              <a:spcAft>
                <a:spcPts val="0"/>
              </a:spcAft>
              <a:buSzPts val="1800"/>
              <a:buNone/>
            </a:pPr>
            <a:r>
              <a:rPr lang="en-GB" sz="1800" dirty="0">
                <a:solidFill>
                  <a:schemeClr val="dk1"/>
                </a:solidFill>
                <a:latin typeface="Verdana"/>
                <a:ea typeface="Verdana"/>
                <a:cs typeface="Verdana"/>
                <a:sym typeface="Verdana"/>
              </a:rPr>
              <a:t>How can the different stakeholders be convinced to invest in diversit</a:t>
            </a:r>
            <a:r>
              <a:rPr lang="en-GB" dirty="0">
                <a:solidFill>
                  <a:schemeClr val="dk1"/>
                </a:solidFill>
                <a:latin typeface="Verdana"/>
                <a:ea typeface="Verdana"/>
                <a:cs typeface="Verdana"/>
                <a:sym typeface="Verdana"/>
              </a:rPr>
              <a:t>y? </a:t>
            </a:r>
          </a:p>
          <a:p>
            <a:pPr marL="457200" marR="0" lvl="0" indent="-342900" algn="l" rtl="0">
              <a:lnSpc>
                <a:spcPct val="115000"/>
              </a:lnSpc>
              <a:spcBef>
                <a:spcPts val="600"/>
              </a:spcBef>
              <a:spcAft>
                <a:spcPts val="0"/>
              </a:spcAft>
              <a:buSzPts val="1800"/>
              <a:buFont typeface="Verdana"/>
              <a:buChar char="●"/>
            </a:pPr>
            <a:endParaRPr lang="en-GB"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mj-lt"/>
              <a:buAutoNum type="arabicPeriod"/>
            </a:pPr>
            <a:r>
              <a:rPr lang="en-GB" dirty="0">
                <a:solidFill>
                  <a:schemeClr val="dk1"/>
                </a:solidFill>
                <a:latin typeface="Verdana"/>
                <a:ea typeface="Verdana"/>
                <a:cs typeface="Verdana"/>
                <a:sym typeface="Verdana"/>
              </a:rPr>
              <a:t>Choose 2 stakeholders</a:t>
            </a:r>
          </a:p>
          <a:p>
            <a:pPr marL="457200" marR="0" lvl="0" indent="-342900" algn="l" rtl="0">
              <a:lnSpc>
                <a:spcPct val="115000"/>
              </a:lnSpc>
              <a:spcBef>
                <a:spcPts val="600"/>
              </a:spcBef>
              <a:spcAft>
                <a:spcPts val="0"/>
              </a:spcAft>
              <a:buSzPts val="1800"/>
              <a:buFont typeface="+mj-lt"/>
              <a:buAutoNum type="arabicPeriod"/>
            </a:pPr>
            <a:r>
              <a:rPr lang="en-GB" sz="1800" dirty="0">
                <a:solidFill>
                  <a:schemeClr val="dk1"/>
                </a:solidFill>
                <a:latin typeface="Verdana"/>
                <a:ea typeface="Verdana"/>
                <a:cs typeface="Verdana"/>
                <a:sym typeface="Verdana"/>
              </a:rPr>
              <a:t>Think about </a:t>
            </a:r>
            <a:r>
              <a:rPr lang="en-GB" dirty="0">
                <a:solidFill>
                  <a:schemeClr val="dk1"/>
                </a:solidFill>
                <a:latin typeface="Verdana"/>
                <a:ea typeface="Verdana"/>
                <a:cs typeface="Verdana"/>
                <a:sym typeface="Verdana"/>
              </a:rPr>
              <a:t>concrete arguments and actions to convince </a:t>
            </a:r>
            <a:r>
              <a:rPr lang="en-GB">
                <a:solidFill>
                  <a:schemeClr val="dk1"/>
                </a:solidFill>
                <a:latin typeface="Verdana"/>
                <a:ea typeface="Verdana"/>
                <a:cs typeface="Verdana"/>
                <a:sym typeface="Verdana"/>
              </a:rPr>
              <a:t>these 2</a:t>
            </a:r>
            <a:endParaRPr lang="en-GB" dirty="0">
              <a:solidFill>
                <a:schemeClr val="dk1"/>
              </a:solidFill>
              <a:latin typeface="Verdana"/>
              <a:ea typeface="Verdana"/>
              <a:cs typeface="Verdana"/>
              <a:sym typeface="Verdana"/>
            </a:endParaRPr>
          </a:p>
          <a:p>
            <a:pPr>
              <a:spcBef>
                <a:spcPts val="600"/>
              </a:spcBef>
              <a:buFont typeface="+mj-lt"/>
              <a:buAutoNum type="arabicPeriod"/>
            </a:pPr>
            <a:r>
              <a:rPr lang="en-US" dirty="0">
                <a:solidFill>
                  <a:schemeClr val="dk1"/>
                </a:solidFill>
                <a:latin typeface="Verdana"/>
                <a:ea typeface="Verdana"/>
                <a:cs typeface="Verdana"/>
                <a:sym typeface="Verdana"/>
              </a:rPr>
              <a:t>Differentiate between benefits of investing in diversity and risks of not investing in diversity</a:t>
            </a:r>
            <a:endParaRPr lang="en-GB" dirty="0">
              <a:solidFill>
                <a:schemeClr val="dk1"/>
              </a:solidFill>
              <a:latin typeface="Verdana"/>
              <a:ea typeface="Verdana"/>
              <a:cs typeface="Verdana"/>
              <a:sym typeface="Verdana"/>
            </a:endParaRPr>
          </a:p>
          <a:p>
            <a:pPr marL="457200" marR="0" lvl="0" indent="-342900" algn="l" rtl="0">
              <a:lnSpc>
                <a:spcPct val="115000"/>
              </a:lnSpc>
              <a:spcBef>
                <a:spcPts val="600"/>
              </a:spcBef>
              <a:spcAft>
                <a:spcPts val="0"/>
              </a:spcAft>
              <a:buSzPts val="1800"/>
              <a:buFont typeface="+mj-lt"/>
              <a:buAutoNum type="arabicPeriod"/>
            </a:pPr>
            <a:r>
              <a:rPr lang="en-GB" dirty="0">
                <a:solidFill>
                  <a:schemeClr val="dk1"/>
                </a:solidFill>
                <a:latin typeface="Verdana"/>
                <a:ea typeface="Verdana"/>
                <a:cs typeface="Verdana"/>
                <a:sym typeface="Verdana"/>
              </a:rPr>
              <a:t>Write down your answers in your individual grid</a:t>
            </a:r>
          </a:p>
          <a:p>
            <a:pPr marL="457200" marR="0" lvl="0" indent="-342900" algn="l" rtl="0">
              <a:lnSpc>
                <a:spcPct val="115000"/>
              </a:lnSpc>
              <a:spcBef>
                <a:spcPts val="600"/>
              </a:spcBef>
              <a:spcAft>
                <a:spcPts val="0"/>
              </a:spcAft>
              <a:buSzPts val="1800"/>
              <a:buFont typeface="+mj-lt"/>
              <a:buAutoNum type="arabicPeriod"/>
            </a:pPr>
            <a:r>
              <a:rPr lang="en-GB" dirty="0">
                <a:solidFill>
                  <a:schemeClr val="dk1"/>
                </a:solidFill>
                <a:latin typeface="Verdana"/>
                <a:ea typeface="Verdana"/>
                <a:cs typeface="Verdana"/>
                <a:sym typeface="Verdana"/>
              </a:rPr>
              <a:t>Share your ideas using the group grid</a:t>
            </a:r>
          </a:p>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25" name="Google Shape;125;p19"/>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262720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20118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Stakeholder grid</a:t>
            </a:r>
            <a:endParaRPr sz="2400" b="1" dirty="0">
              <a:solidFill>
                <a:srgbClr val="004C97"/>
              </a:solidFill>
              <a:latin typeface="Verdana"/>
              <a:ea typeface="Verdana"/>
              <a:cs typeface="Verdana"/>
              <a:sym typeface="Verdana"/>
            </a:endParaRPr>
          </a:p>
        </p:txBody>
      </p:sp>
      <p:sp>
        <p:nvSpPr>
          <p:cNvPr id="124" name="Google Shape;124;p19"/>
          <p:cNvSpPr txBox="1">
            <a:spLocks noGrp="1"/>
          </p:cNvSpPr>
          <p:nvPr>
            <p:ph type="body" idx="1"/>
          </p:nvPr>
        </p:nvSpPr>
        <p:spPr>
          <a:xfrm>
            <a:off x="311700" y="927007"/>
            <a:ext cx="8520600" cy="3416400"/>
          </a:xfrm>
          <a:prstGeom prst="rect">
            <a:avLst/>
          </a:prstGeom>
          <a:noFill/>
          <a:ln>
            <a:noFill/>
          </a:ln>
        </p:spPr>
        <p:txBody>
          <a:bodyPr spcFirstLastPara="1" wrap="square" lIns="91425" tIns="91425" rIns="91425" bIns="91425" anchor="t" anchorCtr="0">
            <a:noAutofit/>
          </a:bodyPr>
          <a:lstStyle/>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25" name="Google Shape;125;p19"/>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pic>
        <p:nvPicPr>
          <p:cNvPr id="2" name="Picture 1">
            <a:extLst>
              <a:ext uri="{FF2B5EF4-FFF2-40B4-BE49-F238E27FC236}">
                <a16:creationId xmlns:a16="http://schemas.microsoft.com/office/drawing/2014/main" id="{42528618-FE71-4F66-B03D-44F91319C898}"/>
              </a:ext>
            </a:extLst>
          </p:cNvPr>
          <p:cNvPicPr>
            <a:picLocks noChangeAspect="1"/>
          </p:cNvPicPr>
          <p:nvPr/>
        </p:nvPicPr>
        <p:blipFill>
          <a:blip r:embed="rId3"/>
          <a:stretch>
            <a:fillRect/>
          </a:stretch>
        </p:blipFill>
        <p:spPr>
          <a:xfrm>
            <a:off x="311700" y="943285"/>
            <a:ext cx="8591312" cy="4076662"/>
          </a:xfrm>
          <a:prstGeom prst="rect">
            <a:avLst/>
          </a:prstGeom>
        </p:spPr>
      </p:pic>
    </p:spTree>
    <p:extLst>
      <p:ext uri="{BB962C8B-B14F-4D97-AF65-F5344CB8AC3E}">
        <p14:creationId xmlns:p14="http://schemas.microsoft.com/office/powerpoint/2010/main" val="290705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20118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Stakeholder grid</a:t>
            </a:r>
            <a:endParaRPr sz="2400" b="1" dirty="0">
              <a:solidFill>
                <a:srgbClr val="004C97"/>
              </a:solidFill>
              <a:latin typeface="Verdana"/>
              <a:ea typeface="Verdana"/>
              <a:cs typeface="Verdana"/>
              <a:sym typeface="Verdana"/>
            </a:endParaRPr>
          </a:p>
        </p:txBody>
      </p:sp>
      <p:sp>
        <p:nvSpPr>
          <p:cNvPr id="124" name="Google Shape;124;p19"/>
          <p:cNvSpPr txBox="1">
            <a:spLocks noGrp="1"/>
          </p:cNvSpPr>
          <p:nvPr>
            <p:ph type="body" idx="1"/>
          </p:nvPr>
        </p:nvSpPr>
        <p:spPr>
          <a:xfrm>
            <a:off x="311700" y="2004246"/>
            <a:ext cx="8520600" cy="34164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600"/>
              </a:spcBef>
              <a:spcAft>
                <a:spcPts val="0"/>
              </a:spcAft>
              <a:buSzPts val="1800"/>
              <a:buNone/>
            </a:pPr>
            <a:r>
              <a:rPr lang="en-GB" sz="2800" dirty="0">
                <a:solidFill>
                  <a:schemeClr val="dk1"/>
                </a:solidFill>
                <a:latin typeface="Verdana"/>
                <a:ea typeface="Verdana"/>
                <a:cs typeface="Verdana"/>
                <a:sym typeface="Verdana"/>
              </a:rPr>
              <a:t>Role plays: convince your stakeholder!</a:t>
            </a:r>
          </a:p>
          <a:p>
            <a:pPr marL="596900" lvl="1" indent="0" algn="just" rtl="0">
              <a:lnSpc>
                <a:spcPct val="115000"/>
              </a:lnSpc>
              <a:spcBef>
                <a:spcPts val="1600"/>
              </a:spcBef>
              <a:spcAft>
                <a:spcPts val="0"/>
              </a:spcAft>
              <a:buSzPts val="1400"/>
              <a:buNone/>
            </a:pPr>
            <a:endParaRPr sz="2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sz="2800"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sz="2800" dirty="0"/>
              <a:t> </a:t>
            </a:r>
            <a:r>
              <a:rPr lang="en-GB" dirty="0"/>
              <a:t> </a:t>
            </a:r>
            <a:endParaRPr sz="2800" dirty="0"/>
          </a:p>
          <a:p>
            <a:pPr marL="0" lvl="0" indent="0" algn="l" rtl="0">
              <a:lnSpc>
                <a:spcPct val="115000"/>
              </a:lnSpc>
              <a:spcBef>
                <a:spcPts val="0"/>
              </a:spcBef>
              <a:spcAft>
                <a:spcPts val="1600"/>
              </a:spcAft>
              <a:buSzPts val="1800"/>
              <a:buNone/>
            </a:pPr>
            <a:endParaRPr sz="2800" dirty="0">
              <a:latin typeface="Verdana"/>
              <a:ea typeface="Verdana"/>
              <a:cs typeface="Verdana"/>
              <a:sym typeface="Verdana"/>
            </a:endParaRPr>
          </a:p>
        </p:txBody>
      </p:sp>
      <p:cxnSp>
        <p:nvCxnSpPr>
          <p:cNvPr id="125" name="Google Shape;125;p19"/>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229844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311700" y="2621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Alignment with business strategy</a:t>
            </a:r>
            <a:endParaRPr sz="2400" b="1">
              <a:solidFill>
                <a:srgbClr val="004C97"/>
              </a:solidFill>
              <a:latin typeface="Verdana"/>
              <a:ea typeface="Verdana"/>
              <a:cs typeface="Verdana"/>
              <a:sym typeface="Verdana"/>
            </a:endParaRPr>
          </a:p>
        </p:txBody>
      </p:sp>
      <p:sp>
        <p:nvSpPr>
          <p:cNvPr id="158" name="Google Shape;158;p2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No separate diversity and inclusion plan: </a:t>
            </a:r>
            <a:endParaRPr sz="1800" dirty="0">
              <a:solidFill>
                <a:schemeClr val="dk1"/>
              </a:solidFill>
              <a:latin typeface="Verdana"/>
              <a:ea typeface="Verdana"/>
              <a:cs typeface="Verdana"/>
              <a:sym typeface="Verdana"/>
            </a:endParaRPr>
          </a:p>
          <a:p>
            <a:pPr marL="457200" lvl="0" indent="0" algn="just" rtl="0">
              <a:lnSpc>
                <a:spcPct val="115000"/>
              </a:lnSpc>
              <a:spcBef>
                <a:spcPts val="1600"/>
              </a:spcBef>
              <a:spcAft>
                <a:spcPts val="0"/>
              </a:spcAft>
              <a:buNone/>
            </a:pPr>
            <a:r>
              <a:rPr lang="en-GB" sz="1400" i="1" dirty="0">
                <a:solidFill>
                  <a:schemeClr val="dk1"/>
                </a:solidFill>
                <a:latin typeface="Verdana"/>
                <a:ea typeface="Verdana"/>
                <a:cs typeface="Verdana"/>
                <a:sym typeface="Verdana"/>
              </a:rPr>
              <a:t>“Diversity as a means, NOT a goal” (technology scale-up)</a:t>
            </a:r>
            <a:endParaRPr sz="1400" i="1" dirty="0">
              <a:solidFill>
                <a:schemeClr val="dk1"/>
              </a:solidFill>
              <a:latin typeface="Verdana"/>
              <a:ea typeface="Verdana"/>
              <a:cs typeface="Verdana"/>
              <a:sym typeface="Verdana"/>
            </a:endParaRPr>
          </a:p>
          <a:p>
            <a:pPr marL="4572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Anchored in the business strategy </a:t>
            </a:r>
            <a:r>
              <a:rPr lang="en-GB" sz="1800" dirty="0" err="1">
                <a:solidFill>
                  <a:schemeClr val="dk1"/>
                </a:solidFill>
                <a:latin typeface="Verdana"/>
                <a:ea typeface="Verdana"/>
                <a:cs typeface="Verdana"/>
                <a:sym typeface="Verdana"/>
              </a:rPr>
              <a:t>eg</a:t>
            </a:r>
            <a:r>
              <a:rPr lang="en-GB" sz="1800" dirty="0">
                <a:solidFill>
                  <a:schemeClr val="dk1"/>
                </a:solidFill>
                <a:latin typeface="Verdana"/>
                <a:ea typeface="Verdana"/>
                <a:cs typeface="Verdana"/>
                <a:sym typeface="Verdana"/>
              </a:rPr>
              <a:t> part of business development, internationalisation, creating a more entrepreneurial culture, ...</a:t>
            </a:r>
            <a:endParaRPr sz="1800" dirty="0">
              <a:solidFill>
                <a:schemeClr val="dk1"/>
              </a:solidFill>
              <a:latin typeface="Verdana"/>
              <a:ea typeface="Verdana"/>
              <a:cs typeface="Verdana"/>
              <a:sym typeface="Verdana"/>
            </a:endParaRPr>
          </a:p>
          <a:p>
            <a:pPr marL="4572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Clear business case answering the following question: </a:t>
            </a:r>
            <a:endParaRPr sz="1800" dirty="0">
              <a:solidFill>
                <a:schemeClr val="dk1"/>
              </a:solidFill>
              <a:latin typeface="Verdana"/>
              <a:ea typeface="Verdana"/>
              <a:cs typeface="Verdana"/>
              <a:sym typeface="Verdana"/>
            </a:endParaRPr>
          </a:p>
          <a:p>
            <a:pPr marL="457200" lvl="0" indent="0" algn="just" rtl="0">
              <a:lnSpc>
                <a:spcPct val="115000"/>
              </a:lnSpc>
              <a:spcBef>
                <a:spcPts val="1600"/>
              </a:spcBef>
              <a:spcAft>
                <a:spcPts val="0"/>
              </a:spcAft>
              <a:buNone/>
            </a:pPr>
            <a:r>
              <a:rPr lang="en-GB" sz="1400" i="1" dirty="0">
                <a:solidFill>
                  <a:schemeClr val="dk1"/>
                </a:solidFill>
                <a:latin typeface="Verdana"/>
                <a:ea typeface="Verdana"/>
                <a:cs typeface="Verdana"/>
                <a:sym typeface="Verdana"/>
              </a:rPr>
              <a:t>“Why does the business need your diversity plan?” (consulting firm)</a:t>
            </a:r>
            <a:endParaRPr sz="1400" i="1" dirty="0">
              <a:latin typeface="Verdana"/>
              <a:ea typeface="Verdana"/>
              <a:cs typeface="Verdana"/>
              <a:sym typeface="Verdana"/>
            </a:endParaRPr>
          </a:p>
          <a:p>
            <a:pPr marL="139700" lvl="1" indent="0" algn="just" rtl="0">
              <a:lnSpc>
                <a:spcPct val="115000"/>
              </a:lnSpc>
              <a:spcBef>
                <a:spcPts val="1600"/>
              </a:spcBef>
              <a:spcAft>
                <a:spcPts val="0"/>
              </a:spcAft>
              <a:buSzPts val="1400"/>
              <a:buNone/>
            </a:pPr>
            <a:endParaRPr dirty="0">
              <a:solidFill>
                <a:schemeClr val="dk1"/>
              </a:solidFill>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59" name="Google Shape;159;p22"/>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311700" y="2499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Inclusive culture</a:t>
            </a:r>
            <a:endParaRPr sz="2400" b="1" dirty="0">
              <a:solidFill>
                <a:srgbClr val="004C97"/>
              </a:solidFill>
              <a:latin typeface="Verdana"/>
              <a:ea typeface="Verdana"/>
              <a:cs typeface="Verdana"/>
              <a:sym typeface="Verdana"/>
            </a:endParaRPr>
          </a:p>
        </p:txBody>
      </p:sp>
      <p:sp>
        <p:nvSpPr>
          <p:cNvPr id="169" name="Google Shape;169;p23"/>
          <p:cNvSpPr txBox="1">
            <a:spLocks noGrp="1"/>
          </p:cNvSpPr>
          <p:nvPr>
            <p:ph type="body" idx="1"/>
          </p:nvPr>
        </p:nvSpPr>
        <p:spPr>
          <a:xfrm>
            <a:off x="311700" y="859867"/>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1600"/>
              </a:spcBef>
              <a:spcAft>
                <a:spcPts val="0"/>
              </a:spcAft>
              <a:buSzPts val="1800"/>
              <a:buFont typeface="Verdana"/>
              <a:buChar char="●"/>
            </a:pPr>
            <a:r>
              <a:rPr lang="en-GB" dirty="0">
                <a:solidFill>
                  <a:schemeClr val="dk1"/>
                </a:solidFill>
                <a:latin typeface="Verdana"/>
                <a:ea typeface="Verdana"/>
                <a:cs typeface="Verdana"/>
                <a:sym typeface="Verdana"/>
              </a:rPr>
              <a:t>Diversity and inclusion go hand in hand </a:t>
            </a:r>
            <a:endParaRPr dirty="0">
              <a:latin typeface="Verdana"/>
              <a:ea typeface="Verdana"/>
              <a:cs typeface="Verdana"/>
              <a:sym typeface="Verdana"/>
            </a:endParaRPr>
          </a:p>
          <a:p>
            <a:pPr marL="914400" lvl="1" indent="-342900" algn="just" rtl="0">
              <a:lnSpc>
                <a:spcPct val="115000"/>
              </a:lnSpc>
              <a:spcBef>
                <a:spcPts val="1600"/>
              </a:spcBef>
              <a:spcAft>
                <a:spcPts val="0"/>
              </a:spcAft>
              <a:buSzPts val="1800"/>
              <a:buFont typeface="Courier New"/>
              <a:buChar char="•"/>
            </a:pPr>
            <a:r>
              <a:rPr lang="en-GB" sz="1800" b="1" dirty="0">
                <a:solidFill>
                  <a:schemeClr val="dk1"/>
                </a:solidFill>
                <a:latin typeface="Verdana"/>
                <a:ea typeface="Verdana"/>
                <a:cs typeface="Verdana"/>
                <a:sym typeface="Verdana"/>
              </a:rPr>
              <a:t>Diversity</a:t>
            </a:r>
            <a:r>
              <a:rPr lang="en-GB" sz="1800" dirty="0">
                <a:solidFill>
                  <a:schemeClr val="dk1"/>
                </a:solidFill>
                <a:latin typeface="Verdana"/>
                <a:ea typeface="Verdana"/>
                <a:cs typeface="Verdana"/>
                <a:sym typeface="Verdana"/>
              </a:rPr>
              <a:t> is about the demographic constellation of the group</a:t>
            </a:r>
            <a:endParaRPr sz="1800" dirty="0">
              <a:latin typeface="Verdana"/>
              <a:ea typeface="Verdana"/>
              <a:cs typeface="Verdana"/>
              <a:sym typeface="Verdana"/>
            </a:endParaRPr>
          </a:p>
          <a:p>
            <a:pPr marL="914400" lvl="1" indent="-342900" algn="just" rtl="0">
              <a:lnSpc>
                <a:spcPct val="115000"/>
              </a:lnSpc>
              <a:spcBef>
                <a:spcPts val="1600"/>
              </a:spcBef>
              <a:spcAft>
                <a:spcPts val="0"/>
              </a:spcAft>
              <a:buSzPts val="1800"/>
              <a:buFont typeface="Courier New"/>
              <a:buChar char="•"/>
            </a:pPr>
            <a:r>
              <a:rPr lang="en-GB" sz="1800" b="1" dirty="0">
                <a:solidFill>
                  <a:schemeClr val="dk1"/>
                </a:solidFill>
                <a:latin typeface="Verdana"/>
                <a:ea typeface="Verdana"/>
                <a:cs typeface="Verdana"/>
                <a:sym typeface="Verdana"/>
              </a:rPr>
              <a:t>Inclusion </a:t>
            </a:r>
            <a:r>
              <a:rPr lang="en-GB" sz="1800" dirty="0">
                <a:solidFill>
                  <a:schemeClr val="dk1"/>
                </a:solidFill>
                <a:latin typeface="Verdana"/>
                <a:ea typeface="Verdana"/>
                <a:cs typeface="Verdana"/>
                <a:sym typeface="Verdana"/>
              </a:rPr>
              <a:t>refers to the degree to which individuals have the feeling that they can actively contribute to the organisation </a:t>
            </a:r>
            <a:endParaRPr sz="1800" dirty="0">
              <a:latin typeface="Verdana"/>
              <a:ea typeface="Verdana"/>
              <a:cs typeface="Verdana"/>
              <a:sym typeface="Verdana"/>
            </a:endParaRPr>
          </a:p>
          <a:p>
            <a:pPr marL="457200" lvl="0" indent="-342900" algn="just" rtl="0">
              <a:lnSpc>
                <a:spcPct val="115000"/>
              </a:lnSpc>
              <a:spcBef>
                <a:spcPts val="1600"/>
              </a:spcBef>
              <a:spcAft>
                <a:spcPts val="0"/>
              </a:spcAft>
              <a:buSzPts val="1800"/>
              <a:buFont typeface="Verdana"/>
              <a:buChar char="●"/>
            </a:pPr>
            <a:r>
              <a:rPr lang="en-GB" dirty="0">
                <a:solidFill>
                  <a:schemeClr val="dk1"/>
                </a:solidFill>
                <a:latin typeface="Verdana"/>
                <a:ea typeface="Verdana"/>
                <a:cs typeface="Verdana"/>
                <a:sym typeface="Verdana"/>
              </a:rPr>
              <a:t>A culture cannot be diverse and successful if employees outside of a dominant group do not feel included </a:t>
            </a:r>
            <a:endParaRPr dirty="0">
              <a:latin typeface="Verdana"/>
              <a:ea typeface="Verdana"/>
              <a:cs typeface="Verdana"/>
              <a:sym typeface="Verdana"/>
            </a:endParaRPr>
          </a:p>
          <a:p>
            <a:pPr marL="457200" lvl="0" indent="0" algn="just" rtl="0">
              <a:lnSpc>
                <a:spcPct val="115000"/>
              </a:lnSpc>
              <a:spcBef>
                <a:spcPts val="1600"/>
              </a:spcBef>
              <a:spcAft>
                <a:spcPts val="0"/>
              </a:spcAft>
              <a:buNone/>
            </a:pPr>
            <a:r>
              <a:rPr lang="en-GB" sz="1400" i="1" dirty="0">
                <a:solidFill>
                  <a:schemeClr val="dk1"/>
                </a:solidFill>
                <a:latin typeface="Verdana"/>
                <a:ea typeface="Verdana"/>
                <a:cs typeface="Verdana"/>
                <a:sym typeface="Verdana"/>
              </a:rPr>
              <a:t>Inclusion is a “mindset” more than anything, and believing in its value is the first step</a:t>
            </a:r>
            <a:r>
              <a:rPr lang="en-GB" dirty="0">
                <a:solidFill>
                  <a:schemeClr val="dk1"/>
                </a:solidFill>
                <a:latin typeface="Verdana"/>
                <a:ea typeface="Verdana"/>
                <a:cs typeface="Verdana"/>
                <a:sym typeface="Verdana"/>
              </a:rPr>
              <a:t> </a:t>
            </a:r>
            <a:endParaRPr dirty="0">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70" name="Google Shape;170;p2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311700" y="23776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Critical mass</a:t>
            </a:r>
            <a:endParaRPr sz="2400" b="1">
              <a:solidFill>
                <a:srgbClr val="004C97"/>
              </a:solidFill>
              <a:latin typeface="Verdana"/>
              <a:ea typeface="Verdana"/>
              <a:cs typeface="Verdana"/>
              <a:sym typeface="Verdana"/>
            </a:endParaRPr>
          </a:p>
        </p:txBody>
      </p:sp>
      <p:sp>
        <p:nvSpPr>
          <p:cNvPr id="180" name="Google Shape;180;p24"/>
          <p:cNvSpPr txBox="1">
            <a:spLocks noGrp="1"/>
          </p:cNvSpPr>
          <p:nvPr>
            <p:ph type="body" idx="1"/>
          </p:nvPr>
        </p:nvSpPr>
        <p:spPr>
          <a:xfrm>
            <a:off x="311700" y="916376"/>
            <a:ext cx="8520600" cy="34164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600"/>
              </a:spcBef>
              <a:spcAft>
                <a:spcPts val="0"/>
              </a:spcAft>
              <a:buSzPts val="1400"/>
              <a:buFont typeface="Verdana"/>
              <a:buChar char="●"/>
            </a:pPr>
            <a:r>
              <a:rPr lang="en-GB" dirty="0">
                <a:solidFill>
                  <a:schemeClr val="dk1"/>
                </a:solidFill>
                <a:latin typeface="Verdana"/>
                <a:ea typeface="Verdana"/>
                <a:cs typeface="Verdana"/>
                <a:sym typeface="Verdana"/>
              </a:rPr>
              <a:t>Needs for a certain level of diversity within the organisation to be able to reap the benefits of diversity</a:t>
            </a:r>
            <a:endParaRPr dirty="0">
              <a:latin typeface="Verdana"/>
              <a:ea typeface="Verdana"/>
              <a:cs typeface="Verdana"/>
              <a:sym typeface="Verdana"/>
            </a:endParaRPr>
          </a:p>
          <a:p>
            <a:pPr marL="0" lvl="0" indent="0" algn="just" rtl="0">
              <a:lnSpc>
                <a:spcPct val="115000"/>
              </a:lnSpc>
              <a:spcBef>
                <a:spcPts val="600"/>
              </a:spcBef>
              <a:spcAft>
                <a:spcPts val="0"/>
              </a:spcAft>
              <a:buNone/>
            </a:pPr>
            <a:endParaRPr sz="1600" i="1" dirty="0">
              <a:solidFill>
                <a:schemeClr val="dk1"/>
              </a:solidFill>
              <a:latin typeface="Verdana"/>
              <a:ea typeface="Verdana"/>
              <a:cs typeface="Verdana"/>
              <a:sym typeface="Verdana"/>
            </a:endParaRPr>
          </a:p>
          <a:p>
            <a:pPr marL="0" lvl="0" indent="0" algn="just" rtl="0">
              <a:lnSpc>
                <a:spcPct val="115000"/>
              </a:lnSpc>
              <a:spcBef>
                <a:spcPts val="600"/>
              </a:spcBef>
              <a:spcAft>
                <a:spcPts val="0"/>
              </a:spcAft>
              <a:buNone/>
            </a:pPr>
            <a:r>
              <a:rPr lang="en-GB" sz="1300" i="1" dirty="0">
                <a:solidFill>
                  <a:schemeClr val="dk1"/>
                </a:solidFill>
                <a:latin typeface="Verdana"/>
                <a:ea typeface="Verdana"/>
                <a:cs typeface="Verdana"/>
                <a:sym typeface="Verdana"/>
              </a:rPr>
              <a:t>“Once you have reached that critical mass, you see that people start developing a different mindset and that they become more open to other cultures. That is a positive story.” </a:t>
            </a:r>
          </a:p>
          <a:p>
            <a:pPr marL="0" lvl="0" indent="0" algn="just" rtl="0">
              <a:lnSpc>
                <a:spcPct val="115000"/>
              </a:lnSpc>
              <a:spcBef>
                <a:spcPts val="600"/>
              </a:spcBef>
              <a:spcAft>
                <a:spcPts val="0"/>
              </a:spcAft>
              <a:buNone/>
            </a:pPr>
            <a:r>
              <a:rPr lang="en-GB" sz="1300" dirty="0">
                <a:solidFill>
                  <a:schemeClr val="dk1"/>
                </a:solidFill>
                <a:latin typeface="Verdana"/>
                <a:ea typeface="Verdana"/>
                <a:cs typeface="Verdana"/>
                <a:sym typeface="Verdana"/>
              </a:rPr>
              <a:t>(government administration) </a:t>
            </a:r>
            <a:endParaRPr sz="1300" dirty="0">
              <a:latin typeface="Verdana"/>
              <a:ea typeface="Verdana"/>
              <a:cs typeface="Verdana"/>
              <a:sym typeface="Verdana"/>
            </a:endParaRPr>
          </a:p>
          <a:p>
            <a:pPr marL="0" lvl="0" indent="0" algn="just" rtl="0">
              <a:lnSpc>
                <a:spcPct val="115000"/>
              </a:lnSpc>
              <a:spcBef>
                <a:spcPts val="600"/>
              </a:spcBef>
              <a:spcAft>
                <a:spcPts val="0"/>
              </a:spcAft>
              <a:buNone/>
            </a:pPr>
            <a:endParaRPr sz="1300" i="1" dirty="0">
              <a:solidFill>
                <a:schemeClr val="dk1"/>
              </a:solidFill>
              <a:latin typeface="Verdana"/>
              <a:ea typeface="Verdana"/>
              <a:cs typeface="Verdana"/>
              <a:sym typeface="Verdana"/>
            </a:endParaRPr>
          </a:p>
          <a:p>
            <a:pPr marL="0" lvl="0" indent="0" algn="just" rtl="0">
              <a:lnSpc>
                <a:spcPct val="115000"/>
              </a:lnSpc>
              <a:spcBef>
                <a:spcPts val="600"/>
              </a:spcBef>
              <a:spcAft>
                <a:spcPts val="0"/>
              </a:spcAft>
              <a:buNone/>
            </a:pPr>
            <a:r>
              <a:rPr lang="en-GB" sz="1300" i="1" dirty="0">
                <a:solidFill>
                  <a:schemeClr val="dk1"/>
                </a:solidFill>
                <a:latin typeface="Verdana"/>
                <a:ea typeface="Verdana"/>
                <a:cs typeface="Verdana"/>
                <a:sym typeface="Verdana"/>
              </a:rPr>
              <a:t>“Some say that the critical point is situated around 15%. For me 15 percent doesn’t seem enough. You can only fully benefit from diversity when you have an inclusive culture. There shouldn’t be a dominant culture. Once you have succeeded in this, everything will accelerate.” </a:t>
            </a:r>
          </a:p>
          <a:p>
            <a:pPr marL="0" lvl="0" indent="0" algn="just" rtl="0">
              <a:lnSpc>
                <a:spcPct val="115000"/>
              </a:lnSpc>
              <a:spcBef>
                <a:spcPts val="600"/>
              </a:spcBef>
              <a:spcAft>
                <a:spcPts val="0"/>
              </a:spcAft>
              <a:buNone/>
            </a:pPr>
            <a:r>
              <a:rPr lang="en-GB" sz="1300" dirty="0">
                <a:solidFill>
                  <a:schemeClr val="dk1"/>
                </a:solidFill>
                <a:latin typeface="Verdana"/>
                <a:ea typeface="Verdana"/>
                <a:cs typeface="Verdana"/>
                <a:sym typeface="Verdana"/>
              </a:rPr>
              <a:t>(management consulting firm)</a:t>
            </a:r>
            <a:endParaRPr sz="1300" dirty="0">
              <a:latin typeface="Verdana"/>
              <a:ea typeface="Verdana"/>
              <a:cs typeface="Verdana"/>
              <a:sym typeface="Verdana"/>
            </a:endParaRPr>
          </a:p>
          <a:p>
            <a:pPr marL="596900" lvl="1" indent="0" algn="just" rtl="0">
              <a:lnSpc>
                <a:spcPct val="115000"/>
              </a:lnSpc>
              <a:spcBef>
                <a:spcPts val="1600"/>
              </a:spcBef>
              <a:spcAft>
                <a:spcPts val="0"/>
              </a:spcAft>
              <a:buSzPts val="1400"/>
              <a:buNone/>
            </a:pPr>
            <a:endParaRPr dirty="0">
              <a:solidFill>
                <a:schemeClr val="dk1"/>
              </a:solidFill>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81" name="Google Shape;181;p2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311700" y="2621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A well-managed process</a:t>
            </a:r>
            <a:endParaRPr sz="2400" b="1" dirty="0">
              <a:solidFill>
                <a:srgbClr val="004C97"/>
              </a:solidFill>
              <a:latin typeface="Verdana"/>
              <a:ea typeface="Verdana"/>
              <a:cs typeface="Verdana"/>
              <a:sym typeface="Verdana"/>
            </a:endParaRPr>
          </a:p>
        </p:txBody>
      </p:sp>
      <p:sp>
        <p:nvSpPr>
          <p:cNvPr id="191" name="Google Shape;191;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600"/>
              </a:spcBef>
              <a:spcAft>
                <a:spcPts val="0"/>
              </a:spcAft>
              <a:buSzPts val="1800"/>
              <a:buFont typeface="Arial"/>
              <a:buChar char="●"/>
            </a:pPr>
            <a:r>
              <a:rPr lang="en-GB">
                <a:solidFill>
                  <a:schemeClr val="dk1"/>
                </a:solidFill>
                <a:latin typeface="Verdana"/>
                <a:ea typeface="Verdana"/>
                <a:cs typeface="Verdana"/>
                <a:sym typeface="Verdana"/>
              </a:rPr>
              <a:t>On organisational level: </a:t>
            </a: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r>
              <a:rPr lang="en-GB">
                <a:solidFill>
                  <a:schemeClr val="dk1"/>
                </a:solidFill>
                <a:latin typeface="Verdana"/>
                <a:ea typeface="Verdana"/>
                <a:cs typeface="Verdana"/>
                <a:sym typeface="Verdana"/>
              </a:rPr>
              <a:t>→ need for a full change management process </a:t>
            </a: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endParaRPr>
              <a:solidFill>
                <a:schemeClr val="dk1"/>
              </a:solidFill>
              <a:latin typeface="Verdana"/>
              <a:ea typeface="Verdana"/>
              <a:cs typeface="Verdana"/>
              <a:sym typeface="Verdana"/>
            </a:endParaRPr>
          </a:p>
          <a:p>
            <a:pPr marL="457200" lvl="0" indent="-342900" algn="just" rtl="0">
              <a:lnSpc>
                <a:spcPct val="115000"/>
              </a:lnSpc>
              <a:spcBef>
                <a:spcPts val="600"/>
              </a:spcBef>
              <a:spcAft>
                <a:spcPts val="0"/>
              </a:spcAft>
              <a:buClr>
                <a:schemeClr val="dk1"/>
              </a:buClr>
              <a:buSzPts val="1800"/>
              <a:buFont typeface="Verdana"/>
              <a:buChar char="●"/>
            </a:pPr>
            <a:r>
              <a:rPr lang="en-GB">
                <a:solidFill>
                  <a:schemeClr val="dk1"/>
                </a:solidFill>
                <a:latin typeface="Verdana"/>
                <a:ea typeface="Verdana"/>
                <a:cs typeface="Verdana"/>
                <a:sym typeface="Verdana"/>
              </a:rPr>
              <a:t>On team level: </a:t>
            </a: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endParaRPr>
              <a:solidFill>
                <a:schemeClr val="dk1"/>
              </a:solidFill>
              <a:latin typeface="Verdana"/>
              <a:ea typeface="Verdana"/>
              <a:cs typeface="Verdana"/>
              <a:sym typeface="Verdana"/>
            </a:endParaRPr>
          </a:p>
          <a:p>
            <a:pPr marL="457200" lvl="0" indent="0" algn="just" rtl="0">
              <a:lnSpc>
                <a:spcPct val="115000"/>
              </a:lnSpc>
              <a:spcBef>
                <a:spcPts val="600"/>
              </a:spcBef>
              <a:spcAft>
                <a:spcPts val="0"/>
              </a:spcAft>
              <a:buNone/>
            </a:pPr>
            <a:r>
              <a:rPr lang="en-GB">
                <a:solidFill>
                  <a:schemeClr val="dk1"/>
                </a:solidFill>
                <a:latin typeface="Verdana"/>
                <a:ea typeface="Verdana"/>
                <a:cs typeface="Verdana"/>
                <a:sym typeface="Verdana"/>
              </a:rPr>
              <a:t>→ need for a new leadership style </a:t>
            </a:r>
            <a:endParaRPr>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a:latin typeface="Verdana"/>
              <a:ea typeface="Verdana"/>
              <a:cs typeface="Verdana"/>
              <a:sym typeface="Verdana"/>
            </a:endParaRPr>
          </a:p>
        </p:txBody>
      </p:sp>
      <p:cxnSp>
        <p:nvCxnSpPr>
          <p:cNvPr id="192" name="Google Shape;192;p25"/>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144431" y="810724"/>
            <a:ext cx="8687869" cy="3786358"/>
          </a:xfrm>
          <a:prstGeom prst="rect">
            <a:avLst/>
          </a:prstGeom>
          <a:noFill/>
          <a:ln>
            <a:noFill/>
          </a:ln>
        </p:spPr>
        <p:txBody>
          <a:bodyPr spcFirstLastPara="1" wrap="square" lIns="91425" tIns="91425" rIns="91425" bIns="91425" anchor="t" anchorCtr="0">
            <a:noAutofit/>
          </a:bodyPr>
          <a:lstStyle/>
          <a:p>
            <a:pPr marL="596900" lvl="1" indent="0" algn="just" rtl="0">
              <a:lnSpc>
                <a:spcPct val="115000"/>
              </a:lnSpc>
              <a:spcBef>
                <a:spcPts val="1600"/>
              </a:spcBef>
              <a:spcAft>
                <a:spcPts val="0"/>
              </a:spcAft>
              <a:buSzPts val="1400"/>
              <a:buNone/>
            </a:pPr>
            <a:endParaRPr>
              <a:solidFill>
                <a:schemeClr val="dk1"/>
              </a:solidFill>
            </a:endParaRPr>
          </a:p>
          <a:p>
            <a:pPr marL="139700" lvl="0" indent="0" algn="l" rtl="0">
              <a:lnSpc>
                <a:spcPct val="115000"/>
              </a:lnSpc>
              <a:spcBef>
                <a:spcPts val="0"/>
              </a:spcBef>
              <a:spcAft>
                <a:spcPts val="0"/>
              </a:spcAft>
              <a:buSzPts val="1800"/>
              <a:buNone/>
            </a:pPr>
            <a:endParaRPr>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a:t> </a:t>
            </a:r>
            <a:r>
              <a:rPr lang="en-GB" sz="1200"/>
              <a:t> </a:t>
            </a:r>
            <a:endParaRPr/>
          </a:p>
          <a:p>
            <a:pPr marL="0" lvl="0" indent="0" algn="l" rtl="0">
              <a:lnSpc>
                <a:spcPct val="115000"/>
              </a:lnSpc>
              <a:spcBef>
                <a:spcPts val="0"/>
              </a:spcBef>
              <a:spcAft>
                <a:spcPts val="1600"/>
              </a:spcAft>
              <a:buSzPts val="1800"/>
              <a:buNone/>
            </a:pPr>
            <a:endParaRPr>
              <a:latin typeface="Verdana"/>
              <a:ea typeface="Verdana"/>
              <a:cs typeface="Verdana"/>
              <a:sym typeface="Verdana"/>
            </a:endParaRPr>
          </a:p>
        </p:txBody>
      </p:sp>
      <p:cxnSp>
        <p:nvCxnSpPr>
          <p:cNvPr id="202" name="Google Shape;202;p26"/>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pic>
        <p:nvPicPr>
          <p:cNvPr id="203" name="Google Shape;203;p26" descr="https://lh3.googleusercontent.com/BheluhLaJ6vs1wAQMMKfKeQA7OBOvlFRttWvrVKnDKfzqofJeS8sJwS_MQzAGSdHK84YsjIJ0BgL9RJ185IAGdzvxMldTg_s5a5WLBWXjCntQ2HpYeuHAYdncwQS_Vql9PI9uwNo"/>
          <p:cNvPicPr preferRelativeResize="0"/>
          <p:nvPr/>
        </p:nvPicPr>
        <p:blipFill rotWithShape="1">
          <a:blip r:embed="rId3">
            <a:alphaModFix/>
          </a:blip>
          <a:srcRect/>
          <a:stretch/>
        </p:blipFill>
        <p:spPr>
          <a:xfrm>
            <a:off x="937585" y="917933"/>
            <a:ext cx="6237216" cy="3991433"/>
          </a:xfrm>
          <a:prstGeom prst="rect">
            <a:avLst/>
          </a:prstGeom>
          <a:noFill/>
          <a:ln>
            <a:noFill/>
          </a:ln>
        </p:spPr>
      </p:pic>
      <p:sp>
        <p:nvSpPr>
          <p:cNvPr id="204" name="Google Shape;204;p26"/>
          <p:cNvSpPr txBox="1">
            <a:spLocks noGrp="1"/>
          </p:cNvSpPr>
          <p:nvPr>
            <p:ph type="title"/>
          </p:nvPr>
        </p:nvSpPr>
        <p:spPr>
          <a:xfrm>
            <a:off x="311700" y="20438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A well-managed process</a:t>
            </a:r>
            <a:endParaRPr sz="2400" b="1">
              <a:solidFill>
                <a:srgbClr val="004C97"/>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311700" y="22556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A well-managed process</a:t>
            </a:r>
            <a:endParaRPr sz="2400" b="1">
              <a:solidFill>
                <a:srgbClr val="004C97"/>
              </a:solidFill>
              <a:latin typeface="Verdana"/>
              <a:ea typeface="Verdana"/>
              <a:cs typeface="Verdana"/>
              <a:sym typeface="Verdana"/>
            </a:endParaRPr>
          </a:p>
        </p:txBody>
      </p:sp>
      <p:sp>
        <p:nvSpPr>
          <p:cNvPr id="210" name="Google Shape;210;p27"/>
          <p:cNvSpPr txBox="1">
            <a:spLocks noGrp="1"/>
          </p:cNvSpPr>
          <p:nvPr>
            <p:ph type="body" idx="1"/>
          </p:nvPr>
        </p:nvSpPr>
        <p:spPr>
          <a:xfrm>
            <a:off x="311700" y="798269"/>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The increased performance of well-managed heterogeneous teams is due to the synergy that comes from their diversity </a:t>
            </a:r>
            <a:endParaRPr sz="1800" dirty="0">
              <a:latin typeface="Verdana"/>
              <a:ea typeface="Verdana"/>
              <a:cs typeface="Verdana"/>
              <a:sym typeface="Verdana"/>
            </a:endParaRPr>
          </a:p>
          <a:p>
            <a:pPr marL="457200" lvl="0" indent="-342900" algn="just" rtl="0">
              <a:lnSpc>
                <a:spcPct val="115000"/>
              </a:lnSpc>
              <a:spcBef>
                <a:spcPts val="600"/>
              </a:spcBef>
              <a:spcAft>
                <a:spcPts val="0"/>
              </a:spcAft>
              <a:buSzPts val="1800"/>
              <a:buFont typeface="Verdana"/>
              <a:buChar char="●"/>
            </a:pPr>
            <a:r>
              <a:rPr lang="en-GB" sz="1800" dirty="0">
                <a:solidFill>
                  <a:schemeClr val="dk1"/>
                </a:solidFill>
                <a:latin typeface="Verdana"/>
                <a:ea typeface="Verdana"/>
                <a:cs typeface="Verdana"/>
                <a:sym typeface="Verdana"/>
              </a:rPr>
              <a:t>Their ineffectiveness when poorly managed comes from their problems in overcoming the complexity of their teams</a:t>
            </a:r>
            <a:endParaRPr sz="1800" dirty="0">
              <a:latin typeface="Verdana"/>
              <a:ea typeface="Verdana"/>
              <a:cs typeface="Verdana"/>
              <a:sym typeface="Verdana"/>
            </a:endParaRPr>
          </a:p>
          <a:p>
            <a:pPr marL="914400" marR="0" lvl="1" indent="-342900" algn="just" rtl="0">
              <a:lnSpc>
                <a:spcPct val="115000"/>
              </a:lnSpc>
              <a:spcBef>
                <a:spcPts val="600"/>
              </a:spcBef>
              <a:spcAft>
                <a:spcPts val="0"/>
              </a:spcAft>
              <a:buClr>
                <a:schemeClr val="dk2"/>
              </a:buClr>
              <a:buSzPts val="1800"/>
              <a:buFont typeface="Verdana"/>
              <a:buChar char="•"/>
            </a:pPr>
            <a:r>
              <a:rPr lang="en-GB" sz="1800" dirty="0">
                <a:solidFill>
                  <a:schemeClr val="dk1"/>
                </a:solidFill>
                <a:latin typeface="Verdana"/>
                <a:ea typeface="Verdana"/>
                <a:cs typeface="Verdana"/>
                <a:sym typeface="Verdana"/>
              </a:rPr>
              <a:t>Communication Barriers</a:t>
            </a:r>
            <a:endParaRPr sz="1800" dirty="0">
              <a:latin typeface="Verdana"/>
              <a:ea typeface="Verdana"/>
              <a:cs typeface="Verdana"/>
              <a:sym typeface="Verdana"/>
            </a:endParaRPr>
          </a:p>
          <a:p>
            <a:pPr marL="914400" lvl="1" indent="-342900" algn="l" rtl="0">
              <a:lnSpc>
                <a:spcPct val="115000"/>
              </a:lnSpc>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Cultural Resistance</a:t>
            </a:r>
            <a:endParaRPr sz="1800" dirty="0">
              <a:latin typeface="Verdana"/>
              <a:ea typeface="Verdana"/>
              <a:cs typeface="Verdana"/>
              <a:sym typeface="Verdana"/>
            </a:endParaRPr>
          </a:p>
          <a:p>
            <a:pPr marL="914400" lvl="1" indent="-342900" algn="l" rtl="0">
              <a:lnSpc>
                <a:spcPct val="115000"/>
              </a:lnSpc>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Discrimination Issues</a:t>
            </a:r>
            <a:endParaRPr sz="1800" dirty="0">
              <a:latin typeface="Verdana"/>
              <a:ea typeface="Verdana"/>
              <a:cs typeface="Verdana"/>
              <a:sym typeface="Verdana"/>
            </a:endParaRPr>
          </a:p>
          <a:p>
            <a:pPr marL="914400" lvl="1" indent="-342900" algn="l" rtl="0">
              <a:lnSpc>
                <a:spcPct val="115000"/>
              </a:lnSpc>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Overcoming Negativity</a:t>
            </a:r>
            <a:endParaRPr sz="1800" dirty="0">
              <a:latin typeface="Verdana"/>
              <a:ea typeface="Verdana"/>
              <a:cs typeface="Verdana"/>
              <a:sym typeface="Verdana"/>
            </a:endParaRPr>
          </a:p>
          <a:p>
            <a:pPr marL="914400" lvl="1" indent="-342900" algn="l" rtl="0">
              <a:lnSpc>
                <a:spcPct val="115000"/>
              </a:lnSpc>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Building trust</a:t>
            </a:r>
            <a:br>
              <a:rPr lang="en-GB" sz="1800" dirty="0">
                <a:solidFill>
                  <a:schemeClr val="dk1"/>
                </a:solidFill>
                <a:latin typeface="Verdana"/>
                <a:ea typeface="Verdana"/>
                <a:cs typeface="Verdana"/>
                <a:sym typeface="Verdana"/>
              </a:rPr>
            </a:br>
            <a:r>
              <a:rPr lang="en-GB" sz="1800" dirty="0">
                <a:solidFill>
                  <a:schemeClr val="dk1"/>
                </a:solidFill>
                <a:latin typeface="Verdana"/>
                <a:ea typeface="Verdana"/>
                <a:cs typeface="Verdana"/>
                <a:sym typeface="Verdana"/>
              </a:rPr>
              <a:t> </a:t>
            </a:r>
            <a:endParaRPr sz="1800" dirty="0">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211" name="Google Shape;211;p27"/>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a:extLst>
              <a:ext uri="{FF2B5EF4-FFF2-40B4-BE49-F238E27FC236}">
                <a16:creationId xmlns:a16="http://schemas.microsoft.com/office/drawing/2014/main" id="{22BA79DB-BD98-486E-A3B7-0203F77F212E}"/>
              </a:ext>
            </a:extLst>
          </p:cNvPr>
          <p:cNvSpPr>
            <a:spLocks noGrp="1"/>
          </p:cNvSpPr>
          <p:nvPr>
            <p:ph type="title"/>
          </p:nvPr>
        </p:nvSpPr>
        <p:spPr/>
        <p:txBody>
          <a:bodyPr/>
          <a:lstStyle/>
          <a:p>
            <a:r>
              <a:rPr lang="en-GB" dirty="0"/>
              <a:t>Introduction</a:t>
            </a: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
        <p:nvSpPr>
          <p:cNvPr id="2" name="TextBox 1">
            <a:extLst>
              <a:ext uri="{FF2B5EF4-FFF2-40B4-BE49-F238E27FC236}">
                <a16:creationId xmlns:a16="http://schemas.microsoft.com/office/drawing/2014/main" id="{5C39EA24-A008-43AD-BE0F-6B246AE4A5AA}"/>
              </a:ext>
            </a:extLst>
          </p:cNvPr>
          <p:cNvSpPr txBox="1"/>
          <p:nvPr/>
        </p:nvSpPr>
        <p:spPr>
          <a:xfrm>
            <a:off x="640080" y="1151483"/>
            <a:ext cx="7296720" cy="2957284"/>
          </a:xfrm>
          <a:prstGeom prst="rect">
            <a:avLst/>
          </a:prstGeom>
          <a:noFill/>
        </p:spPr>
        <p:txBody>
          <a:bodyPr wrap="square" rtlCol="0">
            <a:spAutoFit/>
          </a:bodyPr>
          <a:lstStyle/>
          <a:p>
            <a:pPr marR="16324" algn="just">
              <a:lnSpc>
                <a:spcPct val="150000"/>
              </a:lnSpc>
            </a:pPr>
            <a:r>
              <a:rPr lang="en-GB" spc="24" dirty="0">
                <a:latin typeface="Verdana" panose="020B0604030504040204" pitchFamily="34" charset="0"/>
                <a:ea typeface="Verdana" panose="020B0604030504040204" pitchFamily="34" charset="0"/>
                <a:cs typeface="Verdana" panose="020B0604030504040204" pitchFamily="34" charset="0"/>
              </a:rPr>
              <a:t>This training toolkit for companies has been developed by Vlerick Business School &amp; Talentree to help companies create an inclusive and diverse work environment and to reap its benefits in the best possible way. The toolkit is based on the learnings gathered during the Newcomer Induction Management Accelerator Programme (</a:t>
            </a:r>
            <a:r>
              <a:rPr lang="en-GB" spc="24" dirty="0" err="1">
                <a:latin typeface="Verdana" panose="020B0604030504040204" pitchFamily="34" charset="0"/>
                <a:ea typeface="Verdana" panose="020B0604030504040204" pitchFamily="34" charset="0"/>
                <a:cs typeface="Verdana" panose="020B0604030504040204" pitchFamily="34" charset="0"/>
              </a:rPr>
              <a:t>NiMAP</a:t>
            </a:r>
            <a:r>
              <a:rPr lang="en-GB" spc="24" dirty="0">
                <a:latin typeface="Verdana" panose="020B0604030504040204" pitchFamily="34" charset="0"/>
                <a:ea typeface="Verdana" panose="020B0604030504040204" pitchFamily="34" charset="0"/>
                <a:cs typeface="Verdana" panose="020B0604030504040204" pitchFamily="34" charset="0"/>
              </a:rPr>
              <a:t>), a project which has been carried out in collaboration with Stockholm school of Economics and with the support of the European Social Fund. The training toolkit is divided into four different modules, which can be used separately or a whole, depending on the needs of companies. </a:t>
            </a:r>
          </a:p>
        </p:txBody>
      </p:sp>
    </p:spTree>
    <p:extLst>
      <p:ext uri="{BB962C8B-B14F-4D97-AF65-F5344CB8AC3E}">
        <p14:creationId xmlns:p14="http://schemas.microsoft.com/office/powerpoint/2010/main" val="187302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marR="0" lvl="0" indent="0" algn="ctr" rtl="0">
              <a:lnSpc>
                <a:spcPct val="115000"/>
              </a:lnSpc>
              <a:spcBef>
                <a:spcPts val="0"/>
              </a:spcBef>
              <a:spcAft>
                <a:spcPts val="0"/>
              </a:spcAft>
              <a:buSzPts val="1800"/>
              <a:buNone/>
            </a:pPr>
            <a:r>
              <a:rPr lang="en-GB" sz="3600" dirty="0">
                <a:solidFill>
                  <a:schemeClr val="lt1"/>
                </a:solidFill>
                <a:latin typeface="Verdana"/>
                <a:ea typeface="Verdana"/>
                <a:cs typeface="Verdana"/>
                <a:sym typeface="Verdana"/>
              </a:rPr>
              <a:t>2. Towards an inclusive </a:t>
            </a:r>
            <a:endParaRPr sz="3600" dirty="0">
              <a:solidFill>
                <a:schemeClr val="lt1"/>
              </a:solidFill>
              <a:latin typeface="Verdana"/>
              <a:ea typeface="Verdana"/>
              <a:cs typeface="Verdana"/>
              <a:sym typeface="Verdana"/>
            </a:endParaRPr>
          </a:p>
          <a:p>
            <a:pPr marL="114300" marR="0" lvl="0" indent="0" algn="ctr" rtl="0">
              <a:lnSpc>
                <a:spcPct val="115000"/>
              </a:lnSpc>
              <a:spcBef>
                <a:spcPts val="0"/>
              </a:spcBef>
              <a:spcAft>
                <a:spcPts val="0"/>
              </a:spcAft>
              <a:buSzPts val="1800"/>
              <a:buNone/>
            </a:pPr>
            <a:r>
              <a:rPr lang="en-GB" sz="3600" dirty="0">
                <a:solidFill>
                  <a:schemeClr val="lt1"/>
                </a:solidFill>
                <a:latin typeface="Verdana"/>
                <a:ea typeface="Verdana"/>
                <a:cs typeface="Verdana"/>
                <a:sym typeface="Verdana"/>
              </a:rPr>
              <a:t>company culture</a:t>
            </a:r>
            <a:endParaRPr sz="3600" dirty="0">
              <a:solidFill>
                <a:schemeClr val="lt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311700" y="2621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Toward an inclusive company culture</a:t>
            </a:r>
            <a:endParaRPr sz="2400" b="1" dirty="0">
              <a:solidFill>
                <a:srgbClr val="004C97"/>
              </a:solidFill>
              <a:latin typeface="Verdana"/>
              <a:ea typeface="Verdana"/>
              <a:cs typeface="Verdana"/>
              <a:sym typeface="Verdana"/>
            </a:endParaRPr>
          </a:p>
        </p:txBody>
      </p:sp>
      <p:sp>
        <p:nvSpPr>
          <p:cNvPr id="191" name="Google Shape;191;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342900" lvl="0" algn="l" rtl="0">
              <a:lnSpc>
                <a:spcPct val="115000"/>
              </a:lnSpc>
              <a:spcBef>
                <a:spcPts val="0"/>
              </a:spcBef>
              <a:spcAft>
                <a:spcPts val="1600"/>
              </a:spcAft>
              <a:buSzPts val="1800"/>
              <a:buFont typeface="+mj-lt"/>
              <a:buAutoNum type="arabicPeriod"/>
            </a:pPr>
            <a:r>
              <a:rPr lang="en-GB" sz="2000" dirty="0">
                <a:solidFill>
                  <a:schemeClr val="tx1"/>
                </a:solidFill>
                <a:latin typeface="Verdana"/>
                <a:ea typeface="Verdana"/>
                <a:cs typeface="Verdana"/>
                <a:sym typeface="Verdana"/>
              </a:rPr>
              <a:t>Having a high impact inclusion and diversity strategy</a:t>
            </a:r>
          </a:p>
          <a:p>
            <a:pPr marL="342900" lvl="0" algn="l" rtl="0">
              <a:lnSpc>
                <a:spcPct val="115000"/>
              </a:lnSpc>
              <a:spcBef>
                <a:spcPts val="0"/>
              </a:spcBef>
              <a:spcAft>
                <a:spcPts val="1600"/>
              </a:spcAft>
              <a:buSzPts val="1800"/>
              <a:buFont typeface="+mj-lt"/>
              <a:buAutoNum type="arabicPeriod"/>
            </a:pPr>
            <a:r>
              <a:rPr lang="en-GB" sz="2000" dirty="0">
                <a:solidFill>
                  <a:schemeClr val="tx1"/>
                </a:solidFill>
                <a:latin typeface="Verdana"/>
                <a:ea typeface="Verdana"/>
                <a:cs typeface="Verdana"/>
                <a:sym typeface="Verdana"/>
              </a:rPr>
              <a:t>Developing an intercultural mindset</a:t>
            </a:r>
          </a:p>
          <a:p>
            <a:pPr marL="342900" lvl="0" algn="l" rtl="0">
              <a:lnSpc>
                <a:spcPct val="115000"/>
              </a:lnSpc>
              <a:spcBef>
                <a:spcPts val="0"/>
              </a:spcBef>
              <a:spcAft>
                <a:spcPts val="1600"/>
              </a:spcAft>
              <a:buSzPts val="1800"/>
              <a:buFont typeface="+mj-lt"/>
              <a:buAutoNum type="arabicPeriod"/>
            </a:pPr>
            <a:r>
              <a:rPr lang="en-GB" sz="2000" dirty="0">
                <a:solidFill>
                  <a:schemeClr val="tx1"/>
                </a:solidFill>
                <a:latin typeface="Verdana"/>
                <a:ea typeface="Verdana"/>
                <a:cs typeface="Verdana"/>
                <a:sym typeface="Verdana"/>
              </a:rPr>
              <a:t>Investing in inclusive leadership</a:t>
            </a:r>
          </a:p>
          <a:p>
            <a:pPr marL="342900" lvl="0" algn="l" rtl="0">
              <a:lnSpc>
                <a:spcPct val="115000"/>
              </a:lnSpc>
              <a:spcBef>
                <a:spcPts val="0"/>
              </a:spcBef>
              <a:spcAft>
                <a:spcPts val="1600"/>
              </a:spcAft>
              <a:buSzPts val="1800"/>
              <a:buFont typeface="+mj-lt"/>
              <a:buAutoNum type="arabicPeriod"/>
            </a:pPr>
            <a:r>
              <a:rPr lang="en-GB" sz="2000" dirty="0">
                <a:solidFill>
                  <a:schemeClr val="tx1"/>
                </a:solidFill>
                <a:latin typeface="Verdana"/>
                <a:ea typeface="Verdana"/>
                <a:cs typeface="Verdana"/>
                <a:sym typeface="Verdana"/>
              </a:rPr>
              <a:t>Creating awareness of bias</a:t>
            </a:r>
            <a:endParaRPr sz="2000" dirty="0">
              <a:solidFill>
                <a:schemeClr val="tx1"/>
              </a:solidFill>
              <a:latin typeface="Verdana"/>
              <a:ea typeface="Verdana"/>
              <a:cs typeface="Verdana"/>
              <a:sym typeface="Verdana"/>
            </a:endParaRPr>
          </a:p>
        </p:txBody>
      </p:sp>
      <p:cxnSp>
        <p:nvCxnSpPr>
          <p:cNvPr id="192" name="Google Shape;192;p25"/>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1205727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311700" y="2499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A high impact inclusion &amp; diversity strategy</a:t>
            </a:r>
            <a:endParaRPr sz="2400" b="1" dirty="0">
              <a:solidFill>
                <a:srgbClr val="004C97"/>
              </a:solidFill>
              <a:latin typeface="Verdana"/>
              <a:ea typeface="Verdana"/>
              <a:cs typeface="Verdana"/>
              <a:sym typeface="Verdana"/>
            </a:endParaRPr>
          </a:p>
        </p:txBody>
      </p:sp>
      <p:sp>
        <p:nvSpPr>
          <p:cNvPr id="2" name="Text Placeholder 1">
            <a:extLst>
              <a:ext uri="{FF2B5EF4-FFF2-40B4-BE49-F238E27FC236}">
                <a16:creationId xmlns:a16="http://schemas.microsoft.com/office/drawing/2014/main" id="{86CFFF0B-E675-4C69-8AAA-007C1C9E9E8A}"/>
              </a:ext>
            </a:extLst>
          </p:cNvPr>
          <p:cNvSpPr>
            <a:spLocks noGrp="1"/>
          </p:cNvSpPr>
          <p:nvPr>
            <p:ph type="body" idx="1"/>
          </p:nvPr>
        </p:nvSpPr>
        <p:spPr/>
        <p:txBody>
          <a:bodyPr/>
          <a:lstStyle/>
          <a:p>
            <a:endParaRPr lang="en-GB"/>
          </a:p>
        </p:txBody>
      </p:sp>
      <p:cxnSp>
        <p:nvCxnSpPr>
          <p:cNvPr id="226" name="Google Shape;226;p29"/>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31" name="Google Shape;231;p29"/>
          <p:cNvSpPr/>
          <p:nvPr/>
        </p:nvSpPr>
        <p:spPr>
          <a:xfrm>
            <a:off x="637046" y="3995502"/>
            <a:ext cx="7869900" cy="35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GB" sz="800" i="1" u="none" strike="noStrike" cap="none" dirty="0">
                <a:solidFill>
                  <a:srgbClr val="000000"/>
                </a:solidFill>
                <a:latin typeface="Verdana"/>
                <a:ea typeface="Verdana"/>
                <a:cs typeface="Verdana"/>
                <a:sym typeface="Verdana"/>
              </a:rPr>
              <a:t>Source: </a:t>
            </a:r>
            <a:r>
              <a:rPr lang="en-GB" sz="800" i="1" dirty="0" err="1">
                <a:latin typeface="Verdana"/>
                <a:ea typeface="Verdana"/>
                <a:cs typeface="Verdana"/>
                <a:sym typeface="Verdana"/>
              </a:rPr>
              <a:t>McKinsey&amp;Company</a:t>
            </a:r>
            <a:r>
              <a:rPr lang="en-GB" sz="800" i="1" dirty="0">
                <a:latin typeface="Verdana"/>
                <a:ea typeface="Verdana"/>
                <a:cs typeface="Verdana"/>
                <a:sym typeface="Verdana"/>
              </a:rPr>
              <a:t>, 2018, Delivering through diversity</a:t>
            </a:r>
            <a:endParaRPr sz="800" i="0" u="none" strike="noStrike" cap="none" dirty="0">
              <a:solidFill>
                <a:srgbClr val="000000"/>
              </a:solidFill>
              <a:latin typeface="Verdana"/>
              <a:ea typeface="Verdana"/>
              <a:cs typeface="Verdana"/>
              <a:sym typeface="Verdana"/>
            </a:endParaRPr>
          </a:p>
        </p:txBody>
      </p:sp>
      <p:pic>
        <p:nvPicPr>
          <p:cNvPr id="232" name="Google Shape;232;p29"/>
          <p:cNvPicPr preferRelativeResize="0"/>
          <p:nvPr/>
        </p:nvPicPr>
        <p:blipFill>
          <a:blip r:embed="rId3">
            <a:alphaModFix/>
          </a:blip>
          <a:stretch>
            <a:fillRect/>
          </a:stretch>
        </p:blipFill>
        <p:spPr>
          <a:xfrm>
            <a:off x="2119884" y="1010945"/>
            <a:ext cx="4904232" cy="28181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266"/>
        <p:cNvGrpSpPr/>
        <p:nvPr/>
      </p:nvGrpSpPr>
      <p:grpSpPr>
        <a:xfrm>
          <a:off x="0" y="0"/>
          <a:ext cx="0" cy="0"/>
          <a:chOff x="0" y="0"/>
          <a:chExt cx="0" cy="0"/>
        </a:xfrm>
      </p:grpSpPr>
      <p:sp>
        <p:nvSpPr>
          <p:cNvPr id="267" name="Google Shape;267;p31"/>
          <p:cNvSpPr txBox="1">
            <a:spLocks noGrp="1"/>
          </p:cNvSpPr>
          <p:nvPr>
            <p:ph type="title"/>
          </p:nvPr>
        </p:nvSpPr>
        <p:spPr>
          <a:xfrm>
            <a:off x="311700" y="2621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How inclusive is your organisation?</a:t>
            </a:r>
            <a:endParaRPr sz="2400" b="1" dirty="0">
              <a:solidFill>
                <a:srgbClr val="004C97"/>
              </a:solidFill>
              <a:latin typeface="Verdana"/>
              <a:ea typeface="Verdana"/>
              <a:cs typeface="Verdana"/>
              <a:sym typeface="Verdana"/>
            </a:endParaRPr>
          </a:p>
        </p:txBody>
      </p:sp>
      <p:sp>
        <p:nvSpPr>
          <p:cNvPr id="268" name="Google Shape;268;p3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939800" lvl="1" indent="-368300" algn="just" rtl="0">
              <a:lnSpc>
                <a:spcPct val="115000"/>
              </a:lnSpc>
              <a:spcBef>
                <a:spcPts val="600"/>
              </a:spcBef>
              <a:spcAft>
                <a:spcPts val="0"/>
              </a:spcAft>
              <a:buSzPts val="1800"/>
              <a:buFont typeface="Verdana"/>
              <a:buAutoNum type="arabicPeriod"/>
            </a:pPr>
            <a:r>
              <a:rPr lang="en-GB" sz="1800" dirty="0">
                <a:solidFill>
                  <a:schemeClr val="dk1"/>
                </a:solidFill>
                <a:latin typeface="Verdana"/>
                <a:ea typeface="Verdana"/>
                <a:cs typeface="Verdana"/>
                <a:sym typeface="Verdana"/>
              </a:rPr>
              <a:t>Fill in the questionnaire</a:t>
            </a:r>
            <a:endParaRPr sz="1800" dirty="0">
              <a:latin typeface="Verdana"/>
              <a:ea typeface="Verdana"/>
              <a:cs typeface="Verdana"/>
              <a:sym typeface="Verdana"/>
            </a:endParaRPr>
          </a:p>
          <a:p>
            <a:pPr marL="939800" lvl="1" indent="-368300" algn="just" rtl="0">
              <a:lnSpc>
                <a:spcPct val="115000"/>
              </a:lnSpc>
              <a:spcBef>
                <a:spcPts val="600"/>
              </a:spcBef>
              <a:spcAft>
                <a:spcPts val="0"/>
              </a:spcAft>
              <a:buSzPts val="1800"/>
              <a:buFont typeface="Verdana"/>
              <a:buAutoNum type="arabicPeriod"/>
            </a:pPr>
            <a:r>
              <a:rPr lang="en-GB" sz="1800" dirty="0">
                <a:solidFill>
                  <a:schemeClr val="dk1"/>
                </a:solidFill>
                <a:latin typeface="Verdana"/>
                <a:ea typeface="Verdana"/>
                <a:cs typeface="Verdana"/>
                <a:sym typeface="Verdana"/>
              </a:rPr>
              <a:t>Count the score for each colour </a:t>
            </a:r>
            <a:endParaRPr sz="1800" dirty="0">
              <a:latin typeface="Verdana"/>
              <a:ea typeface="Verdana"/>
              <a:cs typeface="Verdana"/>
              <a:sym typeface="Verdana"/>
            </a:endParaRPr>
          </a:p>
          <a:p>
            <a:pPr marL="939800" lvl="1" indent="-368300" algn="just" rtl="0">
              <a:lnSpc>
                <a:spcPct val="115000"/>
              </a:lnSpc>
              <a:spcBef>
                <a:spcPts val="600"/>
              </a:spcBef>
              <a:spcAft>
                <a:spcPts val="0"/>
              </a:spcAft>
              <a:buSzPts val="1800"/>
              <a:buFont typeface="Verdana"/>
              <a:buAutoNum type="arabicPeriod"/>
            </a:pPr>
            <a:r>
              <a:rPr lang="en-GB" sz="1800" dirty="0">
                <a:solidFill>
                  <a:schemeClr val="dk1"/>
                </a:solidFill>
                <a:latin typeface="Verdana"/>
                <a:ea typeface="Verdana"/>
                <a:cs typeface="Verdana"/>
                <a:sym typeface="Verdana"/>
              </a:rPr>
              <a:t>Which colour scores highest?</a:t>
            </a:r>
            <a:endParaRPr sz="1800" dirty="0">
              <a:latin typeface="Verdana"/>
              <a:ea typeface="Verdana"/>
              <a:cs typeface="Verdana"/>
              <a:sym typeface="Verdana"/>
            </a:endParaRPr>
          </a:p>
          <a:p>
            <a:pPr marL="1371600" lvl="2" indent="-342900" algn="just" rtl="0">
              <a:lnSpc>
                <a:spcPct val="115000"/>
              </a:lnSpc>
              <a:spcBef>
                <a:spcPts val="600"/>
              </a:spcBef>
              <a:spcAft>
                <a:spcPts val="0"/>
              </a:spcAft>
              <a:buSzPts val="1800"/>
              <a:buFont typeface="Verdana"/>
              <a:buChar char="•"/>
            </a:pPr>
            <a:r>
              <a:rPr lang="en-GB" sz="1800" dirty="0">
                <a:solidFill>
                  <a:srgbClr val="7030A0"/>
                </a:solidFill>
                <a:latin typeface="Verdana"/>
                <a:ea typeface="Verdana"/>
                <a:cs typeface="Verdana"/>
                <a:sym typeface="Verdana"/>
              </a:rPr>
              <a:t>purple</a:t>
            </a:r>
            <a:r>
              <a:rPr lang="en-GB" sz="1800" dirty="0">
                <a:solidFill>
                  <a:schemeClr val="dk1"/>
                </a:solidFill>
                <a:latin typeface="Verdana"/>
                <a:ea typeface="Verdana"/>
                <a:cs typeface="Verdana"/>
                <a:sym typeface="Verdana"/>
              </a:rPr>
              <a:t>: your organisation is in the resistance phase</a:t>
            </a:r>
            <a:endParaRPr sz="1800" dirty="0">
              <a:latin typeface="Verdana"/>
              <a:ea typeface="Verdana"/>
              <a:cs typeface="Verdana"/>
              <a:sym typeface="Verdana"/>
            </a:endParaRPr>
          </a:p>
          <a:p>
            <a:pPr marL="1371600" lvl="2" indent="-342900" algn="just" rtl="0">
              <a:lnSpc>
                <a:spcPct val="115000"/>
              </a:lnSpc>
              <a:spcBef>
                <a:spcPts val="600"/>
              </a:spcBef>
              <a:spcAft>
                <a:spcPts val="0"/>
              </a:spcAft>
              <a:buSzPts val="1800"/>
              <a:buFont typeface="Verdana"/>
              <a:buChar char="•"/>
            </a:pPr>
            <a:r>
              <a:rPr lang="en-GB" sz="1800" dirty="0">
                <a:solidFill>
                  <a:srgbClr val="EF8600"/>
                </a:solidFill>
                <a:latin typeface="Verdana"/>
                <a:ea typeface="Verdana"/>
                <a:cs typeface="Verdana"/>
                <a:sym typeface="Verdana"/>
              </a:rPr>
              <a:t>orange</a:t>
            </a:r>
            <a:r>
              <a:rPr lang="en-GB" sz="1800" dirty="0">
                <a:solidFill>
                  <a:schemeClr val="dk1"/>
                </a:solidFill>
                <a:latin typeface="Verdana"/>
                <a:ea typeface="Verdana"/>
                <a:cs typeface="Verdana"/>
                <a:sym typeface="Verdana"/>
              </a:rPr>
              <a:t>: your organisation is in the conformity phase</a:t>
            </a:r>
            <a:endParaRPr sz="1800" dirty="0">
              <a:latin typeface="Verdana"/>
              <a:ea typeface="Verdana"/>
              <a:cs typeface="Verdana"/>
              <a:sym typeface="Verdana"/>
            </a:endParaRPr>
          </a:p>
          <a:p>
            <a:pPr marL="1371600" lvl="2" indent="-342900" algn="just" rtl="0">
              <a:lnSpc>
                <a:spcPct val="115000"/>
              </a:lnSpc>
              <a:spcBef>
                <a:spcPts val="600"/>
              </a:spcBef>
              <a:spcAft>
                <a:spcPts val="0"/>
              </a:spcAft>
              <a:buSzPts val="1800"/>
              <a:buFont typeface="Verdana"/>
              <a:buChar char="•"/>
            </a:pPr>
            <a:r>
              <a:rPr lang="en-GB" sz="1800" dirty="0">
                <a:solidFill>
                  <a:srgbClr val="0B5394"/>
                </a:solidFill>
                <a:latin typeface="Verdana"/>
                <a:ea typeface="Verdana"/>
                <a:cs typeface="Verdana"/>
                <a:sym typeface="Verdana"/>
              </a:rPr>
              <a:t>blue</a:t>
            </a:r>
            <a:r>
              <a:rPr lang="en-GB" sz="1800" dirty="0">
                <a:solidFill>
                  <a:schemeClr val="dk1"/>
                </a:solidFill>
                <a:latin typeface="Verdana"/>
                <a:ea typeface="Verdana"/>
                <a:cs typeface="Verdana"/>
                <a:sym typeface="Verdana"/>
              </a:rPr>
              <a:t>: your organisation is in the inclusion phase</a:t>
            </a:r>
            <a:endParaRPr sz="1800" dirty="0">
              <a:latin typeface="Verdana"/>
              <a:ea typeface="Verdana"/>
              <a:cs typeface="Verdana"/>
              <a:sym typeface="Verdana"/>
            </a:endParaRPr>
          </a:p>
          <a:p>
            <a:pPr marL="1371600" lvl="2" indent="-342900" algn="just" rtl="0">
              <a:lnSpc>
                <a:spcPct val="115000"/>
              </a:lnSpc>
              <a:spcBef>
                <a:spcPts val="600"/>
              </a:spcBef>
              <a:spcAft>
                <a:spcPts val="0"/>
              </a:spcAft>
              <a:buSzPts val="1800"/>
              <a:buFont typeface="Verdana"/>
              <a:buChar char="•"/>
            </a:pPr>
            <a:r>
              <a:rPr lang="en-GB" sz="1800" dirty="0">
                <a:solidFill>
                  <a:srgbClr val="006600"/>
                </a:solidFill>
                <a:latin typeface="Verdana"/>
                <a:ea typeface="Verdana"/>
                <a:cs typeface="Verdana"/>
                <a:sym typeface="Verdana"/>
              </a:rPr>
              <a:t>green</a:t>
            </a:r>
            <a:r>
              <a:rPr lang="en-GB" sz="1800" dirty="0">
                <a:solidFill>
                  <a:schemeClr val="dk1"/>
                </a:solidFill>
                <a:latin typeface="Verdana"/>
                <a:ea typeface="Verdana"/>
                <a:cs typeface="Verdana"/>
                <a:sym typeface="Verdana"/>
              </a:rPr>
              <a:t>: your organisation is in the proactivity phase</a:t>
            </a:r>
            <a:endParaRPr sz="1800" dirty="0">
              <a:solidFill>
                <a:schemeClr val="dk1"/>
              </a:solidFill>
              <a:latin typeface="Verdana"/>
              <a:ea typeface="Verdana"/>
              <a:cs typeface="Verdana"/>
              <a:sym typeface="Verdana"/>
            </a:endParaRPr>
          </a:p>
          <a:p>
            <a:pPr marL="1371600" lvl="0" indent="0" algn="just" rtl="0">
              <a:lnSpc>
                <a:spcPct val="115000"/>
              </a:lnSpc>
              <a:spcBef>
                <a:spcPts val="600"/>
              </a:spcBef>
              <a:spcAft>
                <a:spcPts val="0"/>
              </a:spcAft>
              <a:buNone/>
            </a:pPr>
            <a:endParaRPr dirty="0">
              <a:solidFill>
                <a:schemeClr val="dk1"/>
              </a:solidFill>
              <a:latin typeface="Verdana"/>
              <a:ea typeface="Verdana"/>
              <a:cs typeface="Verdana"/>
              <a:sym typeface="Verdana"/>
            </a:endParaRPr>
          </a:p>
          <a:p>
            <a:pPr marL="914400" lvl="1" indent="-228600" algn="just" rtl="0">
              <a:lnSpc>
                <a:spcPct val="115000"/>
              </a:lnSpc>
              <a:spcBef>
                <a:spcPts val="600"/>
              </a:spcBef>
              <a:spcAft>
                <a:spcPts val="0"/>
              </a:spcAft>
              <a:buSzPts val="1400"/>
              <a:buFont typeface="Arial"/>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269" name="Google Shape;269;p31"/>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pic>
        <p:nvPicPr>
          <p:cNvPr id="274" name="Google Shape;274;p31"/>
          <p:cNvPicPr preferRelativeResize="0"/>
          <p:nvPr/>
        </p:nvPicPr>
        <p:blipFill rotWithShape="1">
          <a:blip r:embed="rId3">
            <a:alphaModFix/>
          </a:blip>
          <a:srcRect/>
          <a:stretch/>
        </p:blipFill>
        <p:spPr>
          <a:xfrm rot="1038859">
            <a:off x="7275405" y="1080867"/>
            <a:ext cx="838388" cy="10617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xfrm>
            <a:off x="311700" y="2621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From mono to intercultural mindset</a:t>
            </a:r>
            <a:endParaRPr sz="2400" b="1" dirty="0">
              <a:solidFill>
                <a:srgbClr val="004C97"/>
              </a:solidFill>
              <a:latin typeface="Verdana"/>
              <a:ea typeface="Verdana"/>
              <a:cs typeface="Verdana"/>
              <a:sym typeface="Verdana"/>
            </a:endParaRPr>
          </a:p>
        </p:txBody>
      </p:sp>
      <p:sp>
        <p:nvSpPr>
          <p:cNvPr id="238" name="Google Shape;238;p3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Clr>
                <a:srgbClr val="000000"/>
              </a:buClr>
              <a:buFont typeface="Arial"/>
              <a:buNone/>
            </a:pPr>
            <a:r>
              <a:rPr lang="en-GB" sz="1000" i="1">
                <a:solidFill>
                  <a:srgbClr val="000000"/>
                </a:solidFill>
                <a:latin typeface="Calibri"/>
                <a:ea typeface="Calibri"/>
                <a:cs typeface="Calibri"/>
                <a:sym typeface="Calibri"/>
              </a:rPr>
              <a:t>  </a:t>
            </a:r>
            <a:endParaRPr sz="1000" i="1">
              <a:solidFill>
                <a:srgbClr val="000000"/>
              </a:solidFill>
              <a:latin typeface="Calibri"/>
              <a:ea typeface="Calibri"/>
              <a:cs typeface="Calibri"/>
              <a:sym typeface="Calibri"/>
            </a:endParaRPr>
          </a:p>
        </p:txBody>
      </p:sp>
      <p:cxnSp>
        <p:nvCxnSpPr>
          <p:cNvPr id="239" name="Google Shape;239;p30"/>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grpSp>
        <p:nvGrpSpPr>
          <p:cNvPr id="244" name="Google Shape;244;p30"/>
          <p:cNvGrpSpPr/>
          <p:nvPr/>
        </p:nvGrpSpPr>
        <p:grpSpPr>
          <a:xfrm>
            <a:off x="1030793" y="1026343"/>
            <a:ext cx="6699600" cy="3306433"/>
            <a:chOff x="0" y="0"/>
            <a:chExt cx="5486400" cy="3200400"/>
          </a:xfrm>
        </p:grpSpPr>
        <p:sp>
          <p:nvSpPr>
            <p:cNvPr id="245" name="Google Shape;245;p30"/>
            <p:cNvSpPr/>
            <p:nvPr/>
          </p:nvSpPr>
          <p:spPr>
            <a:xfrm>
              <a:off x="0" y="0"/>
              <a:ext cx="5486400" cy="3200400"/>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46" name="Google Shape;246;p30"/>
            <p:cNvSpPr/>
            <p:nvPr/>
          </p:nvSpPr>
          <p:spPr>
            <a:xfrm rot="5400000">
              <a:off x="-137126" y="138494"/>
              <a:ext cx="914176" cy="63992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47" name="Google Shape;247;p30"/>
            <p:cNvSpPr txBox="1"/>
            <p:nvPr/>
          </p:nvSpPr>
          <p:spPr>
            <a:xfrm>
              <a:off x="1" y="321330"/>
              <a:ext cx="639923" cy="274253"/>
            </a:xfrm>
            <a:prstGeom prst="rect">
              <a:avLst/>
            </a:prstGeom>
            <a:noFill/>
            <a:ln>
              <a:noFill/>
            </a:ln>
          </p:spPr>
          <p:txBody>
            <a:bodyPr spcFirstLastPara="1" wrap="square" lIns="6975" tIns="6975" rIns="6975" bIns="6975" anchor="ctr" anchorCtr="0">
              <a:noAutofit/>
            </a:bodyPr>
            <a:lstStyle/>
            <a:p>
              <a:pPr marL="0" marR="0" lvl="0" indent="0" algn="ctr"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resistance </a:t>
              </a:r>
              <a:endParaRPr sz="1100" i="0" u="none" strike="noStrike" cap="none">
                <a:solidFill>
                  <a:srgbClr val="000000"/>
                </a:solidFill>
                <a:latin typeface="Verdana"/>
                <a:ea typeface="Verdana"/>
                <a:cs typeface="Verdana"/>
                <a:sym typeface="Verdana"/>
              </a:endParaRPr>
            </a:p>
          </p:txBody>
        </p:sp>
        <p:sp>
          <p:nvSpPr>
            <p:cNvPr id="248" name="Google Shape;248;p30"/>
            <p:cNvSpPr/>
            <p:nvPr/>
          </p:nvSpPr>
          <p:spPr>
            <a:xfrm rot="5400000">
              <a:off x="2766054" y="-2124763"/>
              <a:ext cx="594214" cy="4846476"/>
            </a:xfrm>
            <a:prstGeom prst="round2SameRect">
              <a:avLst>
                <a:gd name="adj1" fmla="val 16667"/>
                <a:gd name="adj2" fmla="val 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49" name="Google Shape;249;p30"/>
            <p:cNvSpPr txBox="1"/>
            <p:nvPr/>
          </p:nvSpPr>
          <p:spPr>
            <a:xfrm>
              <a:off x="639924" y="30374"/>
              <a:ext cx="4817400" cy="536100"/>
            </a:xfrm>
            <a:prstGeom prst="rect">
              <a:avLst/>
            </a:prstGeom>
            <a:noFill/>
            <a:ln>
              <a:noFill/>
            </a:ln>
          </p:spPr>
          <p:txBody>
            <a:bodyPr spcFirstLastPara="1" wrap="square" lIns="78225" tIns="6975" rIns="6975" bIns="6975" anchor="ctr" anchorCtr="0">
              <a:noAutofit/>
            </a:bodyPr>
            <a:lstStyle/>
            <a:p>
              <a:pPr marL="57150" marR="0" lvl="0" indent="57150" algn="l"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Defensive attitude</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0"/>
                </a:spcBef>
                <a:spcAft>
                  <a:spcPts val="0"/>
                </a:spcAft>
                <a:buNone/>
              </a:pPr>
              <a:r>
                <a:rPr lang="en-GB" sz="1100" i="0" u="none" strike="noStrike" cap="none">
                  <a:solidFill>
                    <a:srgbClr val="000000"/>
                  </a:solidFill>
                  <a:latin typeface="Verdana"/>
                  <a:ea typeface="Verdana"/>
                  <a:cs typeface="Verdana"/>
                  <a:sym typeface="Verdana"/>
                </a:rPr>
                <a:t>Resistance towards imposed diversity initiatives </a:t>
              </a:r>
              <a:endParaRPr sz="1100" i="0" u="none" strike="noStrike" cap="none">
                <a:solidFill>
                  <a:srgbClr val="000000"/>
                </a:solidFill>
                <a:latin typeface="Verdana"/>
                <a:ea typeface="Verdana"/>
                <a:cs typeface="Verdana"/>
                <a:sym typeface="Verdana"/>
              </a:endParaRPr>
            </a:p>
          </p:txBody>
        </p:sp>
        <p:sp>
          <p:nvSpPr>
            <p:cNvPr id="250" name="Google Shape;250;p30"/>
            <p:cNvSpPr/>
            <p:nvPr/>
          </p:nvSpPr>
          <p:spPr>
            <a:xfrm rot="5400000">
              <a:off x="-137126" y="899656"/>
              <a:ext cx="914176" cy="63992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1" name="Google Shape;251;p30"/>
            <p:cNvSpPr txBox="1"/>
            <p:nvPr/>
          </p:nvSpPr>
          <p:spPr>
            <a:xfrm>
              <a:off x="1" y="1082492"/>
              <a:ext cx="639923" cy="274253"/>
            </a:xfrm>
            <a:prstGeom prst="rect">
              <a:avLst/>
            </a:prstGeom>
            <a:noFill/>
            <a:ln>
              <a:noFill/>
            </a:ln>
          </p:spPr>
          <p:txBody>
            <a:bodyPr spcFirstLastPara="1" wrap="square" lIns="6975" tIns="6975" rIns="6975" bIns="6975" anchor="ctr" anchorCtr="0">
              <a:noAutofit/>
            </a:bodyPr>
            <a:lstStyle/>
            <a:p>
              <a:pPr marL="0" marR="0" lvl="0" indent="0" algn="ctr"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conformity</a:t>
              </a:r>
              <a:endParaRPr sz="1100" i="0" u="none" strike="noStrike" cap="none">
                <a:solidFill>
                  <a:srgbClr val="000000"/>
                </a:solidFill>
                <a:latin typeface="Verdana"/>
                <a:ea typeface="Verdana"/>
                <a:cs typeface="Verdana"/>
                <a:sym typeface="Verdana"/>
              </a:endParaRPr>
            </a:p>
          </p:txBody>
        </p:sp>
        <p:sp>
          <p:nvSpPr>
            <p:cNvPr id="252" name="Google Shape;252;p30"/>
            <p:cNvSpPr/>
            <p:nvPr/>
          </p:nvSpPr>
          <p:spPr>
            <a:xfrm rot="5400000">
              <a:off x="2766054" y="-1363600"/>
              <a:ext cx="594214" cy="4846476"/>
            </a:xfrm>
            <a:prstGeom prst="round2SameRect">
              <a:avLst>
                <a:gd name="adj1" fmla="val 16667"/>
                <a:gd name="adj2" fmla="val 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3" name="Google Shape;253;p30"/>
            <p:cNvSpPr txBox="1"/>
            <p:nvPr/>
          </p:nvSpPr>
          <p:spPr>
            <a:xfrm>
              <a:off x="639924" y="791537"/>
              <a:ext cx="4817469" cy="536200"/>
            </a:xfrm>
            <a:prstGeom prst="rect">
              <a:avLst/>
            </a:prstGeom>
            <a:noFill/>
            <a:ln>
              <a:noFill/>
            </a:ln>
          </p:spPr>
          <p:txBody>
            <a:bodyPr spcFirstLastPara="1" wrap="square" lIns="78225" tIns="6975" rIns="6975" bIns="6975" anchor="ctr" anchorCtr="0">
              <a:noAutofit/>
            </a:bodyPr>
            <a:lstStyle/>
            <a:p>
              <a:pPr marL="57150" marR="0" lvl="0" indent="57150" algn="l" rtl="0">
                <a:lnSpc>
                  <a:spcPct val="89000"/>
                </a:lnSpc>
                <a:spcBef>
                  <a:spcPts val="0"/>
                </a:spcBef>
                <a:spcAft>
                  <a:spcPts val="0"/>
                </a:spcAft>
                <a:buNone/>
              </a:pPr>
              <a:r>
                <a:rPr lang="en-GB" sz="1100" i="0" u="none" strike="noStrike" cap="none" dirty="0">
                  <a:solidFill>
                    <a:srgbClr val="000000"/>
                  </a:solidFill>
                  <a:latin typeface="Verdana"/>
                  <a:ea typeface="Verdana"/>
                  <a:cs typeface="Verdana"/>
                  <a:sym typeface="Verdana"/>
                </a:rPr>
                <a:t>Neutral attitude</a:t>
              </a:r>
              <a:endParaRPr sz="1100" i="0" u="none" strike="noStrike" cap="none" dirty="0">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dirty="0">
                  <a:solidFill>
                    <a:srgbClr val="000000"/>
                  </a:solidFill>
                  <a:latin typeface="Verdana"/>
                  <a:ea typeface="Verdana"/>
                  <a:cs typeface="Verdana"/>
                  <a:sym typeface="Verdana"/>
                </a:rPr>
                <a:t>Follow societal developments without doing more than what is legally obliged</a:t>
              </a:r>
              <a:endParaRPr sz="1100" i="0" u="none" strike="noStrike" cap="none" dirty="0">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dirty="0">
                  <a:solidFill>
                    <a:srgbClr val="000000"/>
                  </a:solidFill>
                  <a:latin typeface="Verdana"/>
                  <a:ea typeface="Verdana"/>
                  <a:cs typeface="Verdana"/>
                  <a:sym typeface="Verdana"/>
                </a:rPr>
                <a:t>Don't (really) believe that diversity has added value</a:t>
              </a:r>
              <a:endParaRPr sz="1100" i="0" u="none" strike="noStrike" cap="none" dirty="0">
                <a:solidFill>
                  <a:srgbClr val="000000"/>
                </a:solidFill>
                <a:latin typeface="Verdana"/>
                <a:ea typeface="Verdana"/>
                <a:cs typeface="Verdana"/>
                <a:sym typeface="Verdana"/>
              </a:endParaRPr>
            </a:p>
          </p:txBody>
        </p:sp>
        <p:sp>
          <p:nvSpPr>
            <p:cNvPr id="254" name="Google Shape;254;p30"/>
            <p:cNvSpPr/>
            <p:nvPr/>
          </p:nvSpPr>
          <p:spPr>
            <a:xfrm rot="5400000">
              <a:off x="-137126" y="1660819"/>
              <a:ext cx="914176" cy="63992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5" name="Google Shape;255;p30"/>
            <p:cNvSpPr txBox="1"/>
            <p:nvPr/>
          </p:nvSpPr>
          <p:spPr>
            <a:xfrm>
              <a:off x="1" y="1843655"/>
              <a:ext cx="639923" cy="274253"/>
            </a:xfrm>
            <a:prstGeom prst="rect">
              <a:avLst/>
            </a:prstGeom>
            <a:noFill/>
            <a:ln>
              <a:noFill/>
            </a:ln>
          </p:spPr>
          <p:txBody>
            <a:bodyPr spcFirstLastPara="1" wrap="square" lIns="6975" tIns="6975" rIns="6975" bIns="6975" anchor="ctr" anchorCtr="0">
              <a:noAutofit/>
            </a:bodyPr>
            <a:lstStyle/>
            <a:p>
              <a:pPr marL="0" marR="0" lvl="0" indent="0" algn="ctr"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inclusion</a:t>
              </a:r>
              <a:endParaRPr sz="1100" i="0" u="none" strike="noStrike" cap="none">
                <a:solidFill>
                  <a:srgbClr val="000000"/>
                </a:solidFill>
                <a:latin typeface="Verdana"/>
                <a:ea typeface="Verdana"/>
                <a:cs typeface="Verdana"/>
                <a:sym typeface="Verdana"/>
              </a:endParaRPr>
            </a:p>
          </p:txBody>
        </p:sp>
        <p:sp>
          <p:nvSpPr>
            <p:cNvPr id="256" name="Google Shape;256;p30"/>
            <p:cNvSpPr/>
            <p:nvPr/>
          </p:nvSpPr>
          <p:spPr>
            <a:xfrm rot="5400000">
              <a:off x="2766054" y="-602437"/>
              <a:ext cx="594214" cy="4846476"/>
            </a:xfrm>
            <a:prstGeom prst="round2SameRect">
              <a:avLst>
                <a:gd name="adj1" fmla="val 16667"/>
                <a:gd name="adj2" fmla="val 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7" name="Google Shape;257;p30"/>
            <p:cNvSpPr txBox="1"/>
            <p:nvPr/>
          </p:nvSpPr>
          <p:spPr>
            <a:xfrm>
              <a:off x="639924" y="1552700"/>
              <a:ext cx="4817469" cy="536200"/>
            </a:xfrm>
            <a:prstGeom prst="rect">
              <a:avLst/>
            </a:prstGeom>
            <a:noFill/>
            <a:ln>
              <a:noFill/>
            </a:ln>
          </p:spPr>
          <p:txBody>
            <a:bodyPr spcFirstLastPara="1" wrap="square" lIns="78225" tIns="6975" rIns="6975" bIns="6975" anchor="ctr" anchorCtr="0">
              <a:noAutofit/>
            </a:bodyPr>
            <a:lstStyle/>
            <a:p>
              <a:pPr marL="57150" marR="0" lvl="0" indent="57150" algn="l"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Active attitude</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a:solidFill>
                    <a:srgbClr val="000000"/>
                  </a:solidFill>
                  <a:latin typeface="Verdana"/>
                  <a:ea typeface="Verdana"/>
                  <a:cs typeface="Verdana"/>
                  <a:sym typeface="Verdana"/>
                </a:rPr>
                <a:t>Take initiatives to promote diversity</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a:solidFill>
                    <a:srgbClr val="000000"/>
                  </a:solidFill>
                  <a:latin typeface="Verdana"/>
                  <a:ea typeface="Verdana"/>
                  <a:cs typeface="Verdana"/>
                  <a:sym typeface="Verdana"/>
                </a:rPr>
                <a:t>Do believe in the added value of diversity</a:t>
              </a:r>
              <a:endParaRPr sz="1100" i="0" u="none" strike="noStrike" cap="none">
                <a:solidFill>
                  <a:srgbClr val="000000"/>
                </a:solidFill>
                <a:latin typeface="Verdana"/>
                <a:ea typeface="Verdana"/>
                <a:cs typeface="Verdana"/>
                <a:sym typeface="Verdana"/>
              </a:endParaRPr>
            </a:p>
          </p:txBody>
        </p:sp>
        <p:sp>
          <p:nvSpPr>
            <p:cNvPr id="258" name="Google Shape;258;p30"/>
            <p:cNvSpPr/>
            <p:nvPr/>
          </p:nvSpPr>
          <p:spPr>
            <a:xfrm rot="5400000">
              <a:off x="-137126" y="2421982"/>
              <a:ext cx="914176" cy="63992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59" name="Google Shape;259;p30"/>
            <p:cNvSpPr txBox="1"/>
            <p:nvPr/>
          </p:nvSpPr>
          <p:spPr>
            <a:xfrm>
              <a:off x="1" y="2604818"/>
              <a:ext cx="639923" cy="274253"/>
            </a:xfrm>
            <a:prstGeom prst="rect">
              <a:avLst/>
            </a:prstGeom>
            <a:noFill/>
            <a:ln>
              <a:noFill/>
            </a:ln>
          </p:spPr>
          <p:txBody>
            <a:bodyPr spcFirstLastPara="1" wrap="square" lIns="6975" tIns="6975" rIns="6975" bIns="6975" anchor="ctr" anchorCtr="0">
              <a:noAutofit/>
            </a:bodyPr>
            <a:lstStyle/>
            <a:p>
              <a:pPr marL="0" marR="0" lvl="0" indent="0" algn="ctr"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proactivity</a:t>
              </a:r>
              <a:endParaRPr sz="1100" i="0" u="none" strike="noStrike" cap="none">
                <a:solidFill>
                  <a:srgbClr val="000000"/>
                </a:solidFill>
                <a:latin typeface="Verdana"/>
                <a:ea typeface="Verdana"/>
                <a:cs typeface="Verdana"/>
                <a:sym typeface="Verdana"/>
              </a:endParaRPr>
            </a:p>
          </p:txBody>
        </p:sp>
        <p:sp>
          <p:nvSpPr>
            <p:cNvPr id="260" name="Google Shape;260;p30"/>
            <p:cNvSpPr/>
            <p:nvPr/>
          </p:nvSpPr>
          <p:spPr>
            <a:xfrm rot="5400000">
              <a:off x="2766054" y="158724"/>
              <a:ext cx="594214" cy="4846476"/>
            </a:xfrm>
            <a:prstGeom prst="round2SameRect">
              <a:avLst>
                <a:gd name="adj1" fmla="val 16667"/>
                <a:gd name="adj2" fmla="val 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GB" sz="1100" b="0" i="0" u="none" strike="noStrike" cap="none">
                  <a:solidFill>
                    <a:srgbClr val="000000"/>
                  </a:solidFill>
                  <a:latin typeface="Calibri"/>
                  <a:ea typeface="Calibri"/>
                  <a:cs typeface="Calibri"/>
                  <a:sym typeface="Calibri"/>
                </a:rPr>
                <a:t> </a:t>
              </a:r>
              <a:endParaRPr/>
            </a:p>
          </p:txBody>
        </p:sp>
        <p:sp>
          <p:nvSpPr>
            <p:cNvPr id="261" name="Google Shape;261;p30"/>
            <p:cNvSpPr txBox="1"/>
            <p:nvPr/>
          </p:nvSpPr>
          <p:spPr>
            <a:xfrm>
              <a:off x="639924" y="2313862"/>
              <a:ext cx="4817469" cy="536200"/>
            </a:xfrm>
            <a:prstGeom prst="rect">
              <a:avLst/>
            </a:prstGeom>
            <a:noFill/>
            <a:ln>
              <a:noFill/>
            </a:ln>
          </p:spPr>
          <p:txBody>
            <a:bodyPr spcFirstLastPara="1" wrap="square" lIns="78225" tIns="6975" rIns="6975" bIns="6975" anchor="ctr" anchorCtr="0">
              <a:noAutofit/>
            </a:bodyPr>
            <a:lstStyle/>
            <a:p>
              <a:pPr marL="57150" marR="0" lvl="0" indent="57150" algn="l" rtl="0">
                <a:lnSpc>
                  <a:spcPct val="89000"/>
                </a:lnSpc>
                <a:spcBef>
                  <a:spcPts val="0"/>
                </a:spcBef>
                <a:spcAft>
                  <a:spcPts val="0"/>
                </a:spcAft>
                <a:buNone/>
              </a:pPr>
              <a:r>
                <a:rPr lang="en-GB" sz="1100" i="0" u="none" strike="noStrike" cap="none">
                  <a:solidFill>
                    <a:srgbClr val="000000"/>
                  </a:solidFill>
                  <a:latin typeface="Verdana"/>
                  <a:ea typeface="Verdana"/>
                  <a:cs typeface="Verdana"/>
                  <a:sym typeface="Verdana"/>
                </a:rPr>
                <a:t>Take a leading role in the sector/society</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a:solidFill>
                    <a:srgbClr val="000000"/>
                  </a:solidFill>
                  <a:latin typeface="Verdana"/>
                  <a:ea typeface="Verdana"/>
                  <a:cs typeface="Verdana"/>
                  <a:sym typeface="Verdana"/>
                </a:rPr>
                <a:t>Have a long-term vision</a:t>
              </a:r>
              <a:endParaRPr sz="1100" i="0" u="none" strike="noStrike" cap="none">
                <a:solidFill>
                  <a:srgbClr val="000000"/>
                </a:solidFill>
                <a:latin typeface="Verdana"/>
                <a:ea typeface="Verdana"/>
                <a:cs typeface="Verdana"/>
                <a:sym typeface="Verdana"/>
              </a:endParaRPr>
            </a:p>
            <a:p>
              <a:pPr marL="57150" marR="0" lvl="0" indent="57150" algn="l" rtl="0">
                <a:lnSpc>
                  <a:spcPct val="89000"/>
                </a:lnSpc>
                <a:spcBef>
                  <a:spcPts val="165"/>
                </a:spcBef>
                <a:spcAft>
                  <a:spcPts val="0"/>
                </a:spcAft>
                <a:buNone/>
              </a:pPr>
              <a:r>
                <a:rPr lang="en-GB" sz="1100" i="0" u="none" strike="noStrike" cap="none">
                  <a:solidFill>
                    <a:srgbClr val="000000"/>
                  </a:solidFill>
                  <a:latin typeface="Verdana"/>
                  <a:ea typeface="Verdana"/>
                  <a:cs typeface="Verdana"/>
                  <a:sym typeface="Verdana"/>
                </a:rPr>
                <a:t>Use diversity as a competitive advantage </a:t>
              </a:r>
              <a:endParaRPr sz="1100" i="0" u="none" strike="noStrike" cap="none">
                <a:solidFill>
                  <a:srgbClr val="000000"/>
                </a:solidFill>
                <a:latin typeface="Verdana"/>
                <a:ea typeface="Verdana"/>
                <a:cs typeface="Verdana"/>
                <a:sym typeface="Verdana"/>
              </a:endParaRPr>
            </a:p>
          </p:txBody>
        </p:sp>
      </p:grpSp>
      <p:sp>
        <p:nvSpPr>
          <p:cNvPr id="262" name="Google Shape;262;p30"/>
          <p:cNvSpPr txBox="1"/>
          <p:nvPr/>
        </p:nvSpPr>
        <p:spPr>
          <a:xfrm>
            <a:off x="6039601" y="3755412"/>
            <a:ext cx="18618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800" i="1" dirty="0">
                <a:latin typeface="Verdana"/>
                <a:ea typeface="Verdana"/>
                <a:cs typeface="Verdana"/>
                <a:sym typeface="Verdana"/>
              </a:rPr>
              <a:t>Source: </a:t>
            </a:r>
            <a:r>
              <a:rPr lang="en-GB" sz="800" i="1" dirty="0" err="1">
                <a:latin typeface="Verdana"/>
                <a:ea typeface="Verdana"/>
                <a:cs typeface="Verdana"/>
                <a:sym typeface="Verdana"/>
              </a:rPr>
              <a:t>Dass</a:t>
            </a:r>
            <a:r>
              <a:rPr lang="en-GB" sz="800" i="1" dirty="0">
                <a:latin typeface="Verdana"/>
                <a:ea typeface="Verdana"/>
                <a:cs typeface="Verdana"/>
                <a:sym typeface="Verdana"/>
              </a:rPr>
              <a:t> &amp; Parker, 1999</a:t>
            </a:r>
            <a:endParaRPr sz="800" dirty="0">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311700" y="27433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Inclusive leadership: the 6c’s</a:t>
            </a:r>
            <a:endParaRPr sz="2400" b="1" dirty="0">
              <a:solidFill>
                <a:srgbClr val="004C97"/>
              </a:solidFill>
              <a:latin typeface="Verdana"/>
              <a:ea typeface="Verdana"/>
              <a:cs typeface="Verdana"/>
              <a:sym typeface="Verdana"/>
            </a:endParaRPr>
          </a:p>
        </p:txBody>
      </p:sp>
      <p:sp>
        <p:nvSpPr>
          <p:cNvPr id="2" name="Text Placeholder 1">
            <a:extLst>
              <a:ext uri="{FF2B5EF4-FFF2-40B4-BE49-F238E27FC236}">
                <a16:creationId xmlns:a16="http://schemas.microsoft.com/office/drawing/2014/main" id="{B2DFACA7-24CD-4268-A894-3DB4919DA52D}"/>
              </a:ext>
            </a:extLst>
          </p:cNvPr>
          <p:cNvSpPr>
            <a:spLocks noGrp="1"/>
          </p:cNvSpPr>
          <p:nvPr>
            <p:ph type="body" idx="1"/>
          </p:nvPr>
        </p:nvSpPr>
        <p:spPr/>
        <p:txBody>
          <a:bodyPr/>
          <a:lstStyle/>
          <a:p>
            <a:endParaRPr lang="en-GB"/>
          </a:p>
        </p:txBody>
      </p:sp>
      <p:cxnSp>
        <p:nvCxnSpPr>
          <p:cNvPr id="280" name="Google Shape;280;p32"/>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pic>
        <p:nvPicPr>
          <p:cNvPr id="286" name="Google Shape;286;p32"/>
          <p:cNvPicPr preferRelativeResize="0"/>
          <p:nvPr/>
        </p:nvPicPr>
        <p:blipFill rotWithShape="1">
          <a:blip r:embed="rId3">
            <a:alphaModFix/>
          </a:blip>
          <a:srcRect t="6759"/>
          <a:stretch/>
        </p:blipFill>
        <p:spPr>
          <a:xfrm>
            <a:off x="171569" y="942463"/>
            <a:ext cx="8800862" cy="3048562"/>
          </a:xfrm>
          <a:prstGeom prst="rect">
            <a:avLst/>
          </a:prstGeom>
          <a:noFill/>
          <a:ln>
            <a:noFill/>
          </a:ln>
        </p:spPr>
      </p:pic>
      <p:sp>
        <p:nvSpPr>
          <p:cNvPr id="287" name="Google Shape;287;p32"/>
          <p:cNvSpPr txBox="1"/>
          <p:nvPr/>
        </p:nvSpPr>
        <p:spPr>
          <a:xfrm>
            <a:off x="426054" y="3970465"/>
            <a:ext cx="3327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800" i="1" dirty="0">
                <a:solidFill>
                  <a:schemeClr val="dk1"/>
                </a:solidFill>
                <a:latin typeface="Verdana"/>
                <a:ea typeface="Verdana"/>
                <a:cs typeface="Verdana"/>
                <a:sym typeface="Verdana"/>
              </a:rPr>
              <a:t>Source: </a:t>
            </a:r>
            <a:r>
              <a:rPr lang="en-GB" sz="800" i="1" u="none" strike="noStrike" cap="none" dirty="0">
                <a:solidFill>
                  <a:schemeClr val="dk1"/>
                </a:solidFill>
                <a:latin typeface="Verdana"/>
                <a:ea typeface="Verdana"/>
                <a:cs typeface="Verdana"/>
                <a:sym typeface="Verdana"/>
              </a:rPr>
              <a:t>Dillon &amp; Bourke (2016), Deloitte University Press</a:t>
            </a:r>
            <a:endParaRPr sz="800" i="1"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None/>
            </a:pPr>
            <a:endParaRPr sz="80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8" name="Google Shape;298;p33"/>
          <p:cNvSpPr txBox="1">
            <a:spLocks noGrp="1"/>
          </p:cNvSpPr>
          <p:nvPr>
            <p:ph type="title"/>
          </p:nvPr>
        </p:nvSpPr>
        <p:spPr>
          <a:xfrm>
            <a:off x="311700" y="21337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Inclusive leadership: development</a:t>
            </a:r>
            <a:endParaRPr sz="2400" b="1">
              <a:solidFill>
                <a:srgbClr val="004C97"/>
              </a:solidFill>
              <a:latin typeface="Verdana"/>
              <a:ea typeface="Verdana"/>
              <a:cs typeface="Verdana"/>
              <a:sym typeface="Verdana"/>
            </a:endParaRPr>
          </a:p>
        </p:txBody>
      </p:sp>
      <p:sp>
        <p:nvSpPr>
          <p:cNvPr id="292" name="Google Shape;292;p33"/>
          <p:cNvSpPr txBox="1">
            <a:spLocks noGrp="1"/>
          </p:cNvSpPr>
          <p:nvPr>
            <p:ph type="body" idx="1"/>
          </p:nvPr>
        </p:nvSpPr>
        <p:spPr>
          <a:xfrm>
            <a:off x="311700" y="786077"/>
            <a:ext cx="8520600" cy="3416400"/>
          </a:xfrm>
          <a:prstGeom prst="rect">
            <a:avLst/>
          </a:prstGeom>
          <a:noFill/>
          <a:ln>
            <a:noFill/>
          </a:ln>
        </p:spPr>
        <p:txBody>
          <a:bodyPr spcFirstLastPara="1" wrap="square" lIns="91425" tIns="91425" rIns="91425" bIns="91425" anchor="t" anchorCtr="0">
            <a:noAutofit/>
          </a:bodyPr>
          <a:lstStyle/>
          <a:p>
            <a:pPr marL="457200" marR="0" lvl="0"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Highlight inclusive leadership as a core pillar within the organization’s diversity and inclusion strategy</a:t>
            </a:r>
            <a:endParaRPr sz="1700" dirty="0">
              <a:latin typeface="Verdana"/>
              <a:ea typeface="Verdana"/>
              <a:cs typeface="Verdana"/>
              <a:sym typeface="Verdana"/>
            </a:endParaRPr>
          </a:p>
          <a:p>
            <a:pPr marL="457200" marR="0" lvl="0"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Ensure that recruitment, competence management and leadership programmes emphasize inclusive leadership capabilities </a:t>
            </a:r>
            <a:endParaRPr sz="1700" dirty="0">
              <a:latin typeface="Verdana"/>
              <a:ea typeface="Verdana"/>
              <a:cs typeface="Verdana"/>
              <a:sym typeface="Verdana"/>
            </a:endParaRPr>
          </a:p>
          <a:p>
            <a:pPr marL="457200" marR="0" lvl="0"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Performance management: </a:t>
            </a:r>
            <a:endParaRPr sz="1700" dirty="0">
              <a:solidFill>
                <a:schemeClr val="dk1"/>
              </a:solidFill>
              <a:latin typeface="Verdana"/>
              <a:ea typeface="Verdana"/>
              <a:cs typeface="Verdana"/>
              <a:sym typeface="Verdana"/>
            </a:endParaRPr>
          </a:p>
          <a:p>
            <a:pPr marL="914400" marR="0" lvl="1"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clear KPIs to inclusive </a:t>
            </a:r>
            <a:r>
              <a:rPr lang="en-GB" sz="1700" dirty="0" err="1">
                <a:solidFill>
                  <a:schemeClr val="dk1"/>
                </a:solidFill>
                <a:latin typeface="Verdana"/>
                <a:ea typeface="Verdana"/>
                <a:cs typeface="Verdana"/>
                <a:sym typeface="Verdana"/>
              </a:rPr>
              <a:t>behaviors</a:t>
            </a:r>
            <a:r>
              <a:rPr lang="en-GB" sz="1700" dirty="0">
                <a:solidFill>
                  <a:schemeClr val="dk1"/>
                </a:solidFill>
                <a:latin typeface="Verdana"/>
                <a:ea typeface="Verdana"/>
                <a:cs typeface="Verdana"/>
                <a:sym typeface="Verdana"/>
              </a:rPr>
              <a:t> and diversity and inclusion outcomes</a:t>
            </a:r>
            <a:endParaRPr sz="1700" dirty="0">
              <a:solidFill>
                <a:schemeClr val="dk1"/>
              </a:solidFill>
              <a:latin typeface="Verdana"/>
              <a:ea typeface="Verdana"/>
              <a:cs typeface="Verdana"/>
              <a:sym typeface="Verdana"/>
            </a:endParaRPr>
          </a:p>
          <a:p>
            <a:pPr marL="914400" marR="0" lvl="1" indent="-342900" algn="just" rtl="0">
              <a:lnSpc>
                <a:spcPct val="115000"/>
              </a:lnSpc>
              <a:spcBef>
                <a:spcPts val="600"/>
              </a:spcBef>
              <a:spcAft>
                <a:spcPts val="0"/>
              </a:spcAft>
              <a:buClr>
                <a:schemeClr val="dk2"/>
              </a:buClr>
              <a:buSzPts val="1800"/>
              <a:buFont typeface="Verdana"/>
              <a:buChar char="○"/>
            </a:pPr>
            <a:r>
              <a:rPr lang="en-GB" sz="1700" dirty="0">
                <a:solidFill>
                  <a:schemeClr val="dk1"/>
                </a:solidFill>
                <a:latin typeface="Verdana"/>
                <a:ea typeface="Verdana"/>
                <a:cs typeface="Verdana"/>
                <a:sym typeface="Verdana"/>
              </a:rPr>
              <a:t>accountability for non-inclusive </a:t>
            </a:r>
            <a:r>
              <a:rPr lang="en-GB" sz="1700" dirty="0" err="1">
                <a:solidFill>
                  <a:schemeClr val="dk1"/>
                </a:solidFill>
                <a:latin typeface="Verdana"/>
                <a:ea typeface="Verdana"/>
                <a:cs typeface="Verdana"/>
                <a:sym typeface="Verdana"/>
              </a:rPr>
              <a:t>behaviors</a:t>
            </a:r>
            <a:endParaRPr sz="1700" dirty="0">
              <a:latin typeface="Verdana"/>
              <a:ea typeface="Verdana"/>
              <a:cs typeface="Verdana"/>
              <a:sym typeface="Verdana"/>
            </a:endParaRPr>
          </a:p>
          <a:p>
            <a:pPr marL="457200" lvl="0" indent="-342900" algn="just" rtl="0">
              <a:spcBef>
                <a:spcPts val="600"/>
              </a:spcBef>
              <a:spcAft>
                <a:spcPts val="0"/>
              </a:spcAft>
              <a:buSzPts val="1800"/>
              <a:buFont typeface="Verdana"/>
              <a:buChar char="●"/>
            </a:pPr>
            <a:r>
              <a:rPr lang="en-GB" sz="1700" dirty="0">
                <a:solidFill>
                  <a:schemeClr val="dk1"/>
                </a:solidFill>
                <a:latin typeface="Verdana"/>
                <a:ea typeface="Verdana"/>
                <a:cs typeface="Verdana"/>
                <a:sym typeface="Verdana"/>
              </a:rPr>
              <a:t>Ambassadorship: Reward and showcase inclusive leaders and derived benefits </a:t>
            </a:r>
            <a:endParaRPr sz="1700"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endParaRPr sz="1700" dirty="0"/>
          </a:p>
          <a:p>
            <a:pPr marL="0" lvl="0" indent="0" algn="l" rtl="0">
              <a:lnSpc>
                <a:spcPct val="115000"/>
              </a:lnSpc>
              <a:spcBef>
                <a:spcPts val="0"/>
              </a:spcBef>
              <a:spcAft>
                <a:spcPts val="1600"/>
              </a:spcAft>
              <a:buSzPts val="1800"/>
              <a:buNone/>
            </a:pPr>
            <a:endParaRPr sz="1700" dirty="0">
              <a:latin typeface="Verdana"/>
              <a:ea typeface="Verdana"/>
              <a:cs typeface="Verdana"/>
              <a:sym typeface="Verdana"/>
            </a:endParaRPr>
          </a:p>
        </p:txBody>
      </p:sp>
      <p:cxnSp>
        <p:nvCxnSpPr>
          <p:cNvPr id="293" name="Google Shape;293;p3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4"/>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rtl="0">
              <a:lnSpc>
                <a:spcPct val="115000"/>
              </a:lnSpc>
              <a:spcBef>
                <a:spcPts val="0"/>
              </a:spcBef>
              <a:spcAft>
                <a:spcPts val="0"/>
              </a:spcAft>
              <a:buSzPts val="1800"/>
              <a:buNone/>
            </a:pPr>
            <a:r>
              <a:rPr lang="en-GB" sz="3600" dirty="0">
                <a:solidFill>
                  <a:schemeClr val="lt1"/>
                </a:solidFill>
                <a:latin typeface="Verdana"/>
                <a:ea typeface="Verdana"/>
                <a:cs typeface="Verdana"/>
                <a:sym typeface="Verdana"/>
              </a:rPr>
              <a:t>3. Bring unconscious bias to the forefront</a:t>
            </a:r>
            <a:endParaRPr sz="3600" dirty="0">
              <a:solidFill>
                <a:schemeClr val="lt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07"/>
        <p:cNvGrpSpPr/>
        <p:nvPr/>
      </p:nvGrpSpPr>
      <p:grpSpPr>
        <a:xfrm>
          <a:off x="0" y="0"/>
          <a:ext cx="0" cy="0"/>
          <a:chOff x="0" y="0"/>
          <a:chExt cx="0" cy="0"/>
        </a:xfrm>
      </p:grpSpPr>
      <p:sp>
        <p:nvSpPr>
          <p:cNvPr id="308" name="Google Shape;308;p35"/>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Which table is longer</a:t>
            </a:r>
            <a:r>
              <a:rPr lang="en-GB" sz="2400" b="1" i="0" u="none" strike="noStrike" cap="none">
                <a:solidFill>
                  <a:srgbClr val="004C97"/>
                </a:solidFill>
                <a:latin typeface="Verdana"/>
                <a:ea typeface="Verdana"/>
                <a:cs typeface="Verdana"/>
                <a:sym typeface="Verdana"/>
              </a:rPr>
              <a:t>?</a:t>
            </a:r>
            <a:endParaRPr sz="2400" b="0" i="0" u="none" strike="noStrike" cap="none">
              <a:solidFill>
                <a:srgbClr val="000000"/>
              </a:solidFill>
              <a:latin typeface="Verdana"/>
              <a:ea typeface="Verdana"/>
              <a:cs typeface="Verdana"/>
              <a:sym typeface="Verdana"/>
            </a:endParaRPr>
          </a:p>
        </p:txBody>
      </p:sp>
      <p:pic>
        <p:nvPicPr>
          <p:cNvPr id="2" name="Picture 1">
            <a:extLst>
              <a:ext uri="{FF2B5EF4-FFF2-40B4-BE49-F238E27FC236}">
                <a16:creationId xmlns:a16="http://schemas.microsoft.com/office/drawing/2014/main" id="{E1F8316B-9D6E-42D0-8C0C-3DF0F51D5EAF}"/>
              </a:ext>
            </a:extLst>
          </p:cNvPr>
          <p:cNvPicPr>
            <a:picLocks noChangeAspect="1"/>
          </p:cNvPicPr>
          <p:nvPr/>
        </p:nvPicPr>
        <p:blipFill rotWithShape="1">
          <a:blip r:embed="rId3"/>
          <a:srcRect t="12356"/>
          <a:stretch/>
        </p:blipFill>
        <p:spPr>
          <a:xfrm>
            <a:off x="1870329" y="1025621"/>
            <a:ext cx="5208270" cy="30922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13"/>
        <p:cNvGrpSpPr/>
        <p:nvPr/>
      </p:nvGrpSpPr>
      <p:grpSpPr>
        <a:xfrm>
          <a:off x="0" y="0"/>
          <a:ext cx="0" cy="0"/>
          <a:chOff x="0" y="0"/>
          <a:chExt cx="0" cy="0"/>
        </a:xfrm>
      </p:grpSpPr>
      <p:sp>
        <p:nvSpPr>
          <p:cNvPr id="314" name="Google Shape;314;p36"/>
          <p:cNvSpPr txBox="1">
            <a:spLocks noGrp="1"/>
          </p:cNvSpPr>
          <p:nvPr>
            <p:ph type="body" idx="1"/>
          </p:nvPr>
        </p:nvSpPr>
        <p:spPr>
          <a:xfrm>
            <a:off x="481900" y="1106700"/>
            <a:ext cx="7449900" cy="29301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800"/>
              <a:buNone/>
            </a:pPr>
            <a:endParaRPr dirty="0"/>
          </a:p>
          <a:p>
            <a:pPr marL="114300" lvl="0" indent="0" algn="just" rtl="0">
              <a:lnSpc>
                <a:spcPct val="150000"/>
              </a:lnSpc>
              <a:spcBef>
                <a:spcPts val="0"/>
              </a:spcBef>
              <a:spcAft>
                <a:spcPts val="0"/>
              </a:spcAft>
              <a:buSzPts val="1800"/>
              <a:buNone/>
            </a:pPr>
            <a:r>
              <a:rPr lang="en-GB" sz="1800" dirty="0" err="1">
                <a:solidFill>
                  <a:srgbClr val="000000"/>
                </a:solidFill>
                <a:latin typeface="Verdana"/>
                <a:ea typeface="Verdana"/>
                <a:cs typeface="Verdana"/>
                <a:sym typeface="Verdana"/>
              </a:rPr>
              <a:t>Aoccdrnig</a:t>
            </a:r>
            <a:r>
              <a:rPr lang="en-GB" sz="1800" dirty="0">
                <a:solidFill>
                  <a:srgbClr val="000000"/>
                </a:solidFill>
                <a:latin typeface="Verdana"/>
                <a:ea typeface="Verdana"/>
                <a:cs typeface="Verdana"/>
                <a:sym typeface="Verdana"/>
              </a:rPr>
              <a:t> to a </a:t>
            </a:r>
            <a:r>
              <a:rPr lang="en-GB" sz="1800" dirty="0" err="1">
                <a:solidFill>
                  <a:srgbClr val="000000"/>
                </a:solidFill>
                <a:latin typeface="Verdana"/>
                <a:ea typeface="Verdana"/>
                <a:cs typeface="Verdana"/>
                <a:sym typeface="Verdana"/>
              </a:rPr>
              <a:t>rscheearch</a:t>
            </a:r>
            <a:r>
              <a:rPr lang="en-GB" sz="1800" dirty="0">
                <a:solidFill>
                  <a:srgbClr val="000000"/>
                </a:solidFill>
                <a:latin typeface="Verdana"/>
                <a:ea typeface="Verdana"/>
                <a:cs typeface="Verdana"/>
                <a:sym typeface="Verdana"/>
              </a:rPr>
              <a:t> at </a:t>
            </a:r>
            <a:r>
              <a:rPr lang="en-GB" sz="1800" dirty="0" err="1">
                <a:solidFill>
                  <a:srgbClr val="000000"/>
                </a:solidFill>
                <a:latin typeface="Verdana"/>
                <a:ea typeface="Verdana"/>
                <a:cs typeface="Verdana"/>
                <a:sym typeface="Verdana"/>
              </a:rPr>
              <a:t>Cmabrigde</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Uinervtisy</a:t>
            </a:r>
            <a:r>
              <a:rPr lang="en-GB" sz="1800" dirty="0">
                <a:solidFill>
                  <a:srgbClr val="000000"/>
                </a:solidFill>
                <a:latin typeface="Verdana"/>
                <a:ea typeface="Verdana"/>
                <a:cs typeface="Verdana"/>
                <a:sym typeface="Verdana"/>
              </a:rPr>
              <a:t>, it </a:t>
            </a:r>
            <a:r>
              <a:rPr lang="en-GB" sz="1800" dirty="0" err="1">
                <a:solidFill>
                  <a:srgbClr val="000000"/>
                </a:solidFill>
                <a:latin typeface="Verdana"/>
                <a:ea typeface="Verdana"/>
                <a:cs typeface="Verdana"/>
                <a:sym typeface="Verdana"/>
              </a:rPr>
              <a:t>deosn't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mttaer</a:t>
            </a:r>
            <a:r>
              <a:rPr lang="en-GB" sz="1800" dirty="0">
                <a:solidFill>
                  <a:srgbClr val="000000"/>
                </a:solidFill>
                <a:latin typeface="Verdana"/>
                <a:ea typeface="Verdana"/>
                <a:cs typeface="Verdana"/>
                <a:sym typeface="Verdana"/>
              </a:rPr>
              <a:t> in </a:t>
            </a:r>
            <a:r>
              <a:rPr lang="en-GB" sz="1800" dirty="0" err="1">
                <a:solidFill>
                  <a:srgbClr val="000000"/>
                </a:solidFill>
                <a:latin typeface="Verdana"/>
                <a:ea typeface="Verdana"/>
                <a:cs typeface="Verdana"/>
                <a:sym typeface="Verdana"/>
              </a:rPr>
              <a:t>waht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oredr</a:t>
            </a:r>
            <a:r>
              <a:rPr lang="en-GB" sz="1800" dirty="0">
                <a:solidFill>
                  <a:srgbClr val="000000"/>
                </a:solidFill>
                <a:latin typeface="Verdana"/>
                <a:ea typeface="Verdana"/>
                <a:cs typeface="Verdana"/>
                <a:sym typeface="Verdana"/>
              </a:rPr>
              <a:t> the </a:t>
            </a:r>
            <a:r>
              <a:rPr lang="en-GB" sz="1800" dirty="0" err="1">
                <a:solidFill>
                  <a:srgbClr val="000000"/>
                </a:solidFill>
                <a:latin typeface="Verdana"/>
                <a:ea typeface="Verdana"/>
                <a:cs typeface="Verdana"/>
                <a:sym typeface="Verdana"/>
              </a:rPr>
              <a:t>ltteers</a:t>
            </a:r>
            <a:r>
              <a:rPr lang="en-GB" sz="1800" dirty="0">
                <a:solidFill>
                  <a:srgbClr val="000000"/>
                </a:solidFill>
                <a:latin typeface="Verdana"/>
                <a:ea typeface="Verdana"/>
                <a:cs typeface="Verdana"/>
                <a:sym typeface="Verdana"/>
              </a:rPr>
              <a:t> in a </a:t>
            </a:r>
            <a:r>
              <a:rPr lang="en-GB" sz="1800" dirty="0" err="1">
                <a:solidFill>
                  <a:srgbClr val="000000"/>
                </a:solidFill>
                <a:latin typeface="Verdana"/>
                <a:ea typeface="Verdana"/>
                <a:cs typeface="Verdana"/>
                <a:sym typeface="Verdana"/>
              </a:rPr>
              <a:t>wrod</a:t>
            </a:r>
            <a:r>
              <a:rPr lang="en-GB" sz="1800" dirty="0">
                <a:solidFill>
                  <a:srgbClr val="000000"/>
                </a:solidFill>
                <a:latin typeface="Verdana"/>
                <a:ea typeface="Verdana"/>
                <a:cs typeface="Verdana"/>
                <a:sym typeface="Verdana"/>
              </a:rPr>
              <a:t> are, the </a:t>
            </a:r>
            <a:r>
              <a:rPr lang="en-GB" sz="1800" dirty="0" err="1">
                <a:solidFill>
                  <a:srgbClr val="000000"/>
                </a:solidFill>
                <a:latin typeface="Verdana"/>
                <a:ea typeface="Verdana"/>
                <a:cs typeface="Verdana"/>
                <a:sym typeface="Verdana"/>
              </a:rPr>
              <a:t>olny</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iprmoetnt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tihng</a:t>
            </a:r>
            <a:r>
              <a:rPr lang="en-GB" sz="1800" dirty="0">
                <a:solidFill>
                  <a:srgbClr val="000000"/>
                </a:solidFill>
                <a:latin typeface="Verdana"/>
                <a:ea typeface="Verdana"/>
                <a:cs typeface="Verdana"/>
                <a:sym typeface="Verdana"/>
              </a:rPr>
              <a:t> is </a:t>
            </a:r>
            <a:r>
              <a:rPr lang="en-GB" sz="1800" dirty="0" err="1">
                <a:solidFill>
                  <a:srgbClr val="000000"/>
                </a:solidFill>
                <a:latin typeface="Verdana"/>
                <a:ea typeface="Verdana"/>
                <a:cs typeface="Verdana"/>
                <a:sym typeface="Verdana"/>
              </a:rPr>
              <a:t>taht</a:t>
            </a:r>
            <a:r>
              <a:rPr lang="en-GB" sz="1800" dirty="0">
                <a:solidFill>
                  <a:srgbClr val="000000"/>
                </a:solidFill>
                <a:latin typeface="Verdana"/>
                <a:ea typeface="Verdana"/>
                <a:cs typeface="Verdana"/>
                <a:sym typeface="Verdana"/>
              </a:rPr>
              <a:t> the </a:t>
            </a:r>
            <a:r>
              <a:rPr lang="en-GB" sz="1800" dirty="0" err="1">
                <a:solidFill>
                  <a:srgbClr val="000000"/>
                </a:solidFill>
                <a:latin typeface="Verdana"/>
                <a:ea typeface="Verdana"/>
                <a:cs typeface="Verdana"/>
                <a:sym typeface="Verdana"/>
              </a:rPr>
              <a:t>frist</a:t>
            </a:r>
            <a:r>
              <a:rPr lang="en-GB" sz="1800" dirty="0">
                <a:solidFill>
                  <a:srgbClr val="000000"/>
                </a:solidFill>
                <a:latin typeface="Verdana"/>
                <a:ea typeface="Verdana"/>
                <a:cs typeface="Verdana"/>
                <a:sym typeface="Verdana"/>
              </a:rPr>
              <a:t> and </a:t>
            </a:r>
            <a:r>
              <a:rPr lang="en-GB" sz="1800" dirty="0" err="1">
                <a:solidFill>
                  <a:srgbClr val="000000"/>
                </a:solidFill>
                <a:latin typeface="Verdana"/>
                <a:ea typeface="Verdana"/>
                <a:cs typeface="Verdana"/>
                <a:sym typeface="Verdana"/>
              </a:rPr>
              <a:t>lsat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ltteer</a:t>
            </a:r>
            <a:r>
              <a:rPr lang="en-GB" sz="1800" dirty="0">
                <a:solidFill>
                  <a:srgbClr val="000000"/>
                </a:solidFill>
                <a:latin typeface="Verdana"/>
                <a:ea typeface="Verdana"/>
                <a:cs typeface="Verdana"/>
                <a:sym typeface="Verdana"/>
              </a:rPr>
              <a:t> be at the </a:t>
            </a:r>
            <a:r>
              <a:rPr lang="en-GB" sz="1800" dirty="0" err="1">
                <a:solidFill>
                  <a:srgbClr val="000000"/>
                </a:solidFill>
                <a:latin typeface="Verdana"/>
                <a:ea typeface="Verdana"/>
                <a:cs typeface="Verdana"/>
                <a:sym typeface="Verdana"/>
              </a:rPr>
              <a:t>rghit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pclae</a:t>
            </a:r>
            <a:r>
              <a:rPr lang="en-GB" sz="1800" dirty="0">
                <a:solidFill>
                  <a:srgbClr val="000000"/>
                </a:solidFill>
                <a:latin typeface="Verdana"/>
                <a:ea typeface="Verdana"/>
                <a:cs typeface="Verdana"/>
                <a:sym typeface="Verdana"/>
              </a:rPr>
              <a:t>. The </a:t>
            </a:r>
            <a:r>
              <a:rPr lang="en-GB" sz="1800" dirty="0" err="1">
                <a:solidFill>
                  <a:srgbClr val="000000"/>
                </a:solidFill>
                <a:latin typeface="Verdana"/>
                <a:ea typeface="Verdana"/>
                <a:cs typeface="Verdana"/>
                <a:sym typeface="Verdana"/>
              </a:rPr>
              <a:t>rset</a:t>
            </a:r>
            <a:r>
              <a:rPr lang="en-GB" sz="1800" dirty="0">
                <a:solidFill>
                  <a:srgbClr val="000000"/>
                </a:solidFill>
                <a:latin typeface="Verdana"/>
                <a:ea typeface="Verdana"/>
                <a:cs typeface="Verdana"/>
                <a:sym typeface="Verdana"/>
              </a:rPr>
              <a:t> can be a </a:t>
            </a:r>
            <a:r>
              <a:rPr lang="en-GB" sz="1800" dirty="0" err="1">
                <a:solidFill>
                  <a:srgbClr val="000000"/>
                </a:solidFill>
                <a:latin typeface="Verdana"/>
                <a:ea typeface="Verdana"/>
                <a:cs typeface="Verdana"/>
                <a:sym typeface="Verdana"/>
              </a:rPr>
              <a:t>toatl</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mses</a:t>
            </a:r>
            <a:r>
              <a:rPr lang="en-GB" sz="1800" dirty="0">
                <a:solidFill>
                  <a:srgbClr val="000000"/>
                </a:solidFill>
                <a:latin typeface="Verdana"/>
                <a:ea typeface="Verdana"/>
                <a:cs typeface="Verdana"/>
                <a:sym typeface="Verdana"/>
              </a:rPr>
              <a:t> and you can </a:t>
            </a:r>
            <a:r>
              <a:rPr lang="en-GB" sz="1800" dirty="0" err="1">
                <a:solidFill>
                  <a:srgbClr val="000000"/>
                </a:solidFill>
                <a:latin typeface="Verdana"/>
                <a:ea typeface="Verdana"/>
                <a:cs typeface="Verdana"/>
                <a:sym typeface="Verdana"/>
              </a:rPr>
              <a:t>sitll</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raed</a:t>
            </a:r>
            <a:r>
              <a:rPr lang="en-GB" sz="1800" dirty="0">
                <a:solidFill>
                  <a:srgbClr val="000000"/>
                </a:solidFill>
                <a:latin typeface="Verdana"/>
                <a:ea typeface="Verdana"/>
                <a:cs typeface="Verdana"/>
                <a:sym typeface="Verdana"/>
              </a:rPr>
              <a:t> it </a:t>
            </a:r>
            <a:r>
              <a:rPr lang="en-GB" sz="1800" dirty="0" err="1">
                <a:solidFill>
                  <a:srgbClr val="000000"/>
                </a:solidFill>
                <a:latin typeface="Verdana"/>
                <a:ea typeface="Verdana"/>
                <a:cs typeface="Verdana"/>
                <a:sym typeface="Verdana"/>
              </a:rPr>
              <a:t>wouthit</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porbelm</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Tihs</a:t>
            </a:r>
            <a:r>
              <a:rPr lang="en-GB" sz="1800" dirty="0">
                <a:solidFill>
                  <a:srgbClr val="000000"/>
                </a:solidFill>
                <a:latin typeface="Verdana"/>
                <a:ea typeface="Verdana"/>
                <a:cs typeface="Verdana"/>
                <a:sym typeface="Verdana"/>
              </a:rPr>
              <a:t> is </a:t>
            </a:r>
            <a:r>
              <a:rPr lang="en-GB" sz="1800" dirty="0" err="1">
                <a:solidFill>
                  <a:srgbClr val="000000"/>
                </a:solidFill>
                <a:latin typeface="Verdana"/>
                <a:ea typeface="Verdana"/>
                <a:cs typeface="Verdana"/>
                <a:sym typeface="Verdana"/>
              </a:rPr>
              <a:t>bcuseae</a:t>
            </a:r>
            <a:r>
              <a:rPr lang="en-GB" sz="1800" dirty="0">
                <a:solidFill>
                  <a:srgbClr val="000000"/>
                </a:solidFill>
                <a:latin typeface="Verdana"/>
                <a:ea typeface="Verdana"/>
                <a:cs typeface="Verdana"/>
                <a:sym typeface="Verdana"/>
              </a:rPr>
              <a:t> the </a:t>
            </a:r>
            <a:r>
              <a:rPr lang="en-GB" sz="1800" dirty="0" err="1">
                <a:solidFill>
                  <a:srgbClr val="000000"/>
                </a:solidFill>
                <a:latin typeface="Verdana"/>
                <a:ea typeface="Verdana"/>
                <a:cs typeface="Verdana"/>
                <a:sym typeface="Verdana"/>
              </a:rPr>
              <a:t>huamn</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mnid</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deos</a:t>
            </a:r>
            <a:r>
              <a:rPr lang="en-GB" sz="1800" dirty="0">
                <a:solidFill>
                  <a:srgbClr val="000000"/>
                </a:solidFill>
                <a:latin typeface="Verdana"/>
                <a:ea typeface="Verdana"/>
                <a:cs typeface="Verdana"/>
                <a:sym typeface="Verdana"/>
              </a:rPr>
              <a:t> not </a:t>
            </a:r>
            <a:r>
              <a:rPr lang="en-GB" sz="1800" dirty="0" err="1">
                <a:solidFill>
                  <a:srgbClr val="000000"/>
                </a:solidFill>
                <a:latin typeface="Verdana"/>
                <a:ea typeface="Verdana"/>
                <a:cs typeface="Verdana"/>
                <a:sym typeface="Verdana"/>
              </a:rPr>
              <a:t>raed</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ervey</a:t>
            </a:r>
            <a:r>
              <a:rPr lang="en-GB" sz="1800" dirty="0">
                <a:solidFill>
                  <a:srgbClr val="000000"/>
                </a:solidFill>
                <a:latin typeface="Verdana"/>
                <a:ea typeface="Verdana"/>
                <a:cs typeface="Verdana"/>
                <a:sym typeface="Verdana"/>
              </a:rPr>
              <a:t> </a:t>
            </a:r>
            <a:r>
              <a:rPr lang="en-GB" sz="1800" dirty="0" err="1">
                <a:solidFill>
                  <a:srgbClr val="000000"/>
                </a:solidFill>
                <a:latin typeface="Verdana"/>
                <a:ea typeface="Verdana"/>
                <a:cs typeface="Verdana"/>
                <a:sym typeface="Verdana"/>
              </a:rPr>
              <a:t>lteter</a:t>
            </a:r>
            <a:r>
              <a:rPr lang="en-GB" sz="1800" dirty="0">
                <a:solidFill>
                  <a:srgbClr val="000000"/>
                </a:solidFill>
                <a:latin typeface="Verdana"/>
                <a:ea typeface="Verdana"/>
                <a:cs typeface="Verdana"/>
                <a:sym typeface="Verdana"/>
              </a:rPr>
              <a:t> by </a:t>
            </a:r>
            <a:r>
              <a:rPr lang="en-GB" sz="1800" dirty="0" err="1">
                <a:solidFill>
                  <a:srgbClr val="000000"/>
                </a:solidFill>
                <a:latin typeface="Verdana"/>
                <a:ea typeface="Verdana"/>
                <a:cs typeface="Verdana"/>
                <a:sym typeface="Verdana"/>
              </a:rPr>
              <a:t>istlef</a:t>
            </a:r>
            <a:r>
              <a:rPr lang="en-GB" sz="1800" dirty="0">
                <a:solidFill>
                  <a:srgbClr val="000000"/>
                </a:solidFill>
                <a:latin typeface="Verdana"/>
                <a:ea typeface="Verdana"/>
                <a:cs typeface="Verdana"/>
                <a:sym typeface="Verdana"/>
              </a:rPr>
              <a:t>, but the </a:t>
            </a:r>
            <a:r>
              <a:rPr lang="en-GB" sz="1800" dirty="0" err="1">
                <a:solidFill>
                  <a:srgbClr val="000000"/>
                </a:solidFill>
                <a:latin typeface="Verdana"/>
                <a:ea typeface="Verdana"/>
                <a:cs typeface="Verdana"/>
                <a:sym typeface="Verdana"/>
              </a:rPr>
              <a:t>wrod</a:t>
            </a:r>
            <a:r>
              <a:rPr lang="en-GB" sz="1800" dirty="0">
                <a:solidFill>
                  <a:srgbClr val="000000"/>
                </a:solidFill>
                <a:latin typeface="Verdana"/>
                <a:ea typeface="Verdana"/>
                <a:cs typeface="Verdana"/>
                <a:sym typeface="Verdana"/>
              </a:rPr>
              <a:t> as a </a:t>
            </a:r>
            <a:r>
              <a:rPr lang="en-GB" sz="1800" dirty="0" err="1">
                <a:solidFill>
                  <a:srgbClr val="000000"/>
                </a:solidFill>
                <a:latin typeface="Verdana"/>
                <a:ea typeface="Verdana"/>
                <a:cs typeface="Verdana"/>
                <a:sym typeface="Verdana"/>
              </a:rPr>
              <a:t>wlohe</a:t>
            </a:r>
            <a:r>
              <a:rPr lang="en-GB" sz="1800" dirty="0">
                <a:solidFill>
                  <a:srgbClr val="000000"/>
                </a:solidFill>
                <a:latin typeface="Verdana"/>
                <a:ea typeface="Verdana"/>
                <a:cs typeface="Verdana"/>
                <a:sym typeface="Verdana"/>
              </a:rPr>
              <a:t>.</a:t>
            </a:r>
            <a:endParaRPr sz="1800" dirty="0">
              <a:solidFill>
                <a:srgbClr val="000000"/>
              </a:solidFill>
              <a:latin typeface="Verdana"/>
              <a:ea typeface="Verdana"/>
              <a:cs typeface="Verdana"/>
              <a:sym typeface="Verdana"/>
            </a:endParaRPr>
          </a:p>
          <a:p>
            <a:pPr marL="114300" lvl="0" indent="0" algn="l" rtl="0">
              <a:lnSpc>
                <a:spcPct val="115000"/>
              </a:lnSpc>
              <a:spcBef>
                <a:spcPts val="0"/>
              </a:spcBef>
              <a:spcAft>
                <a:spcPts val="0"/>
              </a:spcAft>
              <a:buSzPts val="1800"/>
              <a:buNone/>
            </a:pPr>
            <a:endParaRPr dirty="0"/>
          </a:p>
        </p:txBody>
      </p:sp>
      <p:sp>
        <p:nvSpPr>
          <p:cNvPr id="315" name="Google Shape;315;p36"/>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i="0" u="none" strike="noStrike" cap="none">
                <a:solidFill>
                  <a:srgbClr val="004C97"/>
                </a:solidFill>
                <a:latin typeface="Verdana"/>
                <a:ea typeface="Verdana"/>
                <a:cs typeface="Verdana"/>
                <a:sym typeface="Verdana"/>
              </a:rPr>
              <a:t>C</a:t>
            </a:r>
            <a:r>
              <a:rPr lang="en-GB" sz="2400" b="1">
                <a:solidFill>
                  <a:srgbClr val="004C97"/>
                </a:solidFill>
                <a:latin typeface="Verdana"/>
                <a:ea typeface="Verdana"/>
                <a:cs typeface="Verdana"/>
                <a:sym typeface="Verdana"/>
              </a:rPr>
              <a:t>an you read this?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Title 1">
            <a:extLst>
              <a:ext uri="{FF2B5EF4-FFF2-40B4-BE49-F238E27FC236}">
                <a16:creationId xmlns:a16="http://schemas.microsoft.com/office/drawing/2014/main" id="{24A72BF4-119D-4621-8D4F-01C6BAA6BFC7}"/>
              </a:ext>
            </a:extLst>
          </p:cNvPr>
          <p:cNvSpPr>
            <a:spLocks noGrp="1"/>
          </p:cNvSpPr>
          <p:nvPr>
            <p:ph type="title"/>
          </p:nvPr>
        </p:nvSpPr>
        <p:spPr/>
        <p:txBody>
          <a:bodyPr/>
          <a:lstStyle/>
          <a:p>
            <a:r>
              <a:rPr lang="en-GB" dirty="0"/>
              <a:t>Four modules</a:t>
            </a: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
        <p:nvSpPr>
          <p:cNvPr id="9" name="TextBox 8">
            <a:extLst>
              <a:ext uri="{FF2B5EF4-FFF2-40B4-BE49-F238E27FC236}">
                <a16:creationId xmlns:a16="http://schemas.microsoft.com/office/drawing/2014/main" id="{79901D94-EE24-4480-8D75-DC7E8920CDDA}"/>
              </a:ext>
            </a:extLst>
          </p:cNvPr>
          <p:cNvSpPr txBox="1"/>
          <p:nvPr/>
        </p:nvSpPr>
        <p:spPr>
          <a:xfrm>
            <a:off x="481818" y="1230919"/>
            <a:ext cx="8662182" cy="3359253"/>
          </a:xfrm>
          <a:prstGeom prst="rect">
            <a:avLst/>
          </a:prstGeom>
          <a:noFill/>
        </p:spPr>
        <p:txBody>
          <a:bodyPr wrap="square" rtlCol="0">
            <a:spAutoFit/>
          </a:bodyPr>
          <a:lstStyle/>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Multicultural diversity on the agenda</a:t>
            </a:r>
          </a:p>
          <a:p>
            <a:pPr marL="228600" marR="16324" indent="-228600">
              <a:lnSpc>
                <a:spcPct val="150000"/>
              </a:lnSpc>
              <a:spcBef>
                <a:spcPts val="490"/>
              </a:spcBef>
              <a:buFont typeface="+mj-lt"/>
              <a:buAutoNum type="arabicPeriod"/>
            </a:pPr>
            <a:r>
              <a:rPr lang="en-GB" sz="2300" b="1" spc="24" dirty="0">
                <a:latin typeface="Verdana" panose="020B0604030504040204" pitchFamily="34" charset="0"/>
                <a:ea typeface="Verdana" panose="020B0604030504040204" pitchFamily="34" charset="0"/>
                <a:cs typeface="Verdana" panose="020B0604030504040204" pitchFamily="34" charset="0"/>
              </a:rPr>
              <a:t>Building a diverse organisation: getting the foundations right</a:t>
            </a:r>
          </a:p>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Recruiting for diversity</a:t>
            </a:r>
          </a:p>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Managing diversity in the workplace</a:t>
            </a:r>
            <a:endParaRPr lang="en-US" sz="2300" dirty="0">
              <a:latin typeface="Verdana" panose="020B0604030504040204" pitchFamily="34" charset="0"/>
              <a:ea typeface="Verdana" panose="020B0604030504040204" pitchFamily="34" charset="0"/>
              <a:cs typeface="Verdana" panose="020B0604030504040204" pitchFamily="34" charset="0"/>
            </a:endParaRPr>
          </a:p>
          <a:p>
            <a:pPr marR="16324" algn="just">
              <a:lnSpc>
                <a:spcPct val="111100"/>
              </a:lnSpc>
              <a:spcBef>
                <a:spcPts val="490"/>
              </a:spcBef>
            </a:pPr>
            <a:endParaRPr lang="en-US" sz="2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76266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19"/>
        <p:cNvGrpSpPr/>
        <p:nvPr/>
      </p:nvGrpSpPr>
      <p:grpSpPr>
        <a:xfrm>
          <a:off x="0" y="0"/>
          <a:ext cx="0" cy="0"/>
          <a:chOff x="0" y="0"/>
          <a:chExt cx="0" cy="0"/>
        </a:xfrm>
      </p:grpSpPr>
      <p:sp>
        <p:nvSpPr>
          <p:cNvPr id="320" name="Google Shape;320;p37"/>
          <p:cNvSpPr txBox="1">
            <a:spLocks noGrp="1"/>
          </p:cNvSpPr>
          <p:nvPr>
            <p:ph type="body" idx="1"/>
          </p:nvPr>
        </p:nvSpPr>
        <p:spPr>
          <a:xfrm>
            <a:off x="510875" y="487475"/>
            <a:ext cx="8182012" cy="2930100"/>
          </a:xfrm>
          <a:prstGeom prst="rect">
            <a:avLst/>
          </a:prstGeom>
          <a:noFill/>
          <a:ln>
            <a:noFill/>
          </a:ln>
        </p:spPr>
        <p:txBody>
          <a:bodyPr spcFirstLastPara="1" wrap="square" lIns="91425" tIns="91425" rIns="91425" bIns="91425" anchor="t" anchorCtr="0">
            <a:noAutofit/>
          </a:bodyPr>
          <a:lstStyle/>
          <a:p>
            <a:pPr marL="457200" lvl="0" indent="-228600" algn="ctr" rtl="0">
              <a:lnSpc>
                <a:spcPct val="115000"/>
              </a:lnSpc>
              <a:spcBef>
                <a:spcPts val="0"/>
              </a:spcBef>
              <a:spcAft>
                <a:spcPts val="0"/>
              </a:spcAft>
              <a:buSzPts val="1800"/>
              <a:buNone/>
            </a:pPr>
            <a:endParaRPr sz="2800" dirty="0"/>
          </a:p>
          <a:p>
            <a:pPr marL="0" lvl="0" indent="0" algn="ctr" rtl="0">
              <a:lnSpc>
                <a:spcPct val="150000"/>
              </a:lnSpc>
              <a:spcBef>
                <a:spcPts val="0"/>
              </a:spcBef>
              <a:spcAft>
                <a:spcPts val="0"/>
              </a:spcAft>
              <a:buNone/>
            </a:pPr>
            <a:r>
              <a:rPr lang="en-GB" sz="2800" dirty="0">
                <a:solidFill>
                  <a:srgbClr val="000000"/>
                </a:solidFill>
                <a:latin typeface="Verdana"/>
                <a:ea typeface="Verdana"/>
                <a:cs typeface="Verdana"/>
                <a:sym typeface="Verdana"/>
              </a:rPr>
              <a:t>“When you go shopping and you have coupons with discount, will you spend more or less? And why?”</a:t>
            </a:r>
            <a:endParaRPr sz="2800" dirty="0">
              <a:solidFill>
                <a:srgbClr val="000000"/>
              </a:solidFill>
              <a:latin typeface="Verdana"/>
              <a:ea typeface="Verdana"/>
              <a:cs typeface="Verdana"/>
              <a:sym typeface="Verdana"/>
            </a:endParaRPr>
          </a:p>
          <a:p>
            <a:pPr marL="114300" lvl="0" indent="0" algn="ctr" rtl="0">
              <a:lnSpc>
                <a:spcPct val="150000"/>
              </a:lnSpc>
              <a:spcBef>
                <a:spcPts val="0"/>
              </a:spcBef>
              <a:spcAft>
                <a:spcPts val="0"/>
              </a:spcAft>
              <a:buSzPts val="1800"/>
              <a:buNone/>
            </a:pPr>
            <a:endParaRPr sz="2800" b="1" dirty="0">
              <a:solidFill>
                <a:srgbClr val="0B5394"/>
              </a:solidFill>
            </a:endParaRPr>
          </a:p>
          <a:p>
            <a:pPr marL="114300" lvl="0" indent="0" algn="ctr" rtl="0">
              <a:lnSpc>
                <a:spcPct val="115000"/>
              </a:lnSpc>
              <a:spcBef>
                <a:spcPts val="0"/>
              </a:spcBef>
              <a:spcAft>
                <a:spcPts val="0"/>
              </a:spcAft>
              <a:buSzPts val="1800"/>
              <a:buNone/>
            </a:pPr>
            <a:endParaRPr sz="2800" dirty="0"/>
          </a:p>
        </p:txBody>
      </p:sp>
      <p:sp>
        <p:nvSpPr>
          <p:cNvPr id="321" name="Google Shape;321;p37"/>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Riddles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19"/>
        <p:cNvGrpSpPr/>
        <p:nvPr/>
      </p:nvGrpSpPr>
      <p:grpSpPr>
        <a:xfrm>
          <a:off x="0" y="0"/>
          <a:ext cx="0" cy="0"/>
          <a:chOff x="0" y="0"/>
          <a:chExt cx="0" cy="0"/>
        </a:xfrm>
      </p:grpSpPr>
      <p:sp>
        <p:nvSpPr>
          <p:cNvPr id="320" name="Google Shape;320;p37"/>
          <p:cNvSpPr txBox="1">
            <a:spLocks noGrp="1"/>
          </p:cNvSpPr>
          <p:nvPr>
            <p:ph type="body" idx="1"/>
          </p:nvPr>
        </p:nvSpPr>
        <p:spPr>
          <a:xfrm>
            <a:off x="510875" y="487475"/>
            <a:ext cx="8182012" cy="2930100"/>
          </a:xfrm>
          <a:prstGeom prst="rect">
            <a:avLst/>
          </a:prstGeom>
          <a:noFill/>
          <a:ln>
            <a:noFill/>
          </a:ln>
        </p:spPr>
        <p:txBody>
          <a:bodyPr spcFirstLastPara="1" wrap="square" lIns="91425" tIns="91425" rIns="91425" bIns="91425" anchor="t" anchorCtr="0">
            <a:noAutofit/>
          </a:bodyPr>
          <a:lstStyle/>
          <a:p>
            <a:pPr marL="457200" lvl="0" indent="-228600" algn="ctr" rtl="0">
              <a:lnSpc>
                <a:spcPct val="115000"/>
              </a:lnSpc>
              <a:spcBef>
                <a:spcPts val="0"/>
              </a:spcBef>
              <a:spcAft>
                <a:spcPts val="0"/>
              </a:spcAft>
              <a:buSzPts val="1800"/>
              <a:buNone/>
            </a:pPr>
            <a:endParaRPr sz="2800" dirty="0"/>
          </a:p>
          <a:p>
            <a:pPr marL="0" lvl="0" indent="0" algn="ctr" rtl="0">
              <a:lnSpc>
                <a:spcPct val="150000"/>
              </a:lnSpc>
              <a:spcBef>
                <a:spcPts val="0"/>
              </a:spcBef>
              <a:spcAft>
                <a:spcPts val="0"/>
              </a:spcAft>
              <a:buNone/>
            </a:pPr>
            <a:r>
              <a:rPr lang="en-GB" sz="2800" dirty="0">
                <a:solidFill>
                  <a:srgbClr val="000000"/>
                </a:solidFill>
                <a:latin typeface="Verdana"/>
                <a:ea typeface="Verdana"/>
                <a:cs typeface="Verdana"/>
                <a:sym typeface="Verdana"/>
              </a:rPr>
              <a:t>“When you go shopping and you have coupons with discount, will you spend more or less? And why?”</a:t>
            </a:r>
          </a:p>
          <a:p>
            <a:pPr marL="114300" lvl="0" indent="0" algn="ctr">
              <a:lnSpc>
                <a:spcPct val="150000"/>
              </a:lnSpc>
              <a:buNone/>
            </a:pPr>
            <a:br>
              <a:rPr lang="en-GB" sz="2000" b="1" dirty="0">
                <a:solidFill>
                  <a:srgbClr val="000000"/>
                </a:solidFill>
                <a:latin typeface="Verdana"/>
                <a:ea typeface="Verdana"/>
                <a:cs typeface="Verdana"/>
                <a:sym typeface="Verdana"/>
              </a:rPr>
            </a:br>
            <a:r>
              <a:rPr lang="en-GB" sz="2000" b="1" dirty="0">
                <a:solidFill>
                  <a:srgbClr val="000000"/>
                </a:solidFill>
                <a:latin typeface="Verdana"/>
                <a:ea typeface="Verdana"/>
                <a:cs typeface="Verdana"/>
                <a:sym typeface="Verdana"/>
              </a:rPr>
              <a:t>Moral licensing </a:t>
            </a:r>
          </a:p>
          <a:p>
            <a:pPr marL="0" lvl="0" indent="0" algn="ctr" rtl="0">
              <a:lnSpc>
                <a:spcPct val="150000"/>
              </a:lnSpc>
              <a:spcBef>
                <a:spcPts val="0"/>
              </a:spcBef>
              <a:spcAft>
                <a:spcPts val="0"/>
              </a:spcAft>
              <a:buNone/>
            </a:pPr>
            <a:endParaRPr sz="2800" dirty="0">
              <a:solidFill>
                <a:srgbClr val="000000"/>
              </a:solidFill>
              <a:latin typeface="Verdana"/>
              <a:ea typeface="Verdana"/>
              <a:cs typeface="Verdana"/>
              <a:sym typeface="Verdana"/>
            </a:endParaRPr>
          </a:p>
          <a:p>
            <a:pPr marL="114300" lvl="0" indent="0" algn="ctr" rtl="0">
              <a:lnSpc>
                <a:spcPct val="150000"/>
              </a:lnSpc>
              <a:spcBef>
                <a:spcPts val="0"/>
              </a:spcBef>
              <a:spcAft>
                <a:spcPts val="0"/>
              </a:spcAft>
              <a:buSzPts val="1800"/>
              <a:buNone/>
            </a:pPr>
            <a:endParaRPr sz="2800" b="1" dirty="0">
              <a:solidFill>
                <a:srgbClr val="0B5394"/>
              </a:solidFill>
            </a:endParaRPr>
          </a:p>
          <a:p>
            <a:pPr marL="114300" lvl="0" indent="0" algn="ctr" rtl="0">
              <a:lnSpc>
                <a:spcPct val="115000"/>
              </a:lnSpc>
              <a:spcBef>
                <a:spcPts val="0"/>
              </a:spcBef>
              <a:spcAft>
                <a:spcPts val="0"/>
              </a:spcAft>
              <a:buSzPts val="1800"/>
              <a:buNone/>
            </a:pPr>
            <a:endParaRPr sz="2800" dirty="0"/>
          </a:p>
        </p:txBody>
      </p:sp>
      <p:sp>
        <p:nvSpPr>
          <p:cNvPr id="321" name="Google Shape;321;p37"/>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Riddles</a:t>
            </a: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957613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25"/>
        <p:cNvGrpSpPr/>
        <p:nvPr/>
      </p:nvGrpSpPr>
      <p:grpSpPr>
        <a:xfrm>
          <a:off x="0" y="0"/>
          <a:ext cx="0" cy="0"/>
          <a:chOff x="0" y="0"/>
          <a:chExt cx="0" cy="0"/>
        </a:xfrm>
      </p:grpSpPr>
      <p:sp>
        <p:nvSpPr>
          <p:cNvPr id="326" name="Google Shape;326;p38"/>
          <p:cNvSpPr txBox="1">
            <a:spLocks noGrp="1"/>
          </p:cNvSpPr>
          <p:nvPr>
            <p:ph type="body" idx="1"/>
          </p:nvPr>
        </p:nvSpPr>
        <p:spPr>
          <a:xfrm>
            <a:off x="510884" y="1106710"/>
            <a:ext cx="8242972" cy="29301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500" dirty="0">
                <a:solidFill>
                  <a:srgbClr val="222222"/>
                </a:solidFill>
                <a:highlight>
                  <a:srgbClr val="FFFFFF"/>
                </a:highlight>
                <a:latin typeface="Verdana"/>
                <a:ea typeface="Verdana"/>
                <a:cs typeface="Verdana"/>
                <a:sym typeface="Verdana"/>
              </a:rPr>
              <a:t>“A 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 Can you explain this?”</a:t>
            </a:r>
            <a:endParaRPr sz="1500" dirty="0">
              <a:solidFill>
                <a:srgbClr val="0B5394"/>
              </a:solidFill>
              <a:latin typeface="Verdana"/>
              <a:ea typeface="Verdana"/>
              <a:cs typeface="Verdana"/>
              <a:sym typeface="Verdana"/>
            </a:endParaRPr>
          </a:p>
          <a:p>
            <a:pPr marL="114300" lvl="0" indent="0" algn="just" rtl="0">
              <a:lnSpc>
                <a:spcPct val="150000"/>
              </a:lnSpc>
              <a:spcBef>
                <a:spcPts val="0"/>
              </a:spcBef>
              <a:spcAft>
                <a:spcPts val="0"/>
              </a:spcAft>
              <a:buSzPts val="1800"/>
              <a:buNone/>
            </a:pPr>
            <a:endParaRPr b="1" dirty="0">
              <a:solidFill>
                <a:srgbClr val="0B5394"/>
              </a:solidFill>
            </a:endParaRPr>
          </a:p>
          <a:p>
            <a:pPr marL="114300" lvl="0" indent="0" algn="l" rtl="0">
              <a:lnSpc>
                <a:spcPct val="115000"/>
              </a:lnSpc>
              <a:spcBef>
                <a:spcPts val="0"/>
              </a:spcBef>
              <a:spcAft>
                <a:spcPts val="0"/>
              </a:spcAft>
              <a:buSzPts val="1800"/>
              <a:buNone/>
            </a:pPr>
            <a:endParaRPr dirty="0"/>
          </a:p>
        </p:txBody>
      </p:sp>
      <p:sp>
        <p:nvSpPr>
          <p:cNvPr id="327" name="Google Shape;327;p38"/>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Riddles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25"/>
        <p:cNvGrpSpPr/>
        <p:nvPr/>
      </p:nvGrpSpPr>
      <p:grpSpPr>
        <a:xfrm>
          <a:off x="0" y="0"/>
          <a:ext cx="0" cy="0"/>
          <a:chOff x="0" y="0"/>
          <a:chExt cx="0" cy="0"/>
        </a:xfrm>
      </p:grpSpPr>
      <p:sp>
        <p:nvSpPr>
          <p:cNvPr id="326" name="Google Shape;326;p38"/>
          <p:cNvSpPr txBox="1">
            <a:spLocks noGrp="1"/>
          </p:cNvSpPr>
          <p:nvPr>
            <p:ph type="body" idx="1"/>
          </p:nvPr>
        </p:nvSpPr>
        <p:spPr>
          <a:xfrm>
            <a:off x="510884" y="1106710"/>
            <a:ext cx="8242972" cy="29301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500" dirty="0">
                <a:solidFill>
                  <a:srgbClr val="222222"/>
                </a:solidFill>
                <a:highlight>
                  <a:srgbClr val="FFFFFF"/>
                </a:highlight>
                <a:latin typeface="Verdana"/>
                <a:ea typeface="Verdana"/>
                <a:cs typeface="Verdana"/>
                <a:sym typeface="Verdana"/>
              </a:rPr>
              <a:t>“A 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 Can you explain this?”</a:t>
            </a:r>
            <a:endParaRPr lang="en-GB" sz="1500" dirty="0">
              <a:solidFill>
                <a:srgbClr val="0B5394"/>
              </a:solidFill>
              <a:highlight>
                <a:srgbClr val="FFFFFF"/>
              </a:highlight>
              <a:latin typeface="Verdana"/>
              <a:ea typeface="Verdana"/>
              <a:cs typeface="Verdana"/>
              <a:sym typeface="Verdana"/>
            </a:endParaRPr>
          </a:p>
          <a:p>
            <a:pPr marL="0" lvl="0" indent="0" algn="just" rtl="0">
              <a:lnSpc>
                <a:spcPct val="150000"/>
              </a:lnSpc>
              <a:spcBef>
                <a:spcPts val="0"/>
              </a:spcBef>
              <a:spcAft>
                <a:spcPts val="0"/>
              </a:spcAft>
              <a:buNone/>
            </a:pPr>
            <a:endParaRPr lang="en-GB" sz="1500" b="1" dirty="0">
              <a:solidFill>
                <a:srgbClr val="0B5394"/>
              </a:solidFill>
              <a:highlight>
                <a:srgbClr val="FFFFFF"/>
              </a:highlight>
              <a:latin typeface="Verdana"/>
              <a:ea typeface="Verdana"/>
              <a:cs typeface="Verdana"/>
              <a:sym typeface="Verdana"/>
            </a:endParaRPr>
          </a:p>
          <a:p>
            <a:pPr marL="0" indent="0" algn="ctr">
              <a:lnSpc>
                <a:spcPct val="150000"/>
              </a:lnSpc>
              <a:buNone/>
            </a:pPr>
            <a:r>
              <a:rPr lang="en-GB" b="1" dirty="0">
                <a:solidFill>
                  <a:srgbClr val="222222"/>
                </a:solidFill>
                <a:highlight>
                  <a:srgbClr val="FFFFFF"/>
                </a:highlight>
                <a:latin typeface="Verdana"/>
                <a:ea typeface="Verdana"/>
                <a:cs typeface="Verdana"/>
                <a:sym typeface="Verdana"/>
              </a:rPr>
              <a:t>Gender bias</a:t>
            </a:r>
          </a:p>
          <a:p>
            <a:pPr marL="0" lvl="0" indent="0" algn="just" rtl="0">
              <a:lnSpc>
                <a:spcPct val="150000"/>
              </a:lnSpc>
              <a:spcBef>
                <a:spcPts val="0"/>
              </a:spcBef>
              <a:spcAft>
                <a:spcPts val="0"/>
              </a:spcAft>
              <a:buNone/>
            </a:pPr>
            <a:endParaRPr b="1" dirty="0">
              <a:solidFill>
                <a:srgbClr val="0B5394"/>
              </a:solidFill>
            </a:endParaRPr>
          </a:p>
          <a:p>
            <a:pPr marL="114300" lvl="0" indent="0" algn="l" rtl="0">
              <a:lnSpc>
                <a:spcPct val="115000"/>
              </a:lnSpc>
              <a:spcBef>
                <a:spcPts val="0"/>
              </a:spcBef>
              <a:spcAft>
                <a:spcPts val="0"/>
              </a:spcAft>
              <a:buSzPts val="1800"/>
              <a:buNone/>
            </a:pPr>
            <a:endParaRPr dirty="0"/>
          </a:p>
        </p:txBody>
      </p:sp>
      <p:sp>
        <p:nvSpPr>
          <p:cNvPr id="327" name="Google Shape;327;p38"/>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Riddles</a:t>
            </a: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625286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311700" y="2621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What is bias?</a:t>
            </a:r>
            <a:endParaRPr sz="2400" b="1" dirty="0">
              <a:solidFill>
                <a:srgbClr val="004C97"/>
              </a:solidFill>
              <a:latin typeface="Verdana"/>
              <a:ea typeface="Verdana"/>
              <a:cs typeface="Verdana"/>
              <a:sym typeface="Verdana"/>
            </a:endParaRPr>
          </a:p>
        </p:txBody>
      </p:sp>
      <p:sp>
        <p:nvSpPr>
          <p:cNvPr id="191" name="Google Shape;191;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342900">
              <a:spcAft>
                <a:spcPts val="1600"/>
              </a:spcAft>
            </a:pPr>
            <a:r>
              <a:rPr lang="en-GB" sz="2000" dirty="0">
                <a:solidFill>
                  <a:schemeClr val="tx1"/>
                </a:solidFill>
                <a:latin typeface="Verdana"/>
                <a:ea typeface="Verdana"/>
                <a:cs typeface="Verdana"/>
                <a:sym typeface="Verdana"/>
              </a:rPr>
              <a:t>Automatic mental shortcuts</a:t>
            </a:r>
          </a:p>
          <a:p>
            <a:pPr marL="342900">
              <a:spcAft>
                <a:spcPts val="1600"/>
              </a:spcAft>
            </a:pPr>
            <a:r>
              <a:rPr lang="en-GB" sz="2000" dirty="0">
                <a:solidFill>
                  <a:schemeClr val="tx1"/>
                </a:solidFill>
                <a:latin typeface="Verdana"/>
                <a:ea typeface="Verdana"/>
                <a:cs typeface="Verdana"/>
                <a:sym typeface="Verdana"/>
              </a:rPr>
              <a:t>Cognitive filters and heuristics </a:t>
            </a:r>
          </a:p>
          <a:p>
            <a:pPr marL="342900">
              <a:spcAft>
                <a:spcPts val="1600"/>
              </a:spcAft>
            </a:pPr>
            <a:r>
              <a:rPr lang="en-GB" sz="2000" dirty="0">
                <a:solidFill>
                  <a:schemeClr val="tx1"/>
                </a:solidFill>
                <a:latin typeface="Verdana"/>
                <a:ea typeface="Verdana"/>
                <a:cs typeface="Verdana"/>
                <a:sym typeface="Verdana"/>
              </a:rPr>
              <a:t>Useful and necessary to filter information</a:t>
            </a:r>
            <a:br>
              <a:rPr lang="en-GB" sz="2000" dirty="0">
                <a:solidFill>
                  <a:schemeClr val="tx1"/>
                </a:solidFill>
                <a:latin typeface="Verdana"/>
                <a:ea typeface="Verdana"/>
                <a:cs typeface="Verdana"/>
                <a:sym typeface="Verdana"/>
              </a:rPr>
            </a:br>
            <a:endParaRPr lang="en-GB" sz="2000" dirty="0">
              <a:solidFill>
                <a:schemeClr val="tx1"/>
              </a:solidFill>
              <a:latin typeface="Verdana"/>
              <a:ea typeface="Verdana"/>
              <a:cs typeface="Verdana"/>
              <a:sym typeface="Verdana"/>
            </a:endParaRPr>
          </a:p>
          <a:p>
            <a:pPr marL="342900">
              <a:spcAft>
                <a:spcPts val="1600"/>
              </a:spcAft>
            </a:pPr>
            <a:r>
              <a:rPr lang="en-GB" sz="2000" dirty="0">
                <a:solidFill>
                  <a:schemeClr val="tx1"/>
                </a:solidFill>
                <a:latin typeface="Verdana"/>
                <a:ea typeface="Verdana"/>
                <a:cs typeface="Verdana"/>
                <a:sym typeface="Verdana"/>
              </a:rPr>
              <a:t>… but also harmful</a:t>
            </a:r>
            <a:endParaRPr sz="2000" dirty="0">
              <a:solidFill>
                <a:schemeClr val="tx1"/>
              </a:solidFill>
              <a:latin typeface="Verdana"/>
              <a:ea typeface="Verdana"/>
              <a:cs typeface="Verdana"/>
              <a:sym typeface="Verdana"/>
            </a:endParaRPr>
          </a:p>
        </p:txBody>
      </p:sp>
      <p:cxnSp>
        <p:nvCxnSpPr>
          <p:cNvPr id="192" name="Google Shape;192;p25"/>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3623284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43"/>
        <p:cNvGrpSpPr/>
        <p:nvPr/>
      </p:nvGrpSpPr>
      <p:grpSpPr>
        <a:xfrm>
          <a:off x="0" y="0"/>
          <a:ext cx="0" cy="0"/>
          <a:chOff x="0" y="0"/>
          <a:chExt cx="0" cy="0"/>
        </a:xfrm>
      </p:grpSpPr>
      <p:sp>
        <p:nvSpPr>
          <p:cNvPr id="344" name="Google Shape;344;p41"/>
          <p:cNvSpPr txBox="1">
            <a:spLocks noGrp="1"/>
          </p:cNvSpPr>
          <p:nvPr>
            <p:ph type="body" idx="1"/>
          </p:nvPr>
        </p:nvSpPr>
        <p:spPr>
          <a:xfrm>
            <a:off x="761210" y="1311095"/>
            <a:ext cx="7417502" cy="2930100"/>
          </a:xfrm>
          <a:prstGeom prst="rect">
            <a:avLst/>
          </a:prstGeom>
          <a:noFill/>
          <a:ln>
            <a:noFill/>
          </a:ln>
        </p:spPr>
        <p:txBody>
          <a:bodyPr spcFirstLastPara="1" wrap="square" lIns="91425" tIns="91425" rIns="91425" bIns="91425" anchor="t" anchorCtr="0">
            <a:noAutofit/>
          </a:bodyPr>
          <a:lstStyle/>
          <a:p>
            <a:pPr marL="0" indent="0" algn="ctr">
              <a:lnSpc>
                <a:spcPct val="150000"/>
              </a:lnSpc>
              <a:buNone/>
            </a:pPr>
            <a:endParaRPr lang="en-GB" sz="2000" dirty="0">
              <a:solidFill>
                <a:srgbClr val="222222"/>
              </a:solidFill>
              <a:highlight>
                <a:srgbClr val="FFFFFF"/>
              </a:highlight>
              <a:latin typeface="Verdana"/>
              <a:ea typeface="Verdana"/>
              <a:cs typeface="Verdana"/>
              <a:sym typeface="Verdana"/>
            </a:endParaRPr>
          </a:p>
          <a:p>
            <a:pPr marL="0" indent="0" algn="ctr">
              <a:lnSpc>
                <a:spcPct val="150000"/>
              </a:lnSpc>
              <a:buNone/>
            </a:pPr>
            <a:r>
              <a:rPr lang="en-GB" sz="2000" dirty="0">
                <a:solidFill>
                  <a:srgbClr val="222222"/>
                </a:solidFill>
                <a:highlight>
                  <a:srgbClr val="FFFFFF"/>
                </a:highlight>
                <a:latin typeface="Verdana"/>
                <a:ea typeface="Verdana"/>
                <a:cs typeface="Verdana"/>
                <a:sym typeface="Verdana"/>
              </a:rPr>
              <a:t>Write down in the first column the names of the 5 people you trust the most</a:t>
            </a:r>
          </a:p>
          <a:p>
            <a:pPr marL="0" indent="0" algn="ctr">
              <a:lnSpc>
                <a:spcPct val="150000"/>
              </a:lnSpc>
              <a:buNone/>
            </a:pPr>
            <a:r>
              <a:rPr lang="en-GB" sz="2000" dirty="0">
                <a:solidFill>
                  <a:srgbClr val="222222"/>
                </a:solidFill>
                <a:highlight>
                  <a:srgbClr val="FFFFFF"/>
                </a:highlight>
                <a:latin typeface="Verdana"/>
                <a:ea typeface="Verdana"/>
                <a:cs typeface="Verdana"/>
                <a:sym typeface="Verdana"/>
              </a:rPr>
              <a:t>(do not include family members)</a:t>
            </a:r>
            <a:endParaRPr sz="2000" dirty="0">
              <a:solidFill>
                <a:srgbClr val="0B5394"/>
              </a:solidFill>
              <a:latin typeface="Verdana"/>
              <a:ea typeface="Verdana"/>
              <a:cs typeface="Verdana"/>
              <a:sym typeface="Verdana"/>
            </a:endParaRPr>
          </a:p>
          <a:p>
            <a:pPr marL="0" lvl="0" indent="0" algn="ctr" rtl="0">
              <a:lnSpc>
                <a:spcPct val="150000"/>
              </a:lnSpc>
              <a:spcBef>
                <a:spcPts val="0"/>
              </a:spcBef>
              <a:spcAft>
                <a:spcPts val="0"/>
              </a:spcAft>
              <a:buNone/>
            </a:pPr>
            <a:endParaRPr sz="1600" dirty="0">
              <a:solidFill>
                <a:srgbClr val="0B5394"/>
              </a:solidFill>
              <a:latin typeface="Verdana"/>
              <a:ea typeface="Verdana"/>
              <a:cs typeface="Verdana"/>
              <a:sym typeface="Verdana"/>
            </a:endParaRPr>
          </a:p>
          <a:p>
            <a:pPr marL="114300" lvl="0" indent="0" algn="ctr" rtl="0">
              <a:lnSpc>
                <a:spcPct val="115000"/>
              </a:lnSpc>
              <a:spcBef>
                <a:spcPts val="0"/>
              </a:spcBef>
              <a:spcAft>
                <a:spcPts val="0"/>
              </a:spcAft>
              <a:buSzPts val="1800"/>
              <a:buNone/>
            </a:pPr>
            <a:endParaRPr sz="2000" dirty="0"/>
          </a:p>
        </p:txBody>
      </p:sp>
      <p:sp>
        <p:nvSpPr>
          <p:cNvPr id="345" name="Google Shape;345;p41"/>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dirty="0">
                <a:solidFill>
                  <a:srgbClr val="004C97"/>
                </a:solidFill>
                <a:latin typeface="Verdana"/>
                <a:ea typeface="Verdana"/>
                <a:cs typeface="Verdana"/>
                <a:sym typeface="Verdana"/>
              </a:rPr>
              <a:t>The trust bubble</a:t>
            </a:r>
            <a:endParaRPr sz="24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343"/>
        <p:cNvGrpSpPr/>
        <p:nvPr/>
      </p:nvGrpSpPr>
      <p:grpSpPr>
        <a:xfrm>
          <a:off x="0" y="0"/>
          <a:ext cx="0" cy="0"/>
          <a:chOff x="0" y="0"/>
          <a:chExt cx="0" cy="0"/>
        </a:xfrm>
      </p:grpSpPr>
      <p:sp>
        <p:nvSpPr>
          <p:cNvPr id="344" name="Google Shape;344;p41"/>
          <p:cNvSpPr txBox="1">
            <a:spLocks noGrp="1"/>
          </p:cNvSpPr>
          <p:nvPr>
            <p:ph type="body" idx="1"/>
          </p:nvPr>
        </p:nvSpPr>
        <p:spPr>
          <a:xfrm>
            <a:off x="510875" y="1024879"/>
            <a:ext cx="7643421" cy="2930100"/>
          </a:xfrm>
          <a:prstGeom prst="rect">
            <a:avLst/>
          </a:prstGeom>
          <a:noFill/>
          <a:ln>
            <a:noFill/>
          </a:ln>
        </p:spPr>
        <p:txBody>
          <a:bodyPr spcFirstLastPara="1" wrap="square" lIns="91425" tIns="91425" rIns="91425" bIns="91425" anchor="t" anchorCtr="0">
            <a:noAutofit/>
          </a:bodyPr>
          <a:lstStyle/>
          <a:p>
            <a:pPr marL="285750" indent="-285750">
              <a:lnSpc>
                <a:spcPct val="150000"/>
              </a:lnSpc>
            </a:pPr>
            <a:r>
              <a:rPr lang="en-GB" dirty="0">
                <a:solidFill>
                  <a:schemeClr val="tx1"/>
                </a:solidFill>
                <a:latin typeface="Verdana"/>
                <a:ea typeface="Verdana"/>
                <a:cs typeface="Verdana"/>
                <a:sym typeface="Verdana"/>
              </a:rPr>
              <a:t>Unfold the paper</a:t>
            </a:r>
          </a:p>
          <a:p>
            <a:pPr marL="0" indent="0">
              <a:lnSpc>
                <a:spcPct val="150000"/>
              </a:lnSpc>
              <a:buNone/>
            </a:pPr>
            <a:endParaRPr lang="en-GB" dirty="0">
              <a:solidFill>
                <a:schemeClr val="tx1"/>
              </a:solidFill>
              <a:latin typeface="Verdana"/>
              <a:ea typeface="Verdana"/>
              <a:cs typeface="Verdana"/>
              <a:sym typeface="Verdana"/>
            </a:endParaRPr>
          </a:p>
          <a:p>
            <a:pPr marL="285750" indent="-285750">
              <a:lnSpc>
                <a:spcPct val="150000"/>
              </a:lnSpc>
            </a:pPr>
            <a:r>
              <a:rPr lang="en-GB" dirty="0">
                <a:solidFill>
                  <a:schemeClr val="tx1"/>
                </a:solidFill>
                <a:latin typeface="Verdana"/>
                <a:ea typeface="Verdana"/>
                <a:cs typeface="Verdana"/>
                <a:sym typeface="Verdana"/>
              </a:rPr>
              <a:t>Check the boxes if the gender / ethnicity / colour skin / age / profession / sexual orientation / educational background of your most trusted ones is identical to yours</a:t>
            </a:r>
          </a:p>
          <a:p>
            <a:pPr marL="285750" indent="-285750">
              <a:lnSpc>
                <a:spcPct val="150000"/>
              </a:lnSpc>
            </a:pPr>
            <a:endParaRPr lang="en-GB" dirty="0">
              <a:solidFill>
                <a:schemeClr val="tx1"/>
              </a:solidFill>
              <a:latin typeface="Verdana"/>
              <a:ea typeface="Verdana"/>
              <a:cs typeface="Verdana"/>
              <a:sym typeface="Verdana"/>
            </a:endParaRPr>
          </a:p>
          <a:p>
            <a:pPr marL="285750" indent="-285750">
              <a:lnSpc>
                <a:spcPct val="150000"/>
              </a:lnSpc>
            </a:pPr>
            <a:r>
              <a:rPr lang="en-GB" dirty="0">
                <a:solidFill>
                  <a:schemeClr val="tx1"/>
                </a:solidFill>
                <a:latin typeface="Verdana"/>
                <a:ea typeface="Verdana"/>
                <a:cs typeface="Verdana"/>
                <a:sym typeface="Verdana"/>
              </a:rPr>
              <a:t>Remarkable observations?</a:t>
            </a:r>
            <a:endParaRPr dirty="0">
              <a:solidFill>
                <a:schemeClr val="tx1"/>
              </a:solidFill>
              <a:latin typeface="Verdana"/>
              <a:ea typeface="Verdana"/>
              <a:cs typeface="Verdana"/>
              <a:sym typeface="Verdana"/>
            </a:endParaRPr>
          </a:p>
          <a:p>
            <a:pPr marL="114300" lvl="0" indent="0" algn="ctr" rtl="0">
              <a:lnSpc>
                <a:spcPct val="115000"/>
              </a:lnSpc>
              <a:spcBef>
                <a:spcPts val="0"/>
              </a:spcBef>
              <a:spcAft>
                <a:spcPts val="0"/>
              </a:spcAft>
              <a:buSzPts val="1800"/>
              <a:buNone/>
            </a:pPr>
            <a:endParaRPr sz="2400" dirty="0">
              <a:solidFill>
                <a:schemeClr val="tx1"/>
              </a:solidFill>
            </a:endParaRPr>
          </a:p>
        </p:txBody>
      </p:sp>
      <p:sp>
        <p:nvSpPr>
          <p:cNvPr id="345" name="Google Shape;345;p41"/>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dirty="0">
                <a:solidFill>
                  <a:srgbClr val="004C97"/>
                </a:solidFill>
                <a:latin typeface="Verdana"/>
                <a:ea typeface="Verdana"/>
                <a:cs typeface="Verdana"/>
                <a:sym typeface="Verdana"/>
              </a:rPr>
              <a:t>The trust bubble</a:t>
            </a:r>
            <a:endParaRPr sz="2400" b="0" i="0" u="none" strike="noStrike" cap="none"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47272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2"/>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dirty="0">
                <a:solidFill>
                  <a:srgbClr val="004C97"/>
                </a:solidFill>
                <a:latin typeface="Verdana"/>
                <a:ea typeface="Verdana"/>
                <a:cs typeface="Verdana"/>
                <a:sym typeface="Verdana"/>
              </a:rPr>
              <a:t>Affinity bias</a:t>
            </a:r>
            <a:endParaRPr sz="2400" b="0" i="0" u="none" strike="noStrike" cap="none" dirty="0">
              <a:solidFill>
                <a:srgbClr val="000000"/>
              </a:solidFill>
              <a:latin typeface="Verdana"/>
              <a:ea typeface="Verdana"/>
              <a:cs typeface="Verdana"/>
              <a:sym typeface="Verdana"/>
            </a:endParaRPr>
          </a:p>
        </p:txBody>
      </p:sp>
      <p:pic>
        <p:nvPicPr>
          <p:cNvPr id="351" name="Google Shape;351;p42" descr="This talk was given at a local TEDx event, produced independently of the TED Conferences. Unconscious bias is a prevalent factor driving culture, causing us all to make assumptions based on our own upbringings and influences. Such implicit prejudice affects everything, and it's time for us to be more thoughtful, smarter, better. In this funny, honest talk, Yassmin Abdel-Magied uses a surprising way to challenge us all to look beyond our initial perceptions." title="What does my headscarf mean to you? | Yassmin Abdel-Magied | TEDxSouthBank">
            <a:hlinkClick r:id="rId3"/>
          </p:cNvPr>
          <p:cNvPicPr preferRelativeResize="0"/>
          <p:nvPr/>
        </p:nvPicPr>
        <p:blipFill>
          <a:blip r:embed="rId4">
            <a:alphaModFix/>
          </a:blip>
          <a:stretch>
            <a:fillRect/>
          </a:stretch>
        </p:blipFill>
        <p:spPr>
          <a:xfrm>
            <a:off x="2755200" y="1209150"/>
            <a:ext cx="3633600" cy="2725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3"/>
          <p:cNvSpPr txBox="1">
            <a:spLocks noGrp="1"/>
          </p:cNvSpPr>
          <p:nvPr>
            <p:ph type="body" idx="1"/>
          </p:nvPr>
        </p:nvSpPr>
        <p:spPr>
          <a:xfrm>
            <a:off x="360925" y="162125"/>
            <a:ext cx="8520600" cy="65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GB" sz="2400" b="1">
                <a:solidFill>
                  <a:srgbClr val="004C97"/>
                </a:solidFill>
                <a:latin typeface="Verdana"/>
                <a:ea typeface="Verdana"/>
                <a:cs typeface="Verdana"/>
                <a:sym typeface="Verdana"/>
              </a:rPr>
              <a:t>What is unconscious bias</a:t>
            </a:r>
            <a:endParaRPr sz="2400">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sz="2400">
              <a:latin typeface="Verdana"/>
              <a:ea typeface="Verdana"/>
              <a:cs typeface="Verdana"/>
              <a:sym typeface="Verdana"/>
            </a:endParaRPr>
          </a:p>
        </p:txBody>
      </p:sp>
      <p:cxnSp>
        <p:nvCxnSpPr>
          <p:cNvPr id="357" name="Google Shape;357;p4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358" name="Google Shape;358;p43"/>
          <p:cNvSpPr txBox="1"/>
          <p:nvPr/>
        </p:nvSpPr>
        <p:spPr>
          <a:xfrm>
            <a:off x="2499203" y="1461424"/>
            <a:ext cx="7425900" cy="27900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Verdana"/>
              <a:buNone/>
            </a:pPr>
            <a:endParaRPr sz="1400" b="0" i="0" u="none" strike="noStrike" cap="none">
              <a:solidFill>
                <a:srgbClr val="000000"/>
              </a:solidFill>
              <a:latin typeface="Verdana"/>
              <a:ea typeface="Verdana"/>
              <a:cs typeface="Verdana"/>
              <a:sym typeface="Verdana"/>
            </a:endParaRPr>
          </a:p>
        </p:txBody>
      </p:sp>
      <p:sp>
        <p:nvSpPr>
          <p:cNvPr id="363" name="Google Shape;363;p43"/>
          <p:cNvSpPr txBox="1"/>
          <p:nvPr/>
        </p:nvSpPr>
        <p:spPr>
          <a:xfrm>
            <a:off x="360921" y="1696294"/>
            <a:ext cx="2882400" cy="259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chemeClr val="dk1"/>
                </a:solidFill>
                <a:latin typeface="Verdana"/>
                <a:ea typeface="Verdana"/>
                <a:cs typeface="Verdana"/>
                <a:sym typeface="Verdana"/>
              </a:rPr>
              <a:t>Case Royal Society: background for all selection and appointment panels</a:t>
            </a:r>
            <a:endParaRPr sz="1600" b="0" i="0" u="none" strike="noStrike" cap="none">
              <a:solidFill>
                <a:schemeClr val="dk1"/>
              </a:solidFill>
              <a:latin typeface="Verdana"/>
              <a:ea typeface="Verdana"/>
              <a:cs typeface="Verdana"/>
              <a:sym typeface="Verdana"/>
            </a:endParaRPr>
          </a:p>
        </p:txBody>
      </p:sp>
      <p:pic>
        <p:nvPicPr>
          <p:cNvPr id="364" name="Google Shape;364;p43" descr="This animation introduces the key concepts of unconscious bias.  It forms part of the Royal Society’s efforts to ensure that all those who serve on Royal Society selection and appointment panels are aware of differences in how candidates may present themselves, how to recognise bias in yourself and others, how to recognise inappropriate advocacy or unreasoned judgement. You can find out more about unconscious bias and download a briefing which includes current academic research at www.royalsociety.org/diversity." title="Understanding Unconscious Bias">
            <a:hlinkClick r:id="rId3"/>
          </p:cNvPr>
          <p:cNvPicPr preferRelativeResize="0"/>
          <p:nvPr/>
        </p:nvPicPr>
        <p:blipFill>
          <a:blip r:embed="rId4">
            <a:alphaModFix/>
          </a:blip>
          <a:stretch>
            <a:fillRect/>
          </a:stretch>
        </p:blipFill>
        <p:spPr>
          <a:xfrm>
            <a:off x="3614094" y="1105576"/>
            <a:ext cx="4108375" cy="29323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animEffect transition="in" filter="fade">
                                      <p:cBhvr>
                                        <p:cTn id="7" dur="1000"/>
                                        <p:tgtEl>
                                          <p:spTgt spid="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txBox="1">
            <a:spLocks noGrp="1"/>
          </p:cNvSpPr>
          <p:nvPr>
            <p:ph type="body" idx="1"/>
          </p:nvPr>
        </p:nvSpPr>
        <p:spPr>
          <a:xfrm>
            <a:off x="311700" y="1152475"/>
            <a:ext cx="2532658" cy="3416400"/>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GB" b="1">
                <a:solidFill>
                  <a:schemeClr val="dk1"/>
                </a:solidFill>
                <a:latin typeface="Verdana"/>
                <a:ea typeface="Verdana"/>
                <a:cs typeface="Verdana"/>
                <a:sym typeface="Verdana"/>
              </a:rPr>
              <a:t>System 1</a:t>
            </a:r>
            <a:endParaRPr/>
          </a:p>
          <a:p>
            <a:pPr marL="114300" lvl="0" indent="0" algn="ctr" rtl="0">
              <a:lnSpc>
                <a:spcPct val="115000"/>
              </a:lnSpc>
              <a:spcBef>
                <a:spcPts val="0"/>
              </a:spcBef>
              <a:spcAft>
                <a:spcPts val="0"/>
              </a:spcAft>
              <a:buSzPts val="1800"/>
              <a:buNone/>
            </a:pPr>
            <a:endParaRPr>
              <a:solidFill>
                <a:schemeClr val="dk1"/>
              </a:solidFill>
              <a:latin typeface="Verdana"/>
              <a:ea typeface="Verdana"/>
              <a:cs typeface="Verdana"/>
              <a:sym typeface="Verdana"/>
            </a:endParaRPr>
          </a:p>
          <a:p>
            <a:pPr marL="114300" lvl="0" indent="0" algn="l" rtl="0">
              <a:lnSpc>
                <a:spcPct val="115000"/>
              </a:lnSpc>
              <a:spcBef>
                <a:spcPts val="0"/>
              </a:spcBef>
              <a:spcAft>
                <a:spcPts val="0"/>
              </a:spcAft>
              <a:buSzPts val="1800"/>
              <a:buNone/>
            </a:pPr>
            <a:r>
              <a:rPr lang="en-GB" sz="1400">
                <a:solidFill>
                  <a:schemeClr val="dk1"/>
                </a:solidFill>
                <a:latin typeface="Verdana"/>
                <a:ea typeface="Verdana"/>
                <a:cs typeface="Verdana"/>
                <a:sym typeface="Verdana"/>
              </a:rPr>
              <a:t>Fast, intuitive and emotional</a:t>
            </a:r>
            <a:endParaRPr/>
          </a:p>
          <a:p>
            <a:pPr marL="114300" lvl="0" indent="0" algn="l" rtl="0">
              <a:lnSpc>
                <a:spcPct val="115000"/>
              </a:lnSpc>
              <a:spcBef>
                <a:spcPts val="0"/>
              </a:spcBef>
              <a:spcAft>
                <a:spcPts val="0"/>
              </a:spcAft>
              <a:buSzPts val="1800"/>
              <a:buNone/>
            </a:pPr>
            <a:endParaRPr sz="1400">
              <a:solidFill>
                <a:schemeClr val="dk1"/>
              </a:solidFill>
              <a:latin typeface="Verdana"/>
              <a:ea typeface="Verdana"/>
              <a:cs typeface="Verdana"/>
              <a:sym typeface="Verdana"/>
            </a:endParaRPr>
          </a:p>
          <a:p>
            <a:pPr marL="114300" lvl="0" indent="0" algn="l" rtl="0">
              <a:lnSpc>
                <a:spcPct val="115000"/>
              </a:lnSpc>
              <a:spcBef>
                <a:spcPts val="0"/>
              </a:spcBef>
              <a:spcAft>
                <a:spcPts val="0"/>
              </a:spcAft>
              <a:buSzPts val="1800"/>
              <a:buNone/>
            </a:pPr>
            <a:r>
              <a:rPr lang="en-GB" sz="1400">
                <a:solidFill>
                  <a:schemeClr val="dk1"/>
                </a:solidFill>
                <a:latin typeface="Verdana"/>
                <a:ea typeface="Verdana"/>
                <a:cs typeface="Verdana"/>
                <a:sym typeface="Verdana"/>
              </a:rPr>
              <a:t>Operates </a:t>
            </a:r>
            <a:r>
              <a:rPr lang="en-GB" sz="1400" b="1">
                <a:solidFill>
                  <a:schemeClr val="dk1"/>
                </a:solidFill>
                <a:latin typeface="Verdana"/>
                <a:ea typeface="Verdana"/>
                <a:cs typeface="Verdana"/>
                <a:sym typeface="Verdana"/>
              </a:rPr>
              <a:t>automatically</a:t>
            </a:r>
            <a:r>
              <a:rPr lang="en-GB" sz="1400">
                <a:solidFill>
                  <a:schemeClr val="dk1"/>
                </a:solidFill>
                <a:latin typeface="Verdana"/>
                <a:ea typeface="Verdana"/>
                <a:cs typeface="Verdana"/>
                <a:sym typeface="Verdana"/>
              </a:rPr>
              <a:t> and quickly, with little or no effort and no sense of voluntary control</a:t>
            </a:r>
            <a:endParaRPr/>
          </a:p>
        </p:txBody>
      </p:sp>
      <p:pic>
        <p:nvPicPr>
          <p:cNvPr id="370" name="Google Shape;370;p44" descr="Afbeeldingsresultaat voor thinking fast slow"/>
          <p:cNvPicPr preferRelativeResize="0"/>
          <p:nvPr/>
        </p:nvPicPr>
        <p:blipFill rotWithShape="1">
          <a:blip r:embed="rId3">
            <a:alphaModFix/>
          </a:blip>
          <a:srcRect/>
          <a:stretch/>
        </p:blipFill>
        <p:spPr>
          <a:xfrm>
            <a:off x="3348105" y="1001426"/>
            <a:ext cx="2102157" cy="3140647"/>
          </a:xfrm>
          <a:prstGeom prst="rect">
            <a:avLst/>
          </a:prstGeom>
          <a:noFill/>
          <a:ln>
            <a:noFill/>
          </a:ln>
        </p:spPr>
      </p:pic>
      <p:sp>
        <p:nvSpPr>
          <p:cNvPr id="371" name="Google Shape;371;p44"/>
          <p:cNvSpPr txBox="1"/>
          <p:nvPr/>
        </p:nvSpPr>
        <p:spPr>
          <a:xfrm>
            <a:off x="5795896" y="1152475"/>
            <a:ext cx="2319357" cy="3416400"/>
          </a:xfrm>
          <a:prstGeom prst="rect">
            <a:avLst/>
          </a:prstGeom>
          <a:noFill/>
          <a:ln>
            <a:noFill/>
          </a:ln>
        </p:spPr>
        <p:txBody>
          <a:bodyPr spcFirstLastPara="1" wrap="square" lIns="91425" tIns="91425" rIns="91425" bIns="91425" anchor="t" anchorCtr="0">
            <a:noAutofit/>
          </a:bodyPr>
          <a:lstStyle/>
          <a:p>
            <a:pPr marL="11430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Verdana"/>
                <a:ea typeface="Verdana"/>
                <a:cs typeface="Verdana"/>
                <a:sym typeface="Verdana"/>
              </a:rPr>
              <a:t>System 2</a:t>
            </a:r>
            <a:endParaRPr sz="1800"/>
          </a:p>
          <a:p>
            <a:pPr marL="457200" marR="0" lvl="0" indent="-22860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Verdana"/>
              <a:ea typeface="Verdana"/>
              <a:cs typeface="Verdana"/>
              <a:sym typeface="Verdana"/>
            </a:endParaRPr>
          </a:p>
          <a:p>
            <a:pPr marL="114300" marR="0" lvl="0" indent="0" algn="l" rtl="0">
              <a:lnSpc>
                <a:spcPct val="100000"/>
              </a:lnSpc>
              <a:spcBef>
                <a:spcPts val="0"/>
              </a:spcBef>
              <a:spcAft>
                <a:spcPts val="0"/>
              </a:spcAft>
              <a:buClr>
                <a:srgbClr val="000000"/>
              </a:buClr>
              <a:buSzPts val="1800"/>
              <a:buFont typeface="Arial"/>
              <a:buNone/>
            </a:pPr>
            <a:r>
              <a:rPr lang="en-GB" sz="1400" b="0" i="0" u="none" strike="noStrike" cap="none">
                <a:solidFill>
                  <a:schemeClr val="dk1"/>
                </a:solidFill>
                <a:latin typeface="Verdana"/>
                <a:ea typeface="Verdana"/>
                <a:cs typeface="Verdana"/>
                <a:sym typeface="Verdana"/>
              </a:rPr>
              <a:t>Slower, more deliberative and more logical</a:t>
            </a:r>
            <a:endParaRPr/>
          </a:p>
          <a:p>
            <a:pPr marL="11430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Verdana"/>
              <a:ea typeface="Verdana"/>
              <a:cs typeface="Verdana"/>
              <a:sym typeface="Verdana"/>
            </a:endParaRPr>
          </a:p>
          <a:p>
            <a:pPr marL="114300" marR="0" lvl="0" indent="0" algn="l" rtl="0">
              <a:lnSpc>
                <a:spcPct val="100000"/>
              </a:lnSpc>
              <a:spcBef>
                <a:spcPts val="0"/>
              </a:spcBef>
              <a:spcAft>
                <a:spcPts val="0"/>
              </a:spcAft>
              <a:buClr>
                <a:srgbClr val="000000"/>
              </a:buClr>
              <a:buSzPts val="1800"/>
              <a:buFont typeface="Arial"/>
              <a:buNone/>
            </a:pPr>
            <a:r>
              <a:rPr lang="en-GB" sz="1400" b="0" i="0" u="none" strike="noStrike" cap="none">
                <a:solidFill>
                  <a:schemeClr val="dk1"/>
                </a:solidFill>
                <a:latin typeface="Verdana"/>
                <a:ea typeface="Verdana"/>
                <a:cs typeface="Verdana"/>
                <a:sym typeface="Verdana"/>
              </a:rPr>
              <a:t>Allocates </a:t>
            </a:r>
            <a:r>
              <a:rPr lang="en-GB" sz="1400" b="1" i="0" u="none" strike="noStrike" cap="none">
                <a:solidFill>
                  <a:schemeClr val="dk1"/>
                </a:solidFill>
                <a:latin typeface="Verdana"/>
                <a:ea typeface="Verdana"/>
                <a:cs typeface="Verdana"/>
                <a:sym typeface="Verdana"/>
              </a:rPr>
              <a:t>attention</a:t>
            </a:r>
            <a:r>
              <a:rPr lang="en-GB" sz="1400" b="0" i="0" u="none" strike="noStrike" cap="none">
                <a:solidFill>
                  <a:schemeClr val="dk1"/>
                </a:solidFill>
                <a:latin typeface="Verdana"/>
                <a:ea typeface="Verdana"/>
                <a:cs typeface="Verdana"/>
                <a:sym typeface="Verdana"/>
              </a:rPr>
              <a:t> to the effortful mental activities that demand it, including complex computations. </a:t>
            </a:r>
            <a:endParaRPr/>
          </a:p>
        </p:txBody>
      </p:sp>
      <p:sp>
        <p:nvSpPr>
          <p:cNvPr id="372" name="Google Shape;372;p44"/>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i="0" u="none" strike="noStrike" cap="none">
                <a:solidFill>
                  <a:srgbClr val="004C97"/>
                </a:solidFill>
                <a:latin typeface="Verdana"/>
                <a:ea typeface="Verdana"/>
                <a:cs typeface="Verdana"/>
                <a:sym typeface="Verdana"/>
              </a:rPr>
              <a:t>H</a:t>
            </a:r>
            <a:r>
              <a:rPr lang="en-GB" sz="2400" b="1">
                <a:solidFill>
                  <a:srgbClr val="004C97"/>
                </a:solidFill>
                <a:latin typeface="Verdana"/>
                <a:ea typeface="Verdana"/>
                <a:cs typeface="Verdana"/>
                <a:sym typeface="Verdana"/>
              </a:rPr>
              <a:t>ow our brain works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GB"/>
              <a:t>Ti</a:t>
            </a:r>
            <a:endParaRPr/>
          </a:p>
        </p:txBody>
      </p:sp>
      <p:sp>
        <p:nvSpPr>
          <p:cNvPr id="63" name="Google Shape;63;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64" name="Google Shape;64;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65" name="Google Shape;65;p13"/>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err="1">
                <a:solidFill>
                  <a:schemeClr val="lt1"/>
                </a:solidFill>
                <a:latin typeface="Verdana"/>
                <a:ea typeface="Verdana"/>
                <a:cs typeface="Verdana"/>
                <a:sym typeface="Verdana"/>
              </a:rPr>
              <a:t>NiMAP</a:t>
            </a:r>
            <a:r>
              <a:rPr lang="en-GB" sz="3200" b="0" i="0" u="none" strike="noStrike" cap="none" dirty="0">
                <a:solidFill>
                  <a:schemeClr val="lt1"/>
                </a:solidFill>
                <a:latin typeface="Verdana"/>
                <a:ea typeface="Verdana"/>
                <a:cs typeface="Verdana"/>
                <a:sym typeface="Verdana"/>
              </a:rPr>
              <a:t> MODULE 2</a:t>
            </a:r>
            <a:endParaRPr dirty="0"/>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lt1"/>
                </a:solidFill>
                <a:latin typeface="Verdana"/>
                <a:ea typeface="Verdana"/>
                <a:cs typeface="Verdana"/>
                <a:sym typeface="Verdana"/>
              </a:rPr>
              <a:t>Building a diverse organisation: getting the foundations right</a:t>
            </a:r>
            <a:endParaRPr sz="3200" b="0" i="0" u="none" strike="noStrike" cap="none" dirty="0">
              <a:solidFill>
                <a:schemeClr val="lt1"/>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5"/>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i="0" u="none" strike="noStrike" cap="none" dirty="0">
                <a:solidFill>
                  <a:srgbClr val="004C97"/>
                </a:solidFill>
                <a:latin typeface="Verdana"/>
                <a:ea typeface="Verdana"/>
                <a:cs typeface="Verdana"/>
                <a:sym typeface="Verdana"/>
              </a:rPr>
              <a:t>Human biases which address 4 problems</a:t>
            </a:r>
            <a:endParaRPr sz="2400" b="0" i="0" u="none" strike="noStrike" cap="none" dirty="0">
              <a:solidFill>
                <a:srgbClr val="000000"/>
              </a:solidFill>
              <a:latin typeface="Verdana"/>
              <a:ea typeface="Verdana"/>
              <a:cs typeface="Verdana"/>
              <a:sym typeface="Verdana"/>
            </a:endParaRPr>
          </a:p>
        </p:txBody>
      </p:sp>
      <p:graphicFrame>
        <p:nvGraphicFramePr>
          <p:cNvPr id="379" name="Google Shape;379;p45"/>
          <p:cNvGraphicFramePr/>
          <p:nvPr/>
        </p:nvGraphicFramePr>
        <p:xfrm>
          <a:off x="647700" y="1200150"/>
          <a:ext cx="7239000" cy="2565887"/>
        </p:xfrm>
        <a:graphic>
          <a:graphicData uri="http://schemas.openxmlformats.org/drawingml/2006/table">
            <a:tbl>
              <a:tblPr>
                <a:noFill/>
                <a:tableStyleId>{6D8F8A7F-634A-4296-9655-A3C683E3B5BC}</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sz="1800" b="1"/>
                        <a:t>Problem</a:t>
                      </a:r>
                      <a:endParaRPr sz="1800" b="1"/>
                    </a:p>
                  </a:txBody>
                  <a:tcPr marL="91425" marR="91425" marT="91425" marB="91425"/>
                </a:tc>
                <a:tc>
                  <a:txBody>
                    <a:bodyPr/>
                    <a:lstStyle/>
                    <a:p>
                      <a:pPr marL="0" lvl="0" indent="0" algn="l" rtl="0">
                        <a:spcBef>
                          <a:spcPts val="0"/>
                        </a:spcBef>
                        <a:spcAft>
                          <a:spcPts val="0"/>
                        </a:spcAft>
                        <a:buNone/>
                      </a:pPr>
                      <a:r>
                        <a:rPr lang="en-GB" sz="1800" b="1"/>
                        <a:t>Solution</a:t>
                      </a:r>
                      <a:endParaRPr sz="1800" b="1"/>
                    </a:p>
                  </a:txBody>
                  <a:tcPr marL="91425" marR="91425" marT="91425" marB="91425"/>
                </a:tc>
                <a:tc>
                  <a:txBody>
                    <a:bodyPr/>
                    <a:lstStyle/>
                    <a:p>
                      <a:pPr marL="0" lvl="0" indent="0" algn="l" rtl="0">
                        <a:spcBef>
                          <a:spcPts val="0"/>
                        </a:spcBef>
                        <a:spcAft>
                          <a:spcPts val="0"/>
                        </a:spcAft>
                        <a:buNone/>
                      </a:pPr>
                      <a:r>
                        <a:rPr lang="en-GB" sz="1800" b="1"/>
                        <a:t>Downside</a:t>
                      </a:r>
                      <a:endParaRPr sz="1800"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GB">
                          <a:solidFill>
                            <a:schemeClr val="dk1"/>
                          </a:solidFill>
                          <a:latin typeface="Verdana"/>
                          <a:ea typeface="Verdana"/>
                          <a:cs typeface="Verdana"/>
                          <a:sym typeface="Verdana"/>
                        </a:rPr>
                        <a:t>Information overload</a:t>
                      </a:r>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aggressively filter</a:t>
                      </a:r>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don’t see everything</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GB">
                          <a:solidFill>
                            <a:schemeClr val="dk1"/>
                          </a:solidFill>
                          <a:latin typeface="Verdana"/>
                          <a:ea typeface="Verdana"/>
                          <a:cs typeface="Verdana"/>
                          <a:sym typeface="Verdana"/>
                        </a:rPr>
                        <a:t>Lack of meaning</a:t>
                      </a: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fill in the gaps</a:t>
                      </a: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imagine details</a:t>
                      </a:r>
                      <a:endParaRPr>
                        <a:solidFill>
                          <a:schemeClr val="dk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Verdana"/>
                          <a:ea typeface="Verdana"/>
                          <a:cs typeface="Verdana"/>
                          <a:sym typeface="Verdana"/>
                        </a:rPr>
                        <a:t>Need to act quickly</a:t>
                      </a:r>
                      <a:endParaRPr sz="1800">
                        <a:solidFill>
                          <a:schemeClr val="dk2"/>
                        </a:solidFill>
                      </a:endParaRPr>
                    </a:p>
                    <a:p>
                      <a:pPr marL="114300" lvl="0" indent="0" algn="l" rtl="0">
                        <a:lnSpc>
                          <a:spcPct val="115000"/>
                        </a:lnSpc>
                        <a:spcBef>
                          <a:spcPts val="0"/>
                        </a:spcBef>
                        <a:spcAft>
                          <a:spcPts val="0"/>
                        </a:spcAft>
                        <a:buNone/>
                      </a:pP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a:solidFill>
                            <a:schemeClr val="dk1"/>
                          </a:solidFill>
                          <a:latin typeface="Verdana"/>
                          <a:ea typeface="Verdana"/>
                          <a:cs typeface="Verdana"/>
                          <a:sym typeface="Verdana"/>
                        </a:rPr>
                        <a:t>We jump to conclusions</a:t>
                      </a:r>
                      <a:endParaRPr>
                        <a:solidFill>
                          <a:schemeClr val="dk1"/>
                        </a:solidFill>
                      </a:endParaRPr>
                    </a:p>
                    <a:p>
                      <a:pPr marL="114300" lvl="0" indent="0" algn="l" rtl="0">
                        <a:spcBef>
                          <a:spcPts val="0"/>
                        </a:spcBef>
                        <a:spcAft>
                          <a:spcPts val="0"/>
                        </a:spcAft>
                        <a:buNone/>
                      </a:pP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Quick decisions can be seriously flawed</a:t>
                      </a:r>
                      <a:endParaRPr>
                        <a:solidFill>
                          <a:schemeClr val="dk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GB">
                          <a:solidFill>
                            <a:schemeClr val="dk1"/>
                          </a:solidFill>
                          <a:latin typeface="Verdana"/>
                          <a:ea typeface="Verdana"/>
                          <a:cs typeface="Verdana"/>
                          <a:sym typeface="Verdana"/>
                        </a:rPr>
                        <a:t>Knowing what we need to remember later</a:t>
                      </a: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We remember the important bits</a:t>
                      </a:r>
                      <a:endParaRPr>
                        <a:solidFill>
                          <a:schemeClr val="dk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Verdana"/>
                          <a:ea typeface="Verdana"/>
                          <a:cs typeface="Verdana"/>
                          <a:sym typeface="Verdana"/>
                        </a:rPr>
                        <a:t>Our memories reinforces errors</a:t>
                      </a:r>
                      <a:endParaRPr>
                        <a:solidFill>
                          <a:schemeClr val="dk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Some common biases in organisations</a:t>
            </a:r>
            <a:endParaRPr sz="2400" b="0" i="0" u="none" strike="noStrike" cap="none">
              <a:solidFill>
                <a:srgbClr val="000000"/>
              </a:solidFill>
              <a:latin typeface="Verdana"/>
              <a:ea typeface="Verdana"/>
              <a:cs typeface="Verdana"/>
              <a:sym typeface="Verdana"/>
            </a:endParaRPr>
          </a:p>
        </p:txBody>
      </p:sp>
      <p:graphicFrame>
        <p:nvGraphicFramePr>
          <p:cNvPr id="385" name="Google Shape;385;p46"/>
          <p:cNvGraphicFramePr/>
          <p:nvPr/>
        </p:nvGraphicFramePr>
        <p:xfrm>
          <a:off x="355150" y="971550"/>
          <a:ext cx="8366900" cy="3422610"/>
        </p:xfrm>
        <a:graphic>
          <a:graphicData uri="http://schemas.openxmlformats.org/drawingml/2006/table">
            <a:tbl>
              <a:tblPr>
                <a:noFill/>
                <a:tableStyleId>{6D8F8A7F-634A-4296-9655-A3C683E3B5BC}</a:tableStyleId>
              </a:tblPr>
              <a:tblGrid>
                <a:gridCol w="2091725">
                  <a:extLst>
                    <a:ext uri="{9D8B030D-6E8A-4147-A177-3AD203B41FA5}">
                      <a16:colId xmlns:a16="http://schemas.microsoft.com/office/drawing/2014/main" val="20000"/>
                    </a:ext>
                  </a:extLst>
                </a:gridCol>
                <a:gridCol w="2091725">
                  <a:extLst>
                    <a:ext uri="{9D8B030D-6E8A-4147-A177-3AD203B41FA5}">
                      <a16:colId xmlns:a16="http://schemas.microsoft.com/office/drawing/2014/main" val="20001"/>
                    </a:ext>
                  </a:extLst>
                </a:gridCol>
                <a:gridCol w="2091725">
                  <a:extLst>
                    <a:ext uri="{9D8B030D-6E8A-4147-A177-3AD203B41FA5}">
                      <a16:colId xmlns:a16="http://schemas.microsoft.com/office/drawing/2014/main" val="20002"/>
                    </a:ext>
                  </a:extLst>
                </a:gridCol>
                <a:gridCol w="2091725">
                  <a:extLst>
                    <a:ext uri="{9D8B030D-6E8A-4147-A177-3AD203B41FA5}">
                      <a16:colId xmlns:a16="http://schemas.microsoft.com/office/drawing/2014/main" val="20003"/>
                    </a:ext>
                  </a:extLst>
                </a:gridCol>
              </a:tblGrid>
              <a:tr h="892800">
                <a:tc>
                  <a:txBody>
                    <a:bodyPr/>
                    <a:lstStyle/>
                    <a:p>
                      <a:pPr marL="114300" lvl="0" indent="0" algn="ctr" rtl="0">
                        <a:spcBef>
                          <a:spcPts val="0"/>
                        </a:spcBef>
                        <a:spcAft>
                          <a:spcPts val="0"/>
                        </a:spcAft>
                        <a:buClr>
                          <a:schemeClr val="dk1"/>
                        </a:buClr>
                        <a:buSzPts val="1800"/>
                        <a:buFont typeface="Arial"/>
                        <a:buNone/>
                      </a:pPr>
                      <a:r>
                        <a:rPr lang="en-GB" sz="1800" b="1">
                          <a:latin typeface="Verdana"/>
                          <a:ea typeface="Verdana"/>
                          <a:cs typeface="Verdana"/>
                          <a:sym typeface="Verdana"/>
                        </a:rPr>
                        <a:t>Affinity Bias</a:t>
                      </a:r>
                      <a:endParaRPr sz="1800" b="1">
                        <a:latin typeface="Verdana"/>
                        <a:ea typeface="Verdana"/>
                        <a:cs typeface="Verdana"/>
                        <a:sym typeface="Verdana"/>
                      </a:endParaRPr>
                    </a:p>
                  </a:txBody>
                  <a:tcPr marL="91425" marR="91425" marT="91425" marB="91425"/>
                </a:tc>
                <a:tc>
                  <a:txBody>
                    <a:bodyPr/>
                    <a:lstStyle/>
                    <a:p>
                      <a:pPr marL="114300" lvl="0" indent="0" algn="ctr" rtl="0">
                        <a:lnSpc>
                          <a:spcPct val="115000"/>
                        </a:lnSpc>
                        <a:spcBef>
                          <a:spcPts val="0"/>
                        </a:spcBef>
                        <a:spcAft>
                          <a:spcPts val="0"/>
                        </a:spcAft>
                        <a:buClr>
                          <a:schemeClr val="dk1"/>
                        </a:buClr>
                        <a:buSzPts val="1800"/>
                        <a:buFont typeface="Arial"/>
                        <a:buNone/>
                      </a:pPr>
                      <a:r>
                        <a:rPr lang="en-GB" sz="1800" b="1">
                          <a:latin typeface="Verdana"/>
                          <a:ea typeface="Verdana"/>
                          <a:cs typeface="Verdana"/>
                          <a:sym typeface="Verdana"/>
                        </a:rPr>
                        <a:t>Confirmation Bias</a:t>
                      </a:r>
                      <a:endParaRPr sz="1800" b="1">
                        <a:latin typeface="Verdana"/>
                        <a:ea typeface="Verdana"/>
                        <a:cs typeface="Verdana"/>
                        <a:sym typeface="Verdana"/>
                      </a:endParaRPr>
                    </a:p>
                  </a:txBody>
                  <a:tcPr marL="91425" marR="91425" marT="91425" marB="91425"/>
                </a:tc>
                <a:tc>
                  <a:txBody>
                    <a:bodyPr/>
                    <a:lstStyle/>
                    <a:p>
                      <a:pPr marL="114300" marR="0" lvl="0" indent="0" algn="ctr" rtl="0">
                        <a:lnSpc>
                          <a:spcPct val="100000"/>
                        </a:lnSpc>
                        <a:spcBef>
                          <a:spcPts val="0"/>
                        </a:spcBef>
                        <a:spcAft>
                          <a:spcPts val="0"/>
                        </a:spcAft>
                        <a:buClr>
                          <a:srgbClr val="000000"/>
                        </a:buClr>
                        <a:buSzPts val="1100"/>
                        <a:buFont typeface="Arial"/>
                        <a:buNone/>
                      </a:pPr>
                      <a:r>
                        <a:rPr lang="en-GB" sz="1800" b="1">
                          <a:latin typeface="Verdana"/>
                          <a:ea typeface="Verdana"/>
                          <a:cs typeface="Verdana"/>
                          <a:sym typeface="Verdana"/>
                        </a:rPr>
                        <a:t>Halo/horns effect</a:t>
                      </a:r>
                      <a:endParaRPr sz="1800" b="1">
                        <a:latin typeface="Verdana"/>
                        <a:ea typeface="Verdana"/>
                        <a:cs typeface="Verdana"/>
                        <a:sym typeface="Verdana"/>
                      </a:endParaRPr>
                    </a:p>
                  </a:txBody>
                  <a:tcPr marL="91425" marR="91425" marT="91425" marB="91425"/>
                </a:tc>
                <a:tc>
                  <a:txBody>
                    <a:bodyPr/>
                    <a:lstStyle/>
                    <a:p>
                      <a:pPr marL="114300" marR="0" lvl="0" indent="0" algn="ctr" rtl="0">
                        <a:lnSpc>
                          <a:spcPct val="100000"/>
                        </a:lnSpc>
                        <a:spcBef>
                          <a:spcPts val="0"/>
                        </a:spcBef>
                        <a:spcAft>
                          <a:spcPts val="0"/>
                        </a:spcAft>
                        <a:buClr>
                          <a:srgbClr val="000000"/>
                        </a:buClr>
                        <a:buSzPts val="1100"/>
                        <a:buFont typeface="Arial"/>
                        <a:buNone/>
                      </a:pPr>
                      <a:r>
                        <a:rPr lang="en-GB" sz="1800" b="1">
                          <a:latin typeface="Verdana"/>
                          <a:ea typeface="Verdana"/>
                          <a:cs typeface="Verdana"/>
                          <a:sym typeface="Verdana"/>
                        </a:rPr>
                        <a:t>Conformity bias</a:t>
                      </a:r>
                      <a:endParaRPr sz="1800" b="1">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2192200">
                <a:tc>
                  <a:txBody>
                    <a:bodyPr/>
                    <a:lstStyle/>
                    <a:p>
                      <a:pPr marL="114300" lvl="0" indent="0" algn="l" rtl="0">
                        <a:spcBef>
                          <a:spcPts val="0"/>
                        </a:spcBef>
                        <a:spcAft>
                          <a:spcPts val="0"/>
                        </a:spcAft>
                        <a:buClr>
                          <a:schemeClr val="dk1"/>
                        </a:buClr>
                        <a:buSzPts val="1800"/>
                        <a:buFont typeface="Arial"/>
                        <a:buNone/>
                      </a:pPr>
                      <a:r>
                        <a:rPr lang="en-GB">
                          <a:latin typeface="Verdana"/>
                          <a:ea typeface="Verdana"/>
                          <a:cs typeface="Verdana"/>
                          <a:sym typeface="Verdana"/>
                        </a:rPr>
                        <a:t>Favouring people who share the same social background, who look and sound like ‘one of us’. We ignore the faults of people we like and notice the faults of those we don’t.</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txBody>
                  <a:tcPr marL="91425" marR="91425" marT="91425" marB="91425"/>
                </a:tc>
                <a:tc>
                  <a:txBody>
                    <a:bodyPr/>
                    <a:lstStyle/>
                    <a:p>
                      <a:pPr marL="114300" lvl="0" indent="0" algn="l" rtl="0">
                        <a:lnSpc>
                          <a:spcPct val="115000"/>
                        </a:lnSpc>
                        <a:spcBef>
                          <a:spcPts val="0"/>
                        </a:spcBef>
                        <a:spcAft>
                          <a:spcPts val="0"/>
                        </a:spcAft>
                        <a:buClr>
                          <a:schemeClr val="dk1"/>
                        </a:buClr>
                        <a:buSzPts val="1800"/>
                        <a:buFont typeface="Arial"/>
                        <a:buNone/>
                      </a:pPr>
                      <a:r>
                        <a:rPr lang="en-GB">
                          <a:latin typeface="Verdana"/>
                          <a:ea typeface="Verdana"/>
                          <a:cs typeface="Verdana"/>
                          <a:sym typeface="Verdana"/>
                        </a:rPr>
                        <a:t>Noticing or looking only for evidence which comes from our ideas, good or bad and ultimately reinforces our original viewpoint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txBody>
                  <a:tcPr marL="91425" marR="91425" marT="91425" marB="91425"/>
                </a:tc>
                <a:tc>
                  <a:txBody>
                    <a:bodyPr/>
                    <a:lstStyle/>
                    <a:p>
                      <a:pPr marL="114300" marR="0" lvl="0" indent="0" algn="l" rtl="0">
                        <a:lnSpc>
                          <a:spcPct val="100000"/>
                        </a:lnSpc>
                        <a:spcBef>
                          <a:spcPts val="0"/>
                        </a:spcBef>
                        <a:spcAft>
                          <a:spcPts val="0"/>
                        </a:spcAft>
                        <a:buClr>
                          <a:srgbClr val="000000"/>
                        </a:buClr>
                        <a:buSzPts val="1100"/>
                        <a:buFont typeface="Arial"/>
                        <a:buNone/>
                      </a:pPr>
                      <a:r>
                        <a:rPr lang="en-GB">
                          <a:latin typeface="Verdana"/>
                          <a:ea typeface="Verdana"/>
                          <a:cs typeface="Verdana"/>
                          <a:sym typeface="Verdana"/>
                        </a:rPr>
                        <a:t>If someone sees one good thing about a person, the halo effect will mean that they think every single other thing about the person is also good. The horns effect is the opposite of this.</a:t>
                      </a:r>
                      <a:endParaRPr>
                        <a:latin typeface="Verdana"/>
                        <a:ea typeface="Verdana"/>
                        <a:cs typeface="Verdana"/>
                        <a:sym typeface="Verdana"/>
                      </a:endParaRPr>
                    </a:p>
                  </a:txBody>
                  <a:tcPr marL="91425" marR="91425" marT="91425" marB="91425"/>
                </a:tc>
                <a:tc>
                  <a:txBody>
                    <a:bodyPr/>
                    <a:lstStyle/>
                    <a:p>
                      <a:pPr marL="114300" marR="0" lvl="0" indent="0" algn="l" rtl="0">
                        <a:lnSpc>
                          <a:spcPct val="100000"/>
                        </a:lnSpc>
                        <a:spcBef>
                          <a:spcPts val="0"/>
                        </a:spcBef>
                        <a:spcAft>
                          <a:spcPts val="0"/>
                        </a:spcAft>
                        <a:buClr>
                          <a:srgbClr val="000000"/>
                        </a:buClr>
                        <a:buSzPts val="1100"/>
                        <a:buFont typeface="Arial"/>
                        <a:buNone/>
                      </a:pPr>
                      <a:r>
                        <a:rPr lang="en-GB">
                          <a:latin typeface="Verdana"/>
                          <a:ea typeface="Verdana"/>
                          <a:cs typeface="Verdana"/>
                          <a:sym typeface="Verdana"/>
                        </a:rPr>
                        <a:t>Also known as groupthink. The tendency people have to behave like those around them rather than using their own personal judgment.</a:t>
                      </a:r>
                      <a:endParaRPr>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p:cNvSpPr txBox="1">
            <a:spLocks noGrp="1"/>
          </p:cNvSpPr>
          <p:nvPr>
            <p:ph type="title"/>
          </p:nvPr>
        </p:nvSpPr>
        <p:spPr>
          <a:xfrm>
            <a:off x="311700" y="27433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Where to spot bias</a:t>
            </a:r>
            <a:endParaRPr sz="2400" b="1">
              <a:solidFill>
                <a:srgbClr val="004C97"/>
              </a:solidFill>
              <a:latin typeface="Verdana"/>
              <a:ea typeface="Verdana"/>
              <a:cs typeface="Verdana"/>
              <a:sym typeface="Verdana"/>
            </a:endParaRPr>
          </a:p>
        </p:txBody>
      </p:sp>
      <p:sp>
        <p:nvSpPr>
          <p:cNvPr id="391" name="Google Shape;391;p4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Hiring</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Performance reviews</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Leadership opportunities</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Promotions </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Compensation</a:t>
            </a:r>
            <a:endParaRPr>
              <a:solidFill>
                <a:schemeClr val="dk1"/>
              </a:solidFill>
              <a:latin typeface="Verdana"/>
              <a:ea typeface="Verdana"/>
              <a:cs typeface="Verdana"/>
              <a:sym typeface="Verdana"/>
            </a:endParaRPr>
          </a:p>
          <a:p>
            <a:pPr marL="457200" marR="0" lvl="0" indent="-342900" algn="just" rtl="0">
              <a:lnSpc>
                <a:spcPct val="115000"/>
              </a:lnSpc>
              <a:spcBef>
                <a:spcPts val="600"/>
              </a:spcBef>
              <a:spcAft>
                <a:spcPts val="0"/>
              </a:spcAft>
              <a:buSzPts val="1800"/>
              <a:buFont typeface="Verdana"/>
              <a:buChar char="●"/>
            </a:pPr>
            <a:r>
              <a:rPr lang="en-GB">
                <a:solidFill>
                  <a:schemeClr val="dk1"/>
                </a:solidFill>
                <a:latin typeface="Verdana"/>
                <a:ea typeface="Verdana"/>
                <a:cs typeface="Verdana"/>
                <a:sym typeface="Verdana"/>
              </a:rPr>
              <a:t>Everyday interactions</a:t>
            </a:r>
            <a:endParaRPr>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a:latin typeface="Verdana"/>
              <a:ea typeface="Verdana"/>
              <a:cs typeface="Verdana"/>
              <a:sym typeface="Verdana"/>
            </a:endParaRPr>
          </a:p>
        </p:txBody>
      </p:sp>
      <p:cxnSp>
        <p:nvCxnSpPr>
          <p:cNvPr id="392" name="Google Shape;392;p47"/>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8"/>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Verdana"/>
              <a:ea typeface="Verdana"/>
              <a:cs typeface="Verdana"/>
              <a:sym typeface="Verdana"/>
            </a:endParaRPr>
          </a:p>
        </p:txBody>
      </p:sp>
      <p:sp>
        <p:nvSpPr>
          <p:cNvPr id="402" name="Google Shape;402;p48"/>
          <p:cNvSpPr txBox="1">
            <a:spLocks noGrp="1"/>
          </p:cNvSpPr>
          <p:nvPr>
            <p:ph type="body" idx="1"/>
          </p:nvPr>
        </p:nvSpPr>
        <p:spPr>
          <a:xfrm>
            <a:off x="452725" y="1475598"/>
            <a:ext cx="5210700" cy="2192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GB" sz="2000" dirty="0">
                <a:solidFill>
                  <a:schemeClr val="dk1"/>
                </a:solidFill>
                <a:latin typeface="Verdana"/>
                <a:ea typeface="Verdana"/>
                <a:cs typeface="Verdana"/>
                <a:sym typeface="Verdana"/>
              </a:rPr>
              <a:t>CVs with an ethnic minority name were nearly twice as likely to be left untouched – only 11% of those with a Dutch name remained </a:t>
            </a:r>
            <a:r>
              <a:rPr lang="en-GB" sz="2000" dirty="0" err="1">
                <a:solidFill>
                  <a:schemeClr val="dk1"/>
                </a:solidFill>
                <a:latin typeface="Verdana"/>
                <a:ea typeface="Verdana"/>
                <a:cs typeface="Verdana"/>
                <a:sym typeface="Verdana"/>
              </a:rPr>
              <a:t>unopend</a:t>
            </a:r>
            <a:r>
              <a:rPr lang="en-GB" sz="2000" dirty="0">
                <a:solidFill>
                  <a:schemeClr val="dk1"/>
                </a:solidFill>
                <a:latin typeface="Verdana"/>
                <a:ea typeface="Verdana"/>
                <a:cs typeface="Verdana"/>
                <a:sym typeface="Verdana"/>
              </a:rPr>
              <a:t> versus 20% of CVs with an ethnic minority name</a:t>
            </a:r>
            <a:endParaRPr sz="2000"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endParaRPr sz="2000"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sz="1200" i="1" dirty="0">
                <a:solidFill>
                  <a:srgbClr val="666666"/>
                </a:solidFill>
                <a:latin typeface="Verdana"/>
                <a:ea typeface="Verdana"/>
                <a:cs typeface="Verdana"/>
                <a:sym typeface="Verdana"/>
              </a:rPr>
              <a:t>Source: Indeed</a:t>
            </a:r>
            <a:endParaRPr sz="1200" i="1" dirty="0">
              <a:solidFill>
                <a:srgbClr val="666666"/>
              </a:solidFill>
              <a:latin typeface="Verdana"/>
              <a:ea typeface="Verdana"/>
              <a:cs typeface="Verdana"/>
              <a:sym typeface="Verdana"/>
            </a:endParaRPr>
          </a:p>
          <a:p>
            <a:pPr marL="457200" lvl="0" indent="-228600" algn="l" rtl="0">
              <a:lnSpc>
                <a:spcPct val="115000"/>
              </a:lnSpc>
              <a:spcBef>
                <a:spcPts val="0"/>
              </a:spcBef>
              <a:spcAft>
                <a:spcPts val="0"/>
              </a:spcAft>
              <a:buSzPts val="1800"/>
              <a:buFont typeface="Arial"/>
              <a:buNone/>
            </a:pPr>
            <a:endParaRPr dirty="0"/>
          </a:p>
        </p:txBody>
      </p:sp>
      <p:pic>
        <p:nvPicPr>
          <p:cNvPr id="403" name="Google Shape;403;p48"/>
          <p:cNvPicPr preferRelativeResize="0"/>
          <p:nvPr/>
        </p:nvPicPr>
        <p:blipFill rotWithShape="1">
          <a:blip r:embed="rId3">
            <a:alphaModFix/>
          </a:blip>
          <a:srcRect/>
          <a:stretch/>
        </p:blipFill>
        <p:spPr>
          <a:xfrm>
            <a:off x="6085878" y="1187153"/>
            <a:ext cx="1181196" cy="2769194"/>
          </a:xfrm>
          <a:prstGeom prst="rect">
            <a:avLst/>
          </a:prstGeom>
          <a:noFill/>
          <a:ln>
            <a:noFill/>
          </a:ln>
        </p:spPr>
      </p:pic>
      <p:sp>
        <p:nvSpPr>
          <p:cNvPr id="404" name="Google Shape;404;p48"/>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Example of bias in recruitment </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9" descr="Afbeeldingsresultaat voor BIAS"/>
          <p:cNvPicPr preferRelativeResize="0"/>
          <p:nvPr/>
        </p:nvPicPr>
        <p:blipFill rotWithShape="1">
          <a:blip r:embed="rId3">
            <a:alphaModFix/>
          </a:blip>
          <a:srcRect/>
          <a:stretch/>
        </p:blipFill>
        <p:spPr>
          <a:xfrm>
            <a:off x="510875" y="1128763"/>
            <a:ext cx="4597573" cy="2638566"/>
          </a:xfrm>
          <a:prstGeom prst="rect">
            <a:avLst/>
          </a:prstGeom>
          <a:noFill/>
          <a:ln>
            <a:noFill/>
          </a:ln>
        </p:spPr>
      </p:pic>
      <p:sp>
        <p:nvSpPr>
          <p:cNvPr id="411" name="Google Shape;411;p49"/>
          <p:cNvSpPr txBox="1"/>
          <p:nvPr/>
        </p:nvSpPr>
        <p:spPr>
          <a:xfrm>
            <a:off x="5458700" y="1258025"/>
            <a:ext cx="3204300" cy="284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800" b="1" i="0" u="none" strike="noStrike" cap="none">
                <a:solidFill>
                  <a:srgbClr val="000000"/>
                </a:solidFill>
                <a:latin typeface="Verdana"/>
                <a:ea typeface="Verdana"/>
                <a:cs typeface="Verdana"/>
                <a:sym typeface="Verdana"/>
              </a:rPr>
              <a:t>You are biased!</a:t>
            </a:r>
            <a:endParaRPr sz="1800">
              <a:latin typeface="Verdana"/>
              <a:ea typeface="Verdana"/>
              <a:cs typeface="Verdana"/>
              <a:sym typeface="Verdana"/>
            </a:endParaRPr>
          </a:p>
          <a:p>
            <a:pPr marL="0" marR="0" lvl="0" indent="0" algn="l" rtl="0">
              <a:lnSpc>
                <a:spcPct val="100000"/>
              </a:lnSpc>
              <a:spcBef>
                <a:spcPts val="0"/>
              </a:spcBef>
              <a:spcAft>
                <a:spcPts val="0"/>
              </a:spcAft>
              <a:buNone/>
            </a:pP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GB" sz="1800" b="1" i="0" u="none" strike="noStrike" cap="none">
                <a:solidFill>
                  <a:srgbClr val="000000"/>
                </a:solidFill>
                <a:latin typeface="Verdana"/>
                <a:ea typeface="Verdana"/>
                <a:cs typeface="Verdana"/>
                <a:sym typeface="Verdana"/>
              </a:rPr>
              <a:t>So am I.</a:t>
            </a: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1800" b="1">
              <a:latin typeface="Verdana"/>
              <a:ea typeface="Verdana"/>
              <a:cs typeface="Verdana"/>
              <a:sym typeface="Verdana"/>
            </a:endParaRPr>
          </a:p>
          <a:p>
            <a:pPr marL="0" marR="0" lvl="0" indent="0" algn="l" rtl="0">
              <a:lnSpc>
                <a:spcPct val="100000"/>
              </a:lnSpc>
              <a:spcBef>
                <a:spcPts val="0"/>
              </a:spcBef>
              <a:spcAft>
                <a:spcPts val="0"/>
              </a:spcAft>
              <a:buSzPts val="1100"/>
              <a:buNone/>
            </a:pPr>
            <a:endParaRPr sz="1800" b="1">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GB" sz="1800">
                <a:latin typeface="Verdana"/>
                <a:ea typeface="Verdana"/>
                <a:cs typeface="Verdana"/>
                <a:sym typeface="Verdana"/>
              </a:rPr>
              <a:t>= the most essential component of creating</a:t>
            </a:r>
            <a:endParaRPr sz="180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GB" sz="1800">
                <a:latin typeface="Verdana"/>
                <a:ea typeface="Verdana"/>
                <a:cs typeface="Verdana"/>
                <a:sym typeface="Verdana"/>
              </a:rPr>
              <a:t>an inclusive culture is managing bias.</a:t>
            </a:r>
            <a:endParaRPr sz="1800">
              <a:latin typeface="Verdana"/>
              <a:ea typeface="Verdana"/>
              <a:cs typeface="Verdana"/>
              <a:sym typeface="Verdana"/>
            </a:endParaRPr>
          </a:p>
          <a:p>
            <a:pPr marL="0" marR="0" lvl="0" indent="0" algn="l" rtl="0">
              <a:lnSpc>
                <a:spcPct val="100000"/>
              </a:lnSpc>
              <a:spcBef>
                <a:spcPts val="0"/>
              </a:spcBef>
              <a:spcAft>
                <a:spcPts val="0"/>
              </a:spcAft>
              <a:buNone/>
            </a:pPr>
            <a:endParaRPr sz="2000" b="1">
              <a:latin typeface="Verdana"/>
              <a:ea typeface="Verdana"/>
              <a:cs typeface="Verdana"/>
              <a:sym typeface="Verdana"/>
            </a:endParaRPr>
          </a:p>
        </p:txBody>
      </p:sp>
      <p:sp>
        <p:nvSpPr>
          <p:cNvPr id="412" name="Google Shape;412;p49"/>
          <p:cNvSpPr txBox="1"/>
          <p:nvPr/>
        </p:nvSpPr>
        <p:spPr>
          <a:xfrm>
            <a:off x="4346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Managing bias</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311700" y="2499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Strategies to disrupt bias</a:t>
            </a:r>
            <a:endParaRPr sz="2400" b="1" dirty="0">
              <a:solidFill>
                <a:srgbClr val="004C97"/>
              </a:solidFill>
              <a:latin typeface="Verdana"/>
              <a:ea typeface="Verdana"/>
              <a:cs typeface="Verdana"/>
              <a:sym typeface="Verdana"/>
            </a:endParaRPr>
          </a:p>
        </p:txBody>
      </p:sp>
      <p:sp>
        <p:nvSpPr>
          <p:cNvPr id="418" name="Google Shape;418;p5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371600" lvl="2" indent="-228600" algn="just" rtl="0">
              <a:lnSpc>
                <a:spcPct val="115000"/>
              </a:lnSpc>
              <a:spcBef>
                <a:spcPts val="600"/>
              </a:spcBef>
              <a:spcAft>
                <a:spcPts val="0"/>
              </a:spcAft>
              <a:buSzPts val="1400"/>
              <a:buFont typeface="Courier New"/>
              <a:buNone/>
            </a:pPr>
            <a:endParaRPr dirty="0">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419" name="Google Shape;419;p50"/>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424" name="Google Shape;424;p50"/>
          <p:cNvSpPr/>
          <p:nvPr/>
        </p:nvSpPr>
        <p:spPr>
          <a:xfrm>
            <a:off x="578168" y="952772"/>
            <a:ext cx="8151304" cy="2934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Clr>
                <a:srgbClr val="000000"/>
              </a:buClr>
              <a:buSzPts val="1800"/>
              <a:buFont typeface="+mj-lt"/>
              <a:buAutoNum type="arabicPeriod"/>
            </a:pPr>
            <a:r>
              <a:rPr lang="en-GB" sz="1800" dirty="0">
                <a:latin typeface="Verdana"/>
                <a:ea typeface="Verdana"/>
                <a:cs typeface="Verdana"/>
                <a:sym typeface="Verdana"/>
              </a:rPr>
              <a:t>Commitment to uncovering bias - belief &amp; acting by senior leadership</a:t>
            </a:r>
            <a:endParaRPr sz="1800" dirty="0">
              <a:latin typeface="Verdana"/>
              <a:ea typeface="Verdana"/>
              <a:cs typeface="Verdana"/>
              <a:sym typeface="Verdana"/>
            </a:endParaRPr>
          </a:p>
          <a:p>
            <a:pPr marL="457200" marR="0" lvl="0" indent="-342900" algn="l" rtl="0">
              <a:lnSpc>
                <a:spcPct val="150000"/>
              </a:lnSpc>
              <a:spcBef>
                <a:spcPts val="0"/>
              </a:spcBef>
              <a:spcAft>
                <a:spcPts val="0"/>
              </a:spcAft>
              <a:buClr>
                <a:srgbClr val="000000"/>
              </a:buClr>
              <a:buSzPts val="1800"/>
              <a:buFont typeface="+mj-lt"/>
              <a:buAutoNum type="arabicPeriod"/>
            </a:pPr>
            <a:r>
              <a:rPr lang="en-GB" sz="1800" dirty="0">
                <a:latin typeface="Verdana"/>
                <a:ea typeface="Verdana"/>
                <a:cs typeface="Verdana"/>
                <a:sym typeface="Verdana"/>
              </a:rPr>
              <a:t>Creating awareness by training and respectful day-to-day interventions</a:t>
            </a:r>
            <a:endParaRPr sz="1800" dirty="0">
              <a:latin typeface="Verdana"/>
              <a:ea typeface="Verdana"/>
              <a:cs typeface="Verdana"/>
              <a:sym typeface="Verdana"/>
            </a:endParaRPr>
          </a:p>
          <a:p>
            <a:pPr marL="457200" marR="0" lvl="0" indent="-342900" algn="l" rtl="0">
              <a:lnSpc>
                <a:spcPct val="150000"/>
              </a:lnSpc>
              <a:spcBef>
                <a:spcPts val="0"/>
              </a:spcBef>
              <a:spcAft>
                <a:spcPts val="0"/>
              </a:spcAft>
              <a:buSzPts val="1800"/>
              <a:buFont typeface="+mj-lt"/>
              <a:buAutoNum type="arabicPeriod"/>
            </a:pPr>
            <a:r>
              <a:rPr lang="en-GB" sz="1800" dirty="0">
                <a:latin typeface="Verdana"/>
                <a:ea typeface="Verdana"/>
                <a:cs typeface="Verdana"/>
                <a:sym typeface="Verdana"/>
              </a:rPr>
              <a:t>Accountability - asking for and giving feedback </a:t>
            </a:r>
            <a:endParaRPr sz="1800" dirty="0">
              <a:latin typeface="Verdana"/>
              <a:ea typeface="Verdana"/>
              <a:cs typeface="Verdana"/>
              <a:sym typeface="Verdana"/>
            </a:endParaRPr>
          </a:p>
          <a:p>
            <a:pPr marL="457200" marR="0" lvl="0" indent="-342900" algn="l" rtl="0">
              <a:lnSpc>
                <a:spcPct val="150000"/>
              </a:lnSpc>
              <a:spcBef>
                <a:spcPts val="0"/>
              </a:spcBef>
              <a:spcAft>
                <a:spcPts val="0"/>
              </a:spcAft>
              <a:buSzPts val="1800"/>
              <a:buFont typeface="+mj-lt"/>
              <a:buAutoNum type="arabicPeriod"/>
            </a:pPr>
            <a:r>
              <a:rPr lang="en-GB" sz="1800" dirty="0">
                <a:latin typeface="Verdana"/>
                <a:ea typeface="Verdana"/>
                <a:cs typeface="Verdana"/>
                <a:sym typeface="Verdana"/>
              </a:rPr>
              <a:t>Gather data and learn about your organisational biases</a:t>
            </a:r>
            <a:endParaRPr sz="1800" dirty="0">
              <a:latin typeface="Verdana"/>
              <a:ea typeface="Verdana"/>
              <a:cs typeface="Verdana"/>
              <a:sym typeface="Verdana"/>
            </a:endParaRPr>
          </a:p>
          <a:p>
            <a:pPr marL="457200" marR="0" lvl="0" indent="-342900" algn="l" rtl="0">
              <a:lnSpc>
                <a:spcPct val="150000"/>
              </a:lnSpc>
              <a:spcBef>
                <a:spcPts val="0"/>
              </a:spcBef>
              <a:spcAft>
                <a:spcPts val="0"/>
              </a:spcAft>
              <a:buSzPts val="1800"/>
              <a:buFont typeface="+mj-lt"/>
              <a:buAutoNum type="arabicPeriod"/>
            </a:pPr>
            <a:r>
              <a:rPr lang="en-GB" sz="1800" dirty="0">
                <a:latin typeface="Verdana"/>
                <a:ea typeface="Verdana"/>
                <a:cs typeface="Verdana"/>
                <a:sym typeface="Verdana"/>
              </a:rPr>
              <a:t>Use processes and criteria to support more objective decisions</a:t>
            </a:r>
            <a:endParaRPr sz="1800" dirty="0">
              <a:latin typeface="Verdana"/>
              <a:ea typeface="Verdana"/>
              <a:cs typeface="Verdana"/>
              <a:sym typeface="Verdana"/>
            </a:endParaRPr>
          </a:p>
          <a:p>
            <a:pPr marL="457200" marR="0" lvl="0" indent="0" algn="l" rtl="0">
              <a:lnSpc>
                <a:spcPct val="150000"/>
              </a:lnSpc>
              <a:spcBef>
                <a:spcPts val="0"/>
              </a:spcBef>
              <a:spcAft>
                <a:spcPts val="0"/>
              </a:spcAft>
              <a:buNone/>
            </a:pPr>
            <a:endParaRPr sz="1600" dirty="0">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1"/>
          <p:cNvSpPr txBox="1"/>
          <p:nvPr/>
        </p:nvSpPr>
        <p:spPr>
          <a:xfrm>
            <a:off x="510875" y="162125"/>
            <a:ext cx="8520600" cy="65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400" b="1">
                <a:solidFill>
                  <a:srgbClr val="004C97"/>
                </a:solidFill>
                <a:latin typeface="Verdana"/>
                <a:ea typeface="Verdana"/>
                <a:cs typeface="Verdana"/>
                <a:sym typeface="Verdana"/>
              </a:rPr>
              <a:t>Some best practices</a:t>
            </a:r>
            <a:endParaRPr sz="2400" b="0" i="0" u="none" strike="noStrike" cap="none">
              <a:solidFill>
                <a:srgbClr val="000000"/>
              </a:solidFill>
              <a:latin typeface="Verdana"/>
              <a:ea typeface="Verdana"/>
              <a:cs typeface="Verdana"/>
              <a:sym typeface="Verdana"/>
            </a:endParaRPr>
          </a:p>
        </p:txBody>
      </p:sp>
      <p:sp>
        <p:nvSpPr>
          <p:cNvPr id="430" name="Google Shape;430;p51"/>
          <p:cNvSpPr/>
          <p:nvPr/>
        </p:nvSpPr>
        <p:spPr>
          <a:xfrm>
            <a:off x="529388" y="1099064"/>
            <a:ext cx="7014300" cy="26280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Font typeface="Verdana"/>
              <a:buChar char="●"/>
            </a:pPr>
            <a:r>
              <a:rPr lang="en-GB" sz="1800" u="sng">
                <a:solidFill>
                  <a:schemeClr val="hlink"/>
                </a:solidFill>
                <a:latin typeface="Verdana"/>
                <a:ea typeface="Verdana"/>
                <a:cs typeface="Verdana"/>
                <a:sym typeface="Verdana"/>
                <a:hlinkClick r:id="rId3"/>
              </a:rPr>
              <a:t>Harvard Implicit Association Test</a:t>
            </a:r>
            <a:r>
              <a:rPr lang="en-GB" sz="1800">
                <a:solidFill>
                  <a:schemeClr val="dk1"/>
                </a:solidFill>
                <a:latin typeface="Verdana"/>
                <a:ea typeface="Verdana"/>
                <a:cs typeface="Verdana"/>
                <a:sym typeface="Verdana"/>
              </a:rPr>
              <a:t>: Measures attitudes and beliefs that people may be unwilling or unable to report - good to create awareness and discuss results </a:t>
            </a:r>
            <a:endParaRPr sz="1800">
              <a:latin typeface="Verdana"/>
              <a:ea typeface="Verdana"/>
              <a:cs typeface="Verdana"/>
              <a:sym typeface="Verdana"/>
            </a:endParaRPr>
          </a:p>
          <a:p>
            <a:pPr marL="457200" lvl="0" indent="-342900" algn="l" rtl="0">
              <a:lnSpc>
                <a:spcPct val="115000"/>
              </a:lnSpc>
              <a:spcBef>
                <a:spcPts val="0"/>
              </a:spcBef>
              <a:spcAft>
                <a:spcPts val="0"/>
              </a:spcAft>
              <a:buSzPts val="1800"/>
              <a:buFont typeface="Verdana"/>
              <a:buChar char="●"/>
            </a:pPr>
            <a:r>
              <a:rPr lang="en-GB" sz="1800" u="sng">
                <a:solidFill>
                  <a:schemeClr val="hlink"/>
                </a:solidFill>
                <a:latin typeface="Verdana"/>
                <a:ea typeface="Verdana"/>
                <a:cs typeface="Verdana"/>
                <a:sym typeface="Verdana"/>
                <a:hlinkClick r:id="rId4"/>
              </a:rPr>
              <a:t>Microsoft e-lesson - Unconscious bias</a:t>
            </a:r>
            <a:r>
              <a:rPr lang="en-GB" sz="1800">
                <a:latin typeface="Verdana"/>
                <a:ea typeface="Verdana"/>
                <a:cs typeface="Verdana"/>
                <a:sym typeface="Verdana"/>
              </a:rPr>
              <a:t>: Learning module for employees on how to tackle their own unconscious bias</a:t>
            </a:r>
            <a:endParaRPr sz="1800">
              <a:latin typeface="Verdana"/>
              <a:ea typeface="Verdana"/>
              <a:cs typeface="Verdana"/>
              <a:sym typeface="Verdana"/>
            </a:endParaRPr>
          </a:p>
          <a:p>
            <a:pPr marL="457200" marR="0" lvl="0" indent="-342900" algn="l" rtl="0">
              <a:lnSpc>
                <a:spcPct val="150000"/>
              </a:lnSpc>
              <a:spcBef>
                <a:spcPts val="0"/>
              </a:spcBef>
              <a:spcAft>
                <a:spcPts val="0"/>
              </a:spcAft>
              <a:buClr>
                <a:srgbClr val="000000"/>
              </a:buClr>
              <a:buSzPts val="1800"/>
              <a:buFont typeface="Verdana"/>
              <a:buChar char="●"/>
            </a:pPr>
            <a:r>
              <a:rPr lang="en-GB" sz="1800" u="sng">
                <a:solidFill>
                  <a:schemeClr val="hlink"/>
                </a:solidFill>
                <a:latin typeface="Verdana"/>
                <a:ea typeface="Verdana"/>
                <a:cs typeface="Verdana"/>
                <a:sym typeface="Verdana"/>
                <a:hlinkClick r:id="rId5"/>
              </a:rPr>
              <a:t>Re-work Google - Unbiasing</a:t>
            </a:r>
            <a:r>
              <a:rPr lang="en-GB" sz="1800">
                <a:latin typeface="Verdana"/>
                <a:ea typeface="Verdana"/>
                <a:cs typeface="Verdana"/>
                <a:sym typeface="Verdana"/>
              </a:rPr>
              <a:t>: 5 Guides with tools to decrease bias in your organisation</a:t>
            </a:r>
            <a:endParaRPr sz="1800">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lang="en-GB"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l" rtl="0">
              <a:lnSpc>
                <a:spcPct val="115000"/>
              </a:lnSpc>
              <a:spcBef>
                <a:spcPts val="0"/>
              </a:spcBef>
              <a:spcAft>
                <a:spcPts val="0"/>
              </a:spcAft>
              <a:buSzPts val="1800"/>
              <a:buNone/>
            </a:pPr>
            <a:endParaRPr dirty="0">
              <a:solidFill>
                <a:schemeClr val="lt1"/>
              </a:solidFill>
            </a:endParaRPr>
          </a:p>
          <a:p>
            <a:pPr marL="114300" lvl="0" indent="0" algn="ctr" rtl="0">
              <a:lnSpc>
                <a:spcPct val="115000"/>
              </a:lnSpc>
              <a:spcBef>
                <a:spcPts val="0"/>
              </a:spcBef>
              <a:spcAft>
                <a:spcPts val="0"/>
              </a:spcAft>
              <a:buSzPts val="1800"/>
              <a:buNone/>
            </a:pPr>
            <a:r>
              <a:rPr lang="en-GB" sz="3600" dirty="0">
                <a:solidFill>
                  <a:schemeClr val="lt1"/>
                </a:solidFill>
                <a:latin typeface="Verdana" panose="020B0604030504040204" pitchFamily="34" charset="0"/>
                <a:ea typeface="Verdana" panose="020B0604030504040204" pitchFamily="34" charset="0"/>
                <a:cs typeface="Verdana" panose="020B0604030504040204" pitchFamily="34" charset="0"/>
              </a:rPr>
              <a:t>Case</a:t>
            </a: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439"/>
        <p:cNvGrpSpPr/>
        <p:nvPr/>
      </p:nvGrpSpPr>
      <p:grpSpPr>
        <a:xfrm>
          <a:off x="0" y="0"/>
          <a:ext cx="0" cy="0"/>
          <a:chOff x="0" y="0"/>
          <a:chExt cx="0" cy="0"/>
        </a:xfrm>
      </p:grpSpPr>
      <p:sp>
        <p:nvSpPr>
          <p:cNvPr id="440" name="Google Shape;440;p53"/>
          <p:cNvSpPr txBox="1">
            <a:spLocks noGrp="1"/>
          </p:cNvSpPr>
          <p:nvPr>
            <p:ph type="title"/>
          </p:nvPr>
        </p:nvSpPr>
        <p:spPr>
          <a:xfrm>
            <a:off x="311700" y="2499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Testimonial Accenture</a:t>
            </a:r>
            <a:br>
              <a:rPr lang="en-GB" sz="2400" b="1" dirty="0">
                <a:solidFill>
                  <a:srgbClr val="004C97"/>
                </a:solidFill>
                <a:latin typeface="Verdana"/>
                <a:ea typeface="Verdana"/>
                <a:cs typeface="Verdana"/>
                <a:sym typeface="Verdana"/>
              </a:rPr>
            </a:br>
            <a:endParaRPr sz="2400" b="1" dirty="0">
              <a:solidFill>
                <a:srgbClr val="004C97"/>
              </a:solidFill>
              <a:latin typeface="Verdana"/>
              <a:ea typeface="Verdana"/>
              <a:cs typeface="Verdana"/>
              <a:sym typeface="Verdana"/>
            </a:endParaRPr>
          </a:p>
        </p:txBody>
      </p:sp>
      <p:sp>
        <p:nvSpPr>
          <p:cNvPr id="441" name="Google Shape;441;p53"/>
          <p:cNvSpPr txBox="1">
            <a:spLocks noGrp="1"/>
          </p:cNvSpPr>
          <p:nvPr>
            <p:ph type="body" idx="1"/>
          </p:nvPr>
        </p:nvSpPr>
        <p:spPr>
          <a:xfrm>
            <a:off x="139577" y="1802404"/>
            <a:ext cx="8520600" cy="3416400"/>
          </a:xfrm>
          <a:prstGeom prst="rect">
            <a:avLst/>
          </a:prstGeom>
          <a:noFill/>
          <a:ln>
            <a:noFill/>
          </a:ln>
        </p:spPr>
        <p:txBody>
          <a:bodyPr spcFirstLastPara="1" wrap="square" lIns="91425" tIns="91425" rIns="91425" bIns="91425" anchor="t" anchorCtr="0">
            <a:noAutofit/>
          </a:bodyPr>
          <a:lstStyle/>
          <a:p>
            <a:pPr marL="1943100" lvl="3" indent="-342900">
              <a:spcBef>
                <a:spcPts val="600"/>
              </a:spcBef>
            </a:pPr>
            <a:r>
              <a:rPr lang="en-GB" sz="2400" dirty="0">
                <a:solidFill>
                  <a:schemeClr val="dk1"/>
                </a:solidFill>
                <a:latin typeface="Verdana"/>
                <a:ea typeface="Verdana"/>
                <a:cs typeface="Verdana"/>
                <a:sym typeface="Verdana"/>
              </a:rPr>
              <a:t>Read the Case of Accenture</a:t>
            </a:r>
          </a:p>
          <a:p>
            <a:pPr marL="1943100" lvl="3" indent="-342900">
              <a:spcBef>
                <a:spcPts val="600"/>
              </a:spcBef>
            </a:pPr>
            <a:r>
              <a:rPr lang="en-GB" sz="2400" dirty="0">
                <a:solidFill>
                  <a:schemeClr val="dk1"/>
                </a:solidFill>
                <a:latin typeface="Verdana"/>
                <a:ea typeface="Verdana"/>
                <a:cs typeface="Verdana"/>
                <a:sym typeface="Verdana"/>
              </a:rPr>
              <a:t>What can we learn form this case?</a:t>
            </a:r>
            <a:endParaRPr sz="2400" dirty="0">
              <a:solidFill>
                <a:schemeClr val="dk1"/>
              </a:solidFill>
              <a:latin typeface="Verdana"/>
              <a:ea typeface="Verdana"/>
              <a:cs typeface="Verdana"/>
              <a:sym typeface="Verdana"/>
            </a:endParaRPr>
          </a:p>
          <a:p>
            <a:pPr marL="0" lvl="0" indent="0" rtl="0">
              <a:lnSpc>
                <a:spcPct val="115000"/>
              </a:lnSpc>
              <a:spcBef>
                <a:spcPts val="0"/>
              </a:spcBef>
              <a:spcAft>
                <a:spcPts val="1600"/>
              </a:spcAft>
              <a:buSzPts val="1800"/>
              <a:buNone/>
            </a:pPr>
            <a:endParaRPr sz="2400" dirty="0">
              <a:latin typeface="Verdana"/>
              <a:ea typeface="Verdana"/>
              <a:cs typeface="Verdana"/>
              <a:sym typeface="Verdana"/>
            </a:endParaRPr>
          </a:p>
        </p:txBody>
      </p:sp>
      <p:cxnSp>
        <p:nvCxnSpPr>
          <p:cNvPr id="442" name="Google Shape;442;p5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1744926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439"/>
        <p:cNvGrpSpPr/>
        <p:nvPr/>
      </p:nvGrpSpPr>
      <p:grpSpPr>
        <a:xfrm>
          <a:off x="0" y="0"/>
          <a:ext cx="0" cy="0"/>
          <a:chOff x="0" y="0"/>
          <a:chExt cx="0" cy="0"/>
        </a:xfrm>
      </p:grpSpPr>
      <p:sp>
        <p:nvSpPr>
          <p:cNvPr id="440" name="Google Shape;440;p53"/>
          <p:cNvSpPr txBox="1">
            <a:spLocks noGrp="1"/>
          </p:cNvSpPr>
          <p:nvPr>
            <p:ph type="title"/>
          </p:nvPr>
        </p:nvSpPr>
        <p:spPr>
          <a:xfrm>
            <a:off x="311700" y="2499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004C97"/>
                </a:solidFill>
                <a:latin typeface="Verdana"/>
                <a:ea typeface="Verdana"/>
                <a:cs typeface="Verdana"/>
                <a:sym typeface="Verdana"/>
              </a:rPr>
              <a:t>Lessons learned</a:t>
            </a:r>
            <a:endParaRPr sz="2400" b="1">
              <a:solidFill>
                <a:srgbClr val="004C97"/>
              </a:solidFill>
              <a:latin typeface="Verdana"/>
              <a:ea typeface="Verdana"/>
              <a:cs typeface="Verdana"/>
              <a:sym typeface="Verdana"/>
            </a:endParaRPr>
          </a:p>
        </p:txBody>
      </p:sp>
      <p:sp>
        <p:nvSpPr>
          <p:cNvPr id="441" name="Google Shape;441;p5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Ensure sponsorship of the executives</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Assign a changemaker/project owner</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Establish a joint vision why you do this</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Develop KPI’s</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Build ambassadorship</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Build a network of sourcing partners</a:t>
            </a:r>
            <a:endParaRPr sz="1800">
              <a:latin typeface="Verdana"/>
              <a:ea typeface="Verdana"/>
              <a:cs typeface="Verdana"/>
              <a:sym typeface="Verdana"/>
            </a:endParaRPr>
          </a:p>
          <a:p>
            <a:pPr marL="627063" lvl="3" indent="-368299" algn="just"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Develop a business case</a:t>
            </a:r>
            <a:endParaRPr sz="1800">
              <a:latin typeface="Verdana"/>
              <a:ea typeface="Verdana"/>
              <a:cs typeface="Verdana"/>
              <a:sym typeface="Verdana"/>
            </a:endParaRPr>
          </a:p>
          <a:p>
            <a:pPr marL="1828800" lvl="3" indent="-228600" algn="just" rtl="0">
              <a:lnSpc>
                <a:spcPct val="115000"/>
              </a:lnSpc>
              <a:spcBef>
                <a:spcPts val="600"/>
              </a:spcBef>
              <a:spcAft>
                <a:spcPts val="0"/>
              </a:spcAft>
              <a:buSzPts val="1400"/>
              <a:buFont typeface="Courier New"/>
              <a:buNone/>
            </a:pPr>
            <a:endParaRPr sz="1800">
              <a:solidFill>
                <a:schemeClr val="dk1"/>
              </a:solidFill>
              <a:latin typeface="Verdana"/>
              <a:ea typeface="Verdana"/>
              <a:cs typeface="Verdana"/>
              <a:sym typeface="Verdana"/>
            </a:endParaRPr>
          </a:p>
          <a:p>
            <a:pPr marL="0" lvl="0" indent="0" algn="l" rtl="0">
              <a:lnSpc>
                <a:spcPct val="115000"/>
              </a:lnSpc>
              <a:spcBef>
                <a:spcPts val="0"/>
              </a:spcBef>
              <a:spcAft>
                <a:spcPts val="1600"/>
              </a:spcAft>
              <a:buSzPts val="1800"/>
              <a:buNone/>
            </a:pPr>
            <a:endParaRPr>
              <a:latin typeface="Verdana"/>
              <a:ea typeface="Verdana"/>
              <a:cs typeface="Verdana"/>
              <a:sym typeface="Verdana"/>
            </a:endParaRPr>
          </a:p>
        </p:txBody>
      </p:sp>
      <p:cxnSp>
        <p:nvCxnSpPr>
          <p:cNvPr id="442" name="Google Shape;442;p53"/>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nSpc>
                <a:spcPct val="100000"/>
              </a:lnSpc>
              <a:buNone/>
            </a:pPr>
            <a:r>
              <a:rPr lang="en-GB" sz="2400" b="1" dirty="0">
                <a:solidFill>
                  <a:srgbClr val="004C97"/>
                </a:solidFill>
                <a:latin typeface="Verdana"/>
                <a:ea typeface="Verdana"/>
                <a:cs typeface="Verdana"/>
                <a:sym typeface="Verdana"/>
              </a:rPr>
              <a:t>Table of contents</a:t>
            </a:r>
            <a:endParaRPr lang="en-GB" sz="2400" dirty="0"/>
          </a:p>
        </p:txBody>
      </p:sp>
      <p:sp>
        <p:nvSpPr>
          <p:cNvPr id="7" name="Google Shape;74;p14">
            <a:extLst>
              <a:ext uri="{FF2B5EF4-FFF2-40B4-BE49-F238E27FC236}">
                <a16:creationId xmlns:a16="http://schemas.microsoft.com/office/drawing/2014/main" id="{AEBD2F0B-EE11-4EC7-B1AC-DD90261EB7F8}"/>
              </a:ext>
            </a:extLst>
          </p:cNvPr>
          <p:cNvSpPr txBox="1">
            <a:spLocks/>
          </p:cNvSpPr>
          <p:nvPr/>
        </p:nvSpPr>
        <p:spPr>
          <a:xfrm>
            <a:off x="264750" y="495966"/>
            <a:ext cx="8614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228600" algn="just">
              <a:spcBef>
                <a:spcPts val="600"/>
              </a:spcBef>
              <a:buFont typeface="Arial"/>
              <a:buNone/>
            </a:pPr>
            <a:endParaRPr lang="en-US" sz="2600" dirty="0">
              <a:latin typeface="Verdana"/>
              <a:ea typeface="Verdana"/>
              <a:cs typeface="Verdana"/>
              <a:sym typeface="Verdana"/>
            </a:endParaRPr>
          </a:p>
          <a:p>
            <a:pPr algn="just">
              <a:lnSpc>
                <a:spcPct val="150000"/>
              </a:lnSpc>
              <a:spcBef>
                <a:spcPts val="600"/>
              </a:spcBef>
              <a:buFont typeface="Verdana"/>
              <a:buAutoNum type="arabicPeriod"/>
            </a:pPr>
            <a:r>
              <a:rPr lang="en-US" sz="2600" dirty="0">
                <a:solidFill>
                  <a:schemeClr val="dk1"/>
                </a:solidFill>
                <a:latin typeface="Verdana"/>
                <a:ea typeface="Verdana"/>
                <a:cs typeface="Verdana"/>
                <a:sym typeface="Verdana"/>
              </a:rPr>
              <a:t>Critical success factors of building a diverse </a:t>
            </a:r>
            <a:r>
              <a:rPr lang="en-US" sz="2600" dirty="0" err="1">
                <a:solidFill>
                  <a:schemeClr val="dk1"/>
                </a:solidFill>
                <a:latin typeface="Verdana"/>
                <a:ea typeface="Verdana"/>
                <a:cs typeface="Verdana"/>
                <a:sym typeface="Verdana"/>
              </a:rPr>
              <a:t>organisation</a:t>
            </a:r>
            <a:endParaRPr lang="en-US" sz="2600" dirty="0">
              <a:latin typeface="Verdana"/>
              <a:ea typeface="Verdana"/>
              <a:cs typeface="Verdana"/>
              <a:sym typeface="Verdana"/>
            </a:endParaRPr>
          </a:p>
          <a:p>
            <a:pPr algn="just">
              <a:lnSpc>
                <a:spcPct val="150000"/>
              </a:lnSpc>
              <a:spcBef>
                <a:spcPts val="600"/>
              </a:spcBef>
              <a:buFont typeface="Verdana"/>
              <a:buAutoNum type="arabicPeriod"/>
            </a:pPr>
            <a:r>
              <a:rPr lang="en-US" sz="2600" dirty="0">
                <a:solidFill>
                  <a:schemeClr val="dk1"/>
                </a:solidFill>
                <a:latin typeface="Verdana"/>
                <a:ea typeface="Verdana"/>
                <a:cs typeface="Verdana"/>
                <a:sym typeface="Verdana"/>
              </a:rPr>
              <a:t>Towards an inclusive company culture</a:t>
            </a:r>
            <a:endParaRPr lang="en-US" sz="2600" dirty="0">
              <a:latin typeface="Verdana"/>
              <a:ea typeface="Verdana"/>
              <a:cs typeface="Verdana"/>
              <a:sym typeface="Verdana"/>
            </a:endParaRPr>
          </a:p>
          <a:p>
            <a:pPr algn="just">
              <a:lnSpc>
                <a:spcPct val="150000"/>
              </a:lnSpc>
              <a:spcBef>
                <a:spcPts val="600"/>
              </a:spcBef>
              <a:buFont typeface="Verdana"/>
              <a:buAutoNum type="arabicPeriod"/>
            </a:pPr>
            <a:r>
              <a:rPr lang="en-US" sz="2600" dirty="0">
                <a:solidFill>
                  <a:schemeClr val="dk1"/>
                </a:solidFill>
                <a:latin typeface="Verdana"/>
                <a:ea typeface="Verdana"/>
                <a:cs typeface="Verdana"/>
                <a:sym typeface="Verdana"/>
              </a:rPr>
              <a:t>Bring unconscious bias to the forefront</a:t>
            </a:r>
            <a:endParaRPr lang="en-US" sz="2600" dirty="0">
              <a:latin typeface="Verdana"/>
              <a:ea typeface="Verdana"/>
              <a:cs typeface="Verdana"/>
              <a:sym typeface="Verdana"/>
            </a:endParaRPr>
          </a:p>
        </p:txBody>
      </p:sp>
    </p:spTree>
    <p:extLst>
      <p:ext uri="{BB962C8B-B14F-4D97-AF65-F5344CB8AC3E}">
        <p14:creationId xmlns:p14="http://schemas.microsoft.com/office/powerpoint/2010/main" val="3640167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4"/>
          <p:cNvSpPr txBox="1">
            <a:spLocks noGrp="1"/>
          </p:cNvSpPr>
          <p:nvPr>
            <p:ph type="ctrTitle"/>
          </p:nvPr>
        </p:nvSpPr>
        <p:spPr>
          <a:xfrm>
            <a:off x="1484308" y="327332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GB"/>
              <a:t>Ti</a:t>
            </a:r>
            <a:endParaRPr/>
          </a:p>
        </p:txBody>
      </p:sp>
      <p:sp>
        <p:nvSpPr>
          <p:cNvPr id="452" name="Google Shape;452;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a:p>
        </p:txBody>
      </p:sp>
      <p:pic>
        <p:nvPicPr>
          <p:cNvPr id="453" name="Google Shape;453;p54"/>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454" name="Google Shape;454;p54"/>
          <p:cNvSpPr/>
          <p:nvPr/>
        </p:nvSpPr>
        <p:spPr>
          <a:xfrm>
            <a:off x="1201150" y="1545450"/>
            <a:ext cx="6484500" cy="20526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chemeClr val="lt1"/>
                </a:solidFill>
                <a:latin typeface="Verdana"/>
                <a:ea typeface="Verdana"/>
                <a:cs typeface="Verdana"/>
                <a:sym typeface="Verdana"/>
              </a:rPr>
              <a:t>Thank you</a:t>
            </a:r>
            <a:endParaRPr sz="4800" b="0" i="0" u="none" strike="noStrike" cap="none">
              <a:solidFill>
                <a:schemeClr val="lt1"/>
              </a:solidFill>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oogle Shape;101;p17">
            <a:extLst>
              <a:ext uri="{FF2B5EF4-FFF2-40B4-BE49-F238E27FC236}">
                <a16:creationId xmlns:a16="http://schemas.microsoft.com/office/drawing/2014/main" id="{CB8D8A57-C411-4864-823A-940C053EE03F}"/>
              </a:ext>
            </a:extLst>
          </p:cNvPr>
          <p:cNvPicPr preferRelativeResize="0"/>
          <p:nvPr/>
        </p:nvPicPr>
        <p:blipFill rotWithShape="1">
          <a:blip r:embed="rId3">
            <a:alphaModFix/>
          </a:blip>
          <a:srcRect l="730" t="41438" r="-730" b="6115"/>
          <a:stretch/>
        </p:blipFill>
        <p:spPr>
          <a:xfrm>
            <a:off x="0" y="2971800"/>
            <a:ext cx="9287435" cy="3006788"/>
          </a:xfrm>
          <a:prstGeom prst="rect">
            <a:avLst/>
          </a:prstGeom>
          <a:noFill/>
          <a:ln>
            <a:noFill/>
          </a:ln>
        </p:spPr>
      </p:pic>
      <p:graphicFrame>
        <p:nvGraphicFramePr>
          <p:cNvPr id="4" name="Table 3">
            <a:extLst>
              <a:ext uri="{FF2B5EF4-FFF2-40B4-BE49-F238E27FC236}">
                <a16:creationId xmlns:a16="http://schemas.microsoft.com/office/drawing/2014/main" id="{37DC37AA-7A5C-462E-A51E-3AF3EF11B14D}"/>
              </a:ext>
            </a:extLst>
          </p:cNvPr>
          <p:cNvGraphicFramePr>
            <a:graphicFrameLocks noGrp="1"/>
          </p:cNvGraphicFramePr>
          <p:nvPr>
            <p:extLst>
              <p:ext uri="{D42A27DB-BD31-4B8C-83A1-F6EECF244321}">
                <p14:modId xmlns:p14="http://schemas.microsoft.com/office/powerpoint/2010/main" val="54626143"/>
              </p:ext>
            </p:extLst>
          </p:nvPr>
        </p:nvGraphicFramePr>
        <p:xfrm>
          <a:off x="1035294" y="2020695"/>
          <a:ext cx="7189692" cy="3072003"/>
        </p:xfrm>
        <a:graphic>
          <a:graphicData uri="http://schemas.openxmlformats.org/drawingml/2006/table">
            <a:tbl>
              <a:tblPr firstRow="1" bandRow="1">
                <a:tableStyleId>{2D5ABB26-0587-4C30-8999-92F81FD0307C}</a:tableStyleId>
              </a:tblPr>
              <a:tblGrid>
                <a:gridCol w="2396564">
                  <a:extLst>
                    <a:ext uri="{9D8B030D-6E8A-4147-A177-3AD203B41FA5}">
                      <a16:colId xmlns:a16="http://schemas.microsoft.com/office/drawing/2014/main" val="136094811"/>
                    </a:ext>
                  </a:extLst>
                </a:gridCol>
                <a:gridCol w="2396564">
                  <a:extLst>
                    <a:ext uri="{9D8B030D-6E8A-4147-A177-3AD203B41FA5}">
                      <a16:colId xmlns:a16="http://schemas.microsoft.com/office/drawing/2014/main" val="3541905865"/>
                    </a:ext>
                  </a:extLst>
                </a:gridCol>
                <a:gridCol w="2396564">
                  <a:extLst>
                    <a:ext uri="{9D8B030D-6E8A-4147-A177-3AD203B41FA5}">
                      <a16:colId xmlns:a16="http://schemas.microsoft.com/office/drawing/2014/main" val="2651620735"/>
                    </a:ext>
                  </a:extLst>
                </a:gridCol>
              </a:tblGrid>
              <a:tr h="1315461">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11285"/>
                  </a:ext>
                </a:extLst>
              </a:tr>
              <a:tr h="1630806">
                <a:tc>
                  <a:txBody>
                    <a:bodyPr/>
                    <a:lstStyle/>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Prof Dr Dirk Buyens</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Professor HR and Partner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Vlerick Business School</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hlinkClick r:id="rId4"/>
                        </a:rPr>
                        <a:t>dirk.buyens@vlerick.com</a:t>
                      </a:r>
                      <a:endPar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+32 9 210 97 11</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Hannelore Waterschoot </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Managing Partner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Talentree</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err="1">
                          <a:solidFill>
                            <a:schemeClr val="lt1"/>
                          </a:solidFill>
                          <a:latin typeface="Verdana" panose="020B0604030504040204" pitchFamily="34" charset="0"/>
                          <a:ea typeface="Verdana" panose="020B0604030504040204" pitchFamily="34" charset="0"/>
                          <a:cs typeface="Verdana" panose="020B0604030504040204" pitchFamily="34" charset="0"/>
                          <a:sym typeface="Verdana"/>
                          <a:hlinkClick r:id="rId5"/>
                        </a:rPr>
                        <a:t>hannelore@</a:t>
                      </a:r>
                      <a:r>
                        <a:rPr lang="en-GB" sz="1200" err="1">
                          <a:solidFill>
                            <a:schemeClr val="lt1"/>
                          </a:solidFill>
                          <a:latin typeface="Verdana" panose="020B0604030504040204" pitchFamily="34" charset="0"/>
                          <a:ea typeface="Verdana" panose="020B0604030504040204" pitchFamily="34" charset="0"/>
                          <a:cs typeface="Verdana" panose="020B0604030504040204" pitchFamily="34" charset="0"/>
                          <a:sym typeface="Verdana"/>
                          <a:hlinkClick r:id="rId5"/>
                        </a:rPr>
                        <a:t>talentree</a:t>
                      </a:r>
                      <a:r>
                        <a:rPr lang="en-GB" sz="1200">
                          <a:solidFill>
                            <a:schemeClr val="lt1"/>
                          </a:solidFill>
                          <a:latin typeface="Verdana" panose="020B0604030504040204" pitchFamily="34" charset="0"/>
                          <a:ea typeface="Verdana" panose="020B0604030504040204" pitchFamily="34" charset="0"/>
                          <a:cs typeface="Verdana" panose="020B0604030504040204" pitchFamily="34" charset="0"/>
                          <a:sym typeface="Verdana"/>
                          <a:hlinkClick r:id="rId5"/>
                        </a:rPr>
                        <a:t>.be</a:t>
                      </a:r>
                      <a:r>
                        <a:rPr lang="en-GB" sz="1200">
                          <a:solidFill>
                            <a:schemeClr val="lt1"/>
                          </a:solidFill>
                          <a:latin typeface="Verdana" panose="020B0604030504040204" pitchFamily="34" charset="0"/>
                          <a:ea typeface="Verdana" panose="020B0604030504040204" pitchFamily="34" charset="0"/>
                          <a:cs typeface="Verdana" panose="020B0604030504040204" pitchFamily="34" charset="0"/>
                          <a:sym typeface="Verdana"/>
                        </a:rPr>
                        <a:t> </a:t>
                      </a:r>
                      <a:endPar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+32 473 89 42 37</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Dr Emmy Defever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Senior Researcher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Vlerick Business School</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hlinkClick r:id="rId6"/>
                        </a:rPr>
                        <a:t>emmy.defever@vlerick.com</a:t>
                      </a:r>
                      <a:endParaRPr lang="en-GB" sz="1200" dirty="0">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+32 9 210 97 56</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395974"/>
                  </a:ext>
                </a:extLst>
              </a:tr>
            </a:tbl>
          </a:graphicData>
        </a:graphic>
      </p:graphicFrame>
      <p:pic>
        <p:nvPicPr>
          <p:cNvPr id="5" name="Picture 4">
            <a:extLst>
              <a:ext uri="{FF2B5EF4-FFF2-40B4-BE49-F238E27FC236}">
                <a16:creationId xmlns:a16="http://schemas.microsoft.com/office/drawing/2014/main" id="{07304092-52CC-47FA-B75E-E3600B62DB71}"/>
              </a:ext>
            </a:extLst>
          </p:cNvPr>
          <p:cNvPicPr>
            <a:picLocks noChangeAspect="1"/>
          </p:cNvPicPr>
          <p:nvPr/>
        </p:nvPicPr>
        <p:blipFill>
          <a:blip r:embed="rId7"/>
          <a:stretch>
            <a:fillRect/>
          </a:stretch>
        </p:blipFill>
        <p:spPr>
          <a:xfrm>
            <a:off x="3558912" y="2151162"/>
            <a:ext cx="898718" cy="1083622"/>
          </a:xfrm>
          <a:prstGeom prst="rect">
            <a:avLst/>
          </a:prstGeom>
        </p:spPr>
      </p:pic>
      <p:pic>
        <p:nvPicPr>
          <p:cNvPr id="6" name="Picture 5">
            <a:extLst>
              <a:ext uri="{FF2B5EF4-FFF2-40B4-BE49-F238E27FC236}">
                <a16:creationId xmlns:a16="http://schemas.microsoft.com/office/drawing/2014/main" id="{3D68F3B6-4AD4-40C9-B77E-640A6C6E0392}"/>
              </a:ext>
            </a:extLst>
          </p:cNvPr>
          <p:cNvPicPr>
            <a:picLocks noChangeAspect="1"/>
          </p:cNvPicPr>
          <p:nvPr/>
        </p:nvPicPr>
        <p:blipFill>
          <a:blip r:embed="rId8"/>
          <a:stretch>
            <a:fillRect/>
          </a:stretch>
        </p:blipFill>
        <p:spPr>
          <a:xfrm>
            <a:off x="1133251" y="2099517"/>
            <a:ext cx="825455" cy="1083622"/>
          </a:xfrm>
          <a:prstGeom prst="rect">
            <a:avLst/>
          </a:prstGeom>
        </p:spPr>
      </p:pic>
      <p:pic>
        <p:nvPicPr>
          <p:cNvPr id="10" name="Picture 9">
            <a:extLst>
              <a:ext uri="{FF2B5EF4-FFF2-40B4-BE49-F238E27FC236}">
                <a16:creationId xmlns:a16="http://schemas.microsoft.com/office/drawing/2014/main" id="{30CCBD2E-72D6-4709-ACD1-203042CEF86D}"/>
              </a:ext>
            </a:extLst>
          </p:cNvPr>
          <p:cNvPicPr>
            <a:picLocks noChangeAspect="1"/>
          </p:cNvPicPr>
          <p:nvPr/>
        </p:nvPicPr>
        <p:blipFill rotWithShape="1">
          <a:blip r:embed="rId9"/>
          <a:srcRect r="-1000"/>
          <a:stretch/>
        </p:blipFill>
        <p:spPr>
          <a:xfrm>
            <a:off x="5887243" y="2099517"/>
            <a:ext cx="898718" cy="1083622"/>
          </a:xfrm>
          <a:prstGeom prst="rect">
            <a:avLst/>
          </a:prstGeom>
        </p:spPr>
      </p:pic>
      <p:sp>
        <p:nvSpPr>
          <p:cNvPr id="19" name="Google Shape;66;p14">
            <a:extLst>
              <a:ext uri="{FF2B5EF4-FFF2-40B4-BE49-F238E27FC236}">
                <a16:creationId xmlns:a16="http://schemas.microsoft.com/office/drawing/2014/main" id="{909B73AC-76E3-40B1-97BB-C5C1D011C459}"/>
              </a:ext>
            </a:extLst>
          </p:cNvPr>
          <p:cNvSpPr txBox="1">
            <a:spLocks/>
          </p:cNvSpPr>
          <p:nvPr/>
        </p:nvSpPr>
        <p:spPr>
          <a:xfrm>
            <a:off x="369840" y="1210025"/>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buNone/>
            </a:pPr>
            <a:r>
              <a:rPr lang="en-US" sz="2400" b="1" dirty="0">
                <a:solidFill>
                  <a:srgbClr val="004C97"/>
                </a:solidFill>
                <a:latin typeface="Verdana"/>
                <a:ea typeface="Verdana"/>
                <a:cs typeface="Verdana"/>
              </a:rPr>
              <a:t>Contact us</a:t>
            </a:r>
            <a:endParaRPr lang="en-US" sz="2000" dirty="0">
              <a:latin typeface="Verdana"/>
              <a:ea typeface="Verdana"/>
              <a:cs typeface="Verdana"/>
              <a:sym typeface="Verdana"/>
            </a:endParaRPr>
          </a:p>
        </p:txBody>
      </p:sp>
    </p:spTree>
    <p:extLst>
      <p:ext uri="{BB962C8B-B14F-4D97-AF65-F5344CB8AC3E}">
        <p14:creationId xmlns:p14="http://schemas.microsoft.com/office/powerpoint/2010/main" val="61853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0" y="0"/>
            <a:ext cx="9215120" cy="5143500"/>
          </a:xfrm>
          <a:prstGeom prst="rect">
            <a:avLst/>
          </a:prstGeom>
          <a:solidFill>
            <a:srgbClr val="0B5394"/>
          </a:solid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l" rtl="0">
              <a:lnSpc>
                <a:spcPct val="115000"/>
              </a:lnSpc>
              <a:spcBef>
                <a:spcPts val="0"/>
              </a:spcBef>
              <a:spcAft>
                <a:spcPts val="0"/>
              </a:spcAft>
              <a:buSzPts val="1800"/>
              <a:buNone/>
            </a:pPr>
            <a:endParaRPr>
              <a:solidFill>
                <a:schemeClr val="lt1"/>
              </a:solidFill>
            </a:endParaRPr>
          </a:p>
          <a:p>
            <a:pPr marL="114300" lvl="0" indent="0" algn="ctr" rtl="0">
              <a:lnSpc>
                <a:spcPct val="115000"/>
              </a:lnSpc>
              <a:spcBef>
                <a:spcPts val="0"/>
              </a:spcBef>
              <a:spcAft>
                <a:spcPts val="0"/>
              </a:spcAft>
              <a:buSzPts val="1800"/>
              <a:buNone/>
            </a:pPr>
            <a:r>
              <a:rPr lang="en-GB" sz="3600">
                <a:solidFill>
                  <a:schemeClr val="lt1"/>
                </a:solidFill>
                <a:latin typeface="Verdana"/>
                <a:ea typeface="Verdana"/>
                <a:cs typeface="Verdana"/>
                <a:sym typeface="Verdana"/>
              </a:rPr>
              <a:t>1.</a:t>
            </a:r>
            <a:r>
              <a:rPr lang="en-GB" sz="5400" b="1">
                <a:solidFill>
                  <a:schemeClr val="lt1"/>
                </a:solidFill>
              </a:rPr>
              <a:t> </a:t>
            </a:r>
            <a:r>
              <a:rPr lang="en-GB" sz="3600">
                <a:solidFill>
                  <a:schemeClr val="lt1"/>
                </a:solidFill>
                <a:latin typeface="Verdana"/>
                <a:ea typeface="Verdana"/>
                <a:cs typeface="Verdana"/>
                <a:sym typeface="Verdana"/>
              </a:rPr>
              <a:t>Critical success factors of </a:t>
            </a:r>
            <a:endParaRPr sz="3600">
              <a:solidFill>
                <a:schemeClr val="lt1"/>
              </a:solidFill>
              <a:latin typeface="Verdana"/>
              <a:ea typeface="Verdana"/>
              <a:cs typeface="Verdana"/>
              <a:sym typeface="Verdana"/>
            </a:endParaRPr>
          </a:p>
          <a:p>
            <a:pPr marL="114300" lvl="0" indent="0" algn="ctr" rtl="0">
              <a:lnSpc>
                <a:spcPct val="115000"/>
              </a:lnSpc>
              <a:spcBef>
                <a:spcPts val="0"/>
              </a:spcBef>
              <a:spcAft>
                <a:spcPts val="0"/>
              </a:spcAft>
              <a:buSzPts val="1800"/>
              <a:buNone/>
            </a:pPr>
            <a:r>
              <a:rPr lang="en-GB" sz="3600">
                <a:solidFill>
                  <a:schemeClr val="lt1"/>
                </a:solidFill>
                <a:latin typeface="Verdana"/>
                <a:ea typeface="Verdana"/>
                <a:cs typeface="Verdana"/>
                <a:sym typeface="Verdana"/>
              </a:rPr>
              <a:t>building a diverse organisation</a:t>
            </a:r>
            <a:endParaRPr>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C-level commitment</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Stakeholder management</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Alignment with business strategy</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Inclusive culture</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Critical mass</a:t>
            </a:r>
            <a:endParaRPr sz="1800">
              <a:latin typeface="Verdana"/>
              <a:ea typeface="Verdana"/>
              <a:cs typeface="Verdana"/>
              <a:sym typeface="Verdana"/>
            </a:endParaRPr>
          </a:p>
          <a:p>
            <a:pPr marL="457200" lvl="0" indent="-342900" algn="l" rtl="0">
              <a:lnSpc>
                <a:spcPct val="115000"/>
              </a:lnSpc>
              <a:spcBef>
                <a:spcPts val="600"/>
              </a:spcBef>
              <a:spcAft>
                <a:spcPts val="0"/>
              </a:spcAft>
              <a:buSzPts val="1800"/>
              <a:buFont typeface="Verdana"/>
              <a:buAutoNum type="arabicPeriod"/>
            </a:pPr>
            <a:r>
              <a:rPr lang="en-GB" sz="1800">
                <a:solidFill>
                  <a:schemeClr val="dk1"/>
                </a:solidFill>
                <a:latin typeface="Verdana"/>
                <a:ea typeface="Verdana"/>
                <a:cs typeface="Verdana"/>
                <a:sym typeface="Verdana"/>
              </a:rPr>
              <a:t>A well-managed process</a:t>
            </a:r>
            <a:endParaRPr sz="1800">
              <a:latin typeface="Verdana"/>
              <a:ea typeface="Verdana"/>
              <a:cs typeface="Verdana"/>
              <a:sym typeface="Verdana"/>
            </a:endParaRPr>
          </a:p>
          <a:p>
            <a:pPr marL="596900" lvl="1" indent="0" algn="l" rtl="0">
              <a:lnSpc>
                <a:spcPct val="115000"/>
              </a:lnSpc>
              <a:spcBef>
                <a:spcPts val="600"/>
              </a:spcBef>
              <a:spcAft>
                <a:spcPts val="0"/>
              </a:spcAft>
              <a:buSzPts val="1400"/>
              <a:buNone/>
            </a:pPr>
            <a:br>
              <a:rPr lang="en-GB"/>
            </a:br>
            <a:endParaRPr/>
          </a:p>
        </p:txBody>
      </p:sp>
      <p:sp>
        <p:nvSpPr>
          <p:cNvPr id="3" name="Text Placeholder 2">
            <a:extLst>
              <a:ext uri="{FF2B5EF4-FFF2-40B4-BE49-F238E27FC236}">
                <a16:creationId xmlns:a16="http://schemas.microsoft.com/office/drawing/2014/main" id="{6965CE95-6DCB-43B3-9220-3DE06BD08CE9}"/>
              </a:ext>
            </a:extLst>
          </p:cNvPr>
          <p:cNvSpPr>
            <a:spLocks noGrp="1"/>
          </p:cNvSpPr>
          <p:nvPr>
            <p:ph type="body" idx="4294967295"/>
          </p:nvPr>
        </p:nvSpPr>
        <p:spPr>
          <a:xfrm>
            <a:off x="510875" y="162125"/>
            <a:ext cx="8520600" cy="650700"/>
          </a:xfrm>
        </p:spPr>
        <p:txBody>
          <a:bodyPr/>
          <a:lstStyle/>
          <a:p>
            <a:endParaRPr lang="en-GB"/>
          </a:p>
        </p:txBody>
      </p:sp>
      <p:cxnSp>
        <p:nvCxnSpPr>
          <p:cNvPr id="91" name="Google Shape;91;p16"/>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96" name="Google Shape;96;p16"/>
          <p:cNvSpPr/>
          <p:nvPr/>
        </p:nvSpPr>
        <p:spPr>
          <a:xfrm>
            <a:off x="311700" y="283175"/>
            <a:ext cx="6362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400" b="1" dirty="0">
                <a:solidFill>
                  <a:srgbClr val="004C97"/>
                </a:solidFill>
                <a:latin typeface="Verdana"/>
                <a:ea typeface="Verdana"/>
                <a:cs typeface="Verdana"/>
                <a:sym typeface="Verdana"/>
              </a:rPr>
              <a:t>C</a:t>
            </a:r>
            <a:r>
              <a:rPr lang="en-GB" sz="2400" b="1" i="0" u="none" strike="noStrike" cap="none" dirty="0">
                <a:solidFill>
                  <a:srgbClr val="004C97"/>
                </a:solidFill>
                <a:latin typeface="Verdana"/>
                <a:ea typeface="Verdana"/>
                <a:cs typeface="Verdana"/>
                <a:sym typeface="Verdana"/>
              </a:rPr>
              <a:t>ritical success factors</a:t>
            </a:r>
            <a:endParaRPr sz="2400" b="1" i="0" u="none" strike="noStrike" cap="none" dirty="0">
              <a:solidFill>
                <a:srgbClr val="004C97"/>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23776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C-level commitment</a:t>
            </a:r>
            <a:endParaRPr sz="2400" b="1" dirty="0">
              <a:solidFill>
                <a:srgbClr val="004C97"/>
              </a:solidFill>
              <a:latin typeface="Verdana"/>
              <a:ea typeface="Verdana"/>
              <a:cs typeface="Verdana"/>
              <a:sym typeface="Verdana"/>
            </a:endParaRPr>
          </a:p>
        </p:txBody>
      </p:sp>
      <p:sp>
        <p:nvSpPr>
          <p:cNvPr id="102" name="Google Shape;102;p17"/>
          <p:cNvSpPr txBox="1">
            <a:spLocks noGrp="1"/>
          </p:cNvSpPr>
          <p:nvPr>
            <p:ph type="body" idx="1"/>
          </p:nvPr>
        </p:nvSpPr>
        <p:spPr>
          <a:xfrm>
            <a:off x="311700" y="61907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One of most common mentioned success factors by companies </a:t>
            </a:r>
            <a:endParaRPr sz="1800" dirty="0">
              <a:latin typeface="Verdana"/>
              <a:ea typeface="Verdana"/>
              <a:cs typeface="Verdana"/>
              <a:sym typeface="Verdana"/>
            </a:endParaRPr>
          </a:p>
          <a:p>
            <a:pPr marL="457200" lvl="0" indent="-342900" algn="just" rtl="0">
              <a:spcBef>
                <a:spcPts val="0"/>
              </a:spcBef>
              <a:spcAft>
                <a:spcPts val="0"/>
              </a:spcAft>
              <a:buSzPts val="1800"/>
              <a:buFont typeface="Verdana"/>
              <a:buChar char="●"/>
            </a:pPr>
            <a:r>
              <a:rPr lang="en-GB" sz="1800" dirty="0">
                <a:solidFill>
                  <a:schemeClr val="dk1"/>
                </a:solidFill>
                <a:latin typeface="Verdana"/>
                <a:ea typeface="Verdana"/>
                <a:cs typeface="Verdana"/>
                <a:sym typeface="Verdana"/>
              </a:rPr>
              <a:t>Support is needed to ensure diversity and inclusion efforts receive the appropriate attention, funding and monitoring </a:t>
            </a:r>
            <a:endParaRPr sz="1800" dirty="0">
              <a:latin typeface="Verdana"/>
              <a:ea typeface="Verdana"/>
              <a:cs typeface="Verdana"/>
              <a:sym typeface="Verdana"/>
            </a:endParaRPr>
          </a:p>
          <a:p>
            <a:pPr marL="457200" lvl="0"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The CEO and other senior leaders </a:t>
            </a:r>
            <a:endParaRPr sz="1800" dirty="0">
              <a:solidFill>
                <a:schemeClr val="dk1"/>
              </a:solidFill>
              <a:latin typeface="Verdana"/>
              <a:ea typeface="Verdana"/>
              <a:cs typeface="Verdana"/>
              <a:sym typeface="Verdana"/>
            </a:endParaRPr>
          </a:p>
          <a:p>
            <a:pPr marL="9144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Are the most visible spokespeople for diversity </a:t>
            </a:r>
            <a:endParaRPr sz="1800" dirty="0">
              <a:latin typeface="Verdana"/>
              <a:ea typeface="Verdana"/>
              <a:cs typeface="Verdana"/>
              <a:sym typeface="Verdana"/>
            </a:endParaRPr>
          </a:p>
          <a:p>
            <a:pPr marL="914400" lvl="1" indent="-342900" algn="just" rtl="0">
              <a:lnSpc>
                <a:spcPct val="115000"/>
              </a:lnSpc>
              <a:spcBef>
                <a:spcPts val="1600"/>
              </a:spcBef>
              <a:spcAft>
                <a:spcPts val="0"/>
              </a:spcAft>
              <a:buSzPts val="1800"/>
              <a:buFont typeface="Verdana"/>
              <a:buChar char="•"/>
            </a:pPr>
            <a:r>
              <a:rPr lang="en-GB" sz="1800" dirty="0">
                <a:solidFill>
                  <a:schemeClr val="dk1"/>
                </a:solidFill>
                <a:latin typeface="Verdana"/>
                <a:ea typeface="Verdana"/>
                <a:cs typeface="Verdana"/>
                <a:sym typeface="Verdana"/>
              </a:rPr>
              <a:t>Set the example for employees </a:t>
            </a:r>
            <a:endParaRPr sz="1800" dirty="0">
              <a:latin typeface="Verdana"/>
              <a:ea typeface="Verdana"/>
              <a:cs typeface="Verdana"/>
              <a:sym typeface="Verdana"/>
            </a:endParaRPr>
          </a:p>
          <a:p>
            <a:pPr marL="0" lvl="0" indent="0" algn="just" rtl="0">
              <a:lnSpc>
                <a:spcPct val="115000"/>
              </a:lnSpc>
              <a:spcBef>
                <a:spcPts val="1600"/>
              </a:spcBef>
              <a:spcAft>
                <a:spcPts val="0"/>
              </a:spcAft>
              <a:buNone/>
            </a:pPr>
            <a:r>
              <a:rPr lang="en-GB" sz="1400" i="1" dirty="0">
                <a:solidFill>
                  <a:schemeClr val="dk1"/>
                </a:solidFill>
                <a:latin typeface="Verdana"/>
                <a:ea typeface="Verdana"/>
                <a:cs typeface="Verdana"/>
                <a:sym typeface="Verdana"/>
              </a:rPr>
              <a:t>“This is a topic which requires visible senior executive support, to both initiate diversity programmes and sustain them with sponsorship”</a:t>
            </a:r>
            <a:r>
              <a:rPr lang="en-GB" sz="1400" dirty="0">
                <a:solidFill>
                  <a:schemeClr val="dk1"/>
                </a:solidFill>
                <a:latin typeface="Verdana"/>
                <a:ea typeface="Verdana"/>
                <a:cs typeface="Verdana"/>
                <a:sym typeface="Verdana"/>
              </a:rPr>
              <a:t> (financial services company)</a:t>
            </a:r>
            <a:endParaRPr sz="1400" dirty="0">
              <a:latin typeface="Verdana"/>
              <a:ea typeface="Verdana"/>
              <a:cs typeface="Verdana"/>
              <a:sym typeface="Verdana"/>
            </a:endParaRPr>
          </a:p>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latin typeface="Verdana"/>
                <a:ea typeface="Verdana"/>
                <a:cs typeface="Verdana"/>
                <a:sym typeface="Verdana"/>
              </a:rPr>
              <a:t>  </a:t>
            </a:r>
            <a:endParaRPr dirty="0">
              <a:latin typeface="Verdana"/>
              <a:ea typeface="Verdana"/>
              <a:cs typeface="Verdana"/>
              <a:sym typeface="Verdana"/>
            </a:endParaRPr>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03" name="Google Shape;103;p17"/>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311700" y="20118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dirty="0">
                <a:solidFill>
                  <a:srgbClr val="004C97"/>
                </a:solidFill>
                <a:latin typeface="Verdana"/>
                <a:ea typeface="Verdana"/>
                <a:cs typeface="Verdana"/>
                <a:sym typeface="Verdana"/>
              </a:rPr>
              <a:t>Get on board</a:t>
            </a:r>
            <a:endParaRPr sz="2400" b="1" dirty="0">
              <a:solidFill>
                <a:srgbClr val="004C97"/>
              </a:solidFill>
              <a:latin typeface="Verdana"/>
              <a:ea typeface="Verdana"/>
              <a:cs typeface="Verdana"/>
              <a:sym typeface="Verdana"/>
            </a:endParaRPr>
          </a:p>
        </p:txBody>
      </p:sp>
      <p:sp>
        <p:nvSpPr>
          <p:cNvPr id="113" name="Google Shape;113;p18"/>
          <p:cNvSpPr txBox="1">
            <a:spLocks noGrp="1"/>
          </p:cNvSpPr>
          <p:nvPr>
            <p:ph type="body" idx="1"/>
          </p:nvPr>
        </p:nvSpPr>
        <p:spPr>
          <a:xfrm>
            <a:off x="159300" y="927405"/>
            <a:ext cx="8520600" cy="3416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600"/>
              </a:spcBef>
              <a:spcAft>
                <a:spcPts val="0"/>
              </a:spcAft>
              <a:buNone/>
            </a:pPr>
            <a:endParaRPr dirty="0">
              <a:solidFill>
                <a:schemeClr val="dk1"/>
              </a:solidFill>
              <a:latin typeface="Verdana"/>
              <a:ea typeface="Verdana"/>
              <a:cs typeface="Verdana"/>
              <a:sym typeface="Verdana"/>
            </a:endParaRPr>
          </a:p>
          <a:p>
            <a:pPr marL="457200" marR="0" lvl="0" indent="0" algn="l" rtl="0">
              <a:lnSpc>
                <a:spcPct val="115000"/>
              </a:lnSpc>
              <a:spcBef>
                <a:spcPts val="600"/>
              </a:spcBef>
              <a:spcAft>
                <a:spcPts val="0"/>
              </a:spcAft>
              <a:buNone/>
            </a:pPr>
            <a:endParaRPr dirty="0">
              <a:solidFill>
                <a:schemeClr val="dk1"/>
              </a:solidFill>
              <a:latin typeface="Verdana"/>
              <a:ea typeface="Verdana"/>
              <a:cs typeface="Verdana"/>
              <a:sym typeface="Verdana"/>
            </a:endParaRPr>
          </a:p>
          <a:p>
            <a:pPr marL="457200" marR="0" lvl="0" indent="0" algn="l" rtl="0">
              <a:lnSpc>
                <a:spcPct val="115000"/>
              </a:lnSpc>
              <a:spcBef>
                <a:spcPts val="600"/>
              </a:spcBef>
              <a:spcAft>
                <a:spcPts val="0"/>
              </a:spcAft>
              <a:buNone/>
            </a:pPr>
            <a:endParaRPr dirty="0">
              <a:solidFill>
                <a:schemeClr val="dk1"/>
              </a:solidFill>
              <a:latin typeface="Verdana"/>
              <a:ea typeface="Verdana"/>
              <a:cs typeface="Verdana"/>
              <a:sym typeface="Verdana"/>
            </a:endParaRPr>
          </a:p>
          <a:p>
            <a:pPr marL="457200" marR="0" lvl="0" indent="0" algn="ctr" rtl="0">
              <a:lnSpc>
                <a:spcPct val="115000"/>
              </a:lnSpc>
              <a:spcBef>
                <a:spcPts val="600"/>
              </a:spcBef>
              <a:spcAft>
                <a:spcPts val="0"/>
              </a:spcAft>
              <a:buNone/>
            </a:pPr>
            <a:r>
              <a:rPr lang="en-GB" sz="2400" dirty="0">
                <a:solidFill>
                  <a:schemeClr val="dk1"/>
                </a:solidFill>
                <a:latin typeface="Verdana"/>
                <a:ea typeface="Verdana"/>
                <a:cs typeface="Verdana"/>
                <a:sym typeface="Verdana"/>
              </a:rPr>
              <a:t>Most important stakeholders to get on board? </a:t>
            </a:r>
            <a:endParaRPr sz="2400" dirty="0">
              <a:solidFill>
                <a:schemeClr val="dk1"/>
              </a:solidFill>
              <a:latin typeface="Verdana"/>
              <a:ea typeface="Verdana"/>
              <a:cs typeface="Verdana"/>
              <a:sym typeface="Verdana"/>
            </a:endParaRPr>
          </a:p>
          <a:p>
            <a:pPr marL="596900" lvl="1" indent="0" algn="just" rtl="0">
              <a:lnSpc>
                <a:spcPct val="115000"/>
              </a:lnSpc>
              <a:spcBef>
                <a:spcPts val="1600"/>
              </a:spcBef>
              <a:spcAft>
                <a:spcPts val="0"/>
              </a:spcAft>
              <a:buSzPts val="1400"/>
              <a:buNone/>
            </a:pPr>
            <a:endParaRPr sz="1800" dirty="0">
              <a:solidFill>
                <a:schemeClr val="dk1"/>
              </a:solidFill>
              <a:latin typeface="Verdana"/>
              <a:ea typeface="Verdana"/>
              <a:cs typeface="Verdana"/>
              <a:sym typeface="Verdana"/>
            </a:endParaRPr>
          </a:p>
          <a:p>
            <a:pPr marL="139700" lvl="0" indent="0" algn="l" rtl="0">
              <a:lnSpc>
                <a:spcPct val="115000"/>
              </a:lnSpc>
              <a:spcBef>
                <a:spcPts val="0"/>
              </a:spcBef>
              <a:spcAft>
                <a:spcPts val="0"/>
              </a:spcAft>
              <a:buSzPts val="1800"/>
              <a:buNone/>
            </a:pPr>
            <a:endParaRPr dirty="0">
              <a:solidFill>
                <a:schemeClr val="dk1"/>
              </a:solidFill>
              <a:latin typeface="Verdana"/>
              <a:ea typeface="Verdana"/>
              <a:cs typeface="Verdana"/>
              <a:sym typeface="Verdana"/>
            </a:endParaRPr>
          </a:p>
          <a:p>
            <a:pPr marL="114300" lvl="0" indent="0" algn="just" rtl="0">
              <a:lnSpc>
                <a:spcPct val="115000"/>
              </a:lnSpc>
              <a:spcBef>
                <a:spcPts val="0"/>
              </a:spcBef>
              <a:spcAft>
                <a:spcPts val="0"/>
              </a:spcAft>
              <a:buSzPts val="1800"/>
              <a:buNone/>
            </a:pPr>
            <a:r>
              <a:rPr lang="en-GB" dirty="0"/>
              <a:t> </a:t>
            </a:r>
            <a:r>
              <a:rPr lang="en-GB" sz="1200" dirty="0"/>
              <a:t> </a:t>
            </a:r>
            <a:endParaRPr dirty="0"/>
          </a:p>
          <a:p>
            <a:pPr marL="0" lvl="0" indent="0" algn="l" rtl="0">
              <a:lnSpc>
                <a:spcPct val="115000"/>
              </a:lnSpc>
              <a:spcBef>
                <a:spcPts val="0"/>
              </a:spcBef>
              <a:spcAft>
                <a:spcPts val="1600"/>
              </a:spcAft>
              <a:buSzPts val="1800"/>
              <a:buNone/>
            </a:pPr>
            <a:endParaRPr dirty="0">
              <a:latin typeface="Verdana"/>
              <a:ea typeface="Verdana"/>
              <a:cs typeface="Verdana"/>
              <a:sym typeface="Verdana"/>
            </a:endParaRPr>
          </a:p>
        </p:txBody>
      </p:sp>
      <p:cxnSp>
        <p:nvCxnSpPr>
          <p:cNvPr id="114" name="Google Shape;114;p18"/>
          <p:cNvCxnSpPr/>
          <p:nvPr/>
        </p:nvCxnSpPr>
        <p:spPr>
          <a:xfrm rot="10800000" flipH="1">
            <a:off x="-41750" y="821175"/>
            <a:ext cx="7936800" cy="2100"/>
          </a:xfrm>
          <a:prstGeom prst="straightConnector1">
            <a:avLst/>
          </a:prstGeom>
          <a:noFill/>
          <a:ln w="76200" cap="flat" cmpd="sng">
            <a:solidFill>
              <a:srgbClr val="0B5394"/>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1891</TotalTime>
  <Words>7160</Words>
  <Application>Microsoft Office PowerPoint</Application>
  <PresentationFormat>On-screen Show (16:9)</PresentationFormat>
  <Paragraphs>549</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Verdana</vt:lpstr>
      <vt:lpstr>Montserrat</vt:lpstr>
      <vt:lpstr>Roboto</vt:lpstr>
      <vt:lpstr>Courier New</vt:lpstr>
      <vt:lpstr>Simple Light</vt:lpstr>
      <vt:lpstr>Ti</vt:lpstr>
      <vt:lpstr>Introduction</vt:lpstr>
      <vt:lpstr>Four modules</vt:lpstr>
      <vt:lpstr>Ti</vt:lpstr>
      <vt:lpstr>PowerPoint Presentation</vt:lpstr>
      <vt:lpstr>PowerPoint Presentation</vt:lpstr>
      <vt:lpstr>PowerPoint Presentation</vt:lpstr>
      <vt:lpstr>C-level commitment</vt:lpstr>
      <vt:lpstr>Get on board</vt:lpstr>
      <vt:lpstr>Stakeholder management</vt:lpstr>
      <vt:lpstr>Stakeholder grid</vt:lpstr>
      <vt:lpstr>Stakeholder grid</vt:lpstr>
      <vt:lpstr>Stakeholder grid</vt:lpstr>
      <vt:lpstr>Alignment with business strategy</vt:lpstr>
      <vt:lpstr>Inclusive culture</vt:lpstr>
      <vt:lpstr>Critical mass</vt:lpstr>
      <vt:lpstr>A well-managed process</vt:lpstr>
      <vt:lpstr>A well-managed process</vt:lpstr>
      <vt:lpstr>A well-managed process</vt:lpstr>
      <vt:lpstr>PowerPoint Presentation</vt:lpstr>
      <vt:lpstr>Toward an inclusive company culture</vt:lpstr>
      <vt:lpstr>A high impact inclusion &amp; diversity strategy</vt:lpstr>
      <vt:lpstr>How inclusive is your organisation?</vt:lpstr>
      <vt:lpstr>From mono to intercultural mindset</vt:lpstr>
      <vt:lpstr>Inclusive leadership: the 6c’s</vt:lpstr>
      <vt:lpstr>Inclusive leadership: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spot bias</vt:lpstr>
      <vt:lpstr>PowerPoint Presentation</vt:lpstr>
      <vt:lpstr>PowerPoint Presentation</vt:lpstr>
      <vt:lpstr>Strategies to disrupt bias</vt:lpstr>
      <vt:lpstr>PowerPoint Presentation</vt:lpstr>
      <vt:lpstr>PowerPoint Presentation</vt:lpstr>
      <vt:lpstr>Testimonial Accenture </vt:lpstr>
      <vt:lpstr>Lessons learned</vt:lpstr>
      <vt:lpstr>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c:title>
  <dc:creator>Emmy Defever</dc:creator>
  <cp:lastModifiedBy>Sarah Quataert</cp:lastModifiedBy>
  <cp:revision>73</cp:revision>
  <dcterms:modified xsi:type="dcterms:W3CDTF">2019-10-28T16:39:05Z</dcterms:modified>
</cp:coreProperties>
</file>