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1"/>
  </p:notesMasterIdLst>
  <p:sldIdLst>
    <p:sldId id="343" r:id="rId2"/>
    <p:sldId id="344" r:id="rId3"/>
    <p:sldId id="346" r:id="rId4"/>
    <p:sldId id="494" r:id="rId5"/>
    <p:sldId id="331" r:id="rId6"/>
    <p:sldId id="345" r:id="rId7"/>
    <p:sldId id="329" r:id="rId8"/>
    <p:sldId id="495" r:id="rId9"/>
    <p:sldId id="496" r:id="rId10"/>
    <p:sldId id="510" r:id="rId11"/>
    <p:sldId id="511" r:id="rId12"/>
    <p:sldId id="512" r:id="rId13"/>
    <p:sldId id="513" r:id="rId14"/>
    <p:sldId id="514" r:id="rId15"/>
    <p:sldId id="515" r:id="rId16"/>
    <p:sldId id="516" r:id="rId17"/>
    <p:sldId id="546" r:id="rId18"/>
    <p:sldId id="518" r:id="rId19"/>
    <p:sldId id="519" r:id="rId20"/>
    <p:sldId id="520" r:id="rId21"/>
    <p:sldId id="521" r:id="rId22"/>
    <p:sldId id="522" r:id="rId23"/>
    <p:sldId id="547" r:id="rId24"/>
    <p:sldId id="524" r:id="rId25"/>
    <p:sldId id="525" r:id="rId26"/>
    <p:sldId id="526" r:id="rId27"/>
    <p:sldId id="332" r:id="rId28"/>
    <p:sldId id="527" r:id="rId29"/>
    <p:sldId id="528" r:id="rId30"/>
    <p:sldId id="529" r:id="rId31"/>
    <p:sldId id="530" r:id="rId32"/>
    <p:sldId id="658" r:id="rId33"/>
    <p:sldId id="531" r:id="rId34"/>
    <p:sldId id="532" r:id="rId35"/>
    <p:sldId id="659" r:id="rId36"/>
    <p:sldId id="333" r:id="rId37"/>
    <p:sldId id="548" r:id="rId38"/>
    <p:sldId id="533" r:id="rId39"/>
    <p:sldId id="534" r:id="rId40"/>
    <p:sldId id="535" r:id="rId41"/>
    <p:sldId id="536" r:id="rId42"/>
    <p:sldId id="537" r:id="rId43"/>
    <p:sldId id="538" r:id="rId44"/>
    <p:sldId id="539" r:id="rId45"/>
    <p:sldId id="540" r:id="rId46"/>
    <p:sldId id="334" r:id="rId47"/>
    <p:sldId id="541" r:id="rId48"/>
    <p:sldId id="542" r:id="rId49"/>
    <p:sldId id="543" r:id="rId50"/>
    <p:sldId id="544" r:id="rId51"/>
    <p:sldId id="545" r:id="rId52"/>
    <p:sldId id="256" r:id="rId53"/>
    <p:sldId id="560" r:id="rId54"/>
    <p:sldId id="258" r:id="rId55"/>
    <p:sldId id="259" r:id="rId56"/>
    <p:sldId id="260" r:id="rId57"/>
    <p:sldId id="261" r:id="rId58"/>
    <p:sldId id="262" r:id="rId59"/>
    <p:sldId id="549" r:id="rId60"/>
    <p:sldId id="561" r:id="rId61"/>
    <p:sldId id="562" r:id="rId62"/>
    <p:sldId id="265" r:id="rId63"/>
    <p:sldId id="266" r:id="rId64"/>
    <p:sldId id="267" r:id="rId65"/>
    <p:sldId id="268" r:id="rId66"/>
    <p:sldId id="269" r:id="rId67"/>
    <p:sldId id="270" r:id="rId68"/>
    <p:sldId id="271" r:id="rId69"/>
    <p:sldId id="552" r:id="rId70"/>
    <p:sldId id="272" r:id="rId71"/>
    <p:sldId id="274" r:id="rId72"/>
    <p:sldId id="273" r:id="rId73"/>
    <p:sldId id="275" r:id="rId74"/>
    <p:sldId id="276" r:id="rId75"/>
    <p:sldId id="277" r:id="rId76"/>
    <p:sldId id="278" r:id="rId77"/>
    <p:sldId id="279" r:id="rId78"/>
    <p:sldId id="280" r:id="rId79"/>
    <p:sldId id="553" r:id="rId80"/>
    <p:sldId id="281" r:id="rId81"/>
    <p:sldId id="554" r:id="rId82"/>
    <p:sldId id="555" r:id="rId83"/>
    <p:sldId id="284" r:id="rId84"/>
    <p:sldId id="563" r:id="rId85"/>
    <p:sldId id="285" r:id="rId86"/>
    <p:sldId id="286" r:id="rId87"/>
    <p:sldId id="287" r:id="rId88"/>
    <p:sldId id="288" r:id="rId89"/>
    <p:sldId id="289" r:id="rId90"/>
    <p:sldId id="290" r:id="rId91"/>
    <p:sldId id="291" r:id="rId92"/>
    <p:sldId id="292" r:id="rId93"/>
    <p:sldId id="293" r:id="rId94"/>
    <p:sldId id="294" r:id="rId95"/>
    <p:sldId id="295" r:id="rId96"/>
    <p:sldId id="556" r:id="rId97"/>
    <p:sldId id="296" r:id="rId98"/>
    <p:sldId id="565" r:id="rId99"/>
    <p:sldId id="257" r:id="rId100"/>
    <p:sldId id="566" r:id="rId101"/>
    <p:sldId id="303" r:id="rId102"/>
    <p:sldId id="298" r:id="rId103"/>
    <p:sldId id="304" r:id="rId104"/>
    <p:sldId id="305" r:id="rId105"/>
    <p:sldId id="306" r:id="rId106"/>
    <p:sldId id="307" r:id="rId107"/>
    <p:sldId id="308" r:id="rId108"/>
    <p:sldId id="309" r:id="rId109"/>
    <p:sldId id="310" r:id="rId110"/>
    <p:sldId id="299" r:id="rId111"/>
    <p:sldId id="311" r:id="rId112"/>
    <p:sldId id="312" r:id="rId113"/>
    <p:sldId id="313" r:id="rId114"/>
    <p:sldId id="314" r:id="rId115"/>
    <p:sldId id="315" r:id="rId116"/>
    <p:sldId id="316" r:id="rId117"/>
    <p:sldId id="317" r:id="rId118"/>
    <p:sldId id="318" r:id="rId119"/>
    <p:sldId id="300" r:id="rId120"/>
    <p:sldId id="319" r:id="rId121"/>
    <p:sldId id="320" r:id="rId122"/>
    <p:sldId id="373" r:id="rId123"/>
    <p:sldId id="321" r:id="rId124"/>
    <p:sldId id="322" r:id="rId125"/>
    <p:sldId id="323" r:id="rId126"/>
    <p:sldId id="324" r:id="rId127"/>
    <p:sldId id="368" r:id="rId128"/>
    <p:sldId id="369" r:id="rId129"/>
    <p:sldId id="567" r:id="rId130"/>
    <p:sldId id="384" r:id="rId131"/>
    <p:sldId id="372" r:id="rId132"/>
    <p:sldId id="325" r:id="rId133"/>
    <p:sldId id="326" r:id="rId134"/>
    <p:sldId id="383" r:id="rId135"/>
    <p:sldId id="327" r:id="rId136"/>
    <p:sldId id="328" r:id="rId137"/>
    <p:sldId id="568" r:id="rId138"/>
    <p:sldId id="330" r:id="rId139"/>
    <p:sldId id="569" r:id="rId140"/>
    <p:sldId id="570" r:id="rId141"/>
    <p:sldId id="571" r:id="rId142"/>
    <p:sldId id="374" r:id="rId143"/>
    <p:sldId id="370" r:id="rId144"/>
    <p:sldId id="572" r:id="rId145"/>
    <p:sldId id="379" r:id="rId146"/>
    <p:sldId id="376" r:id="rId147"/>
    <p:sldId id="377" r:id="rId148"/>
    <p:sldId id="380" r:id="rId149"/>
    <p:sldId id="381" r:id="rId150"/>
    <p:sldId id="382" r:id="rId151"/>
    <p:sldId id="335" r:id="rId152"/>
    <p:sldId id="336" r:id="rId153"/>
    <p:sldId id="573" r:id="rId154"/>
    <p:sldId id="574" r:id="rId155"/>
    <p:sldId id="575" r:id="rId156"/>
    <p:sldId id="576" r:id="rId157"/>
    <p:sldId id="577" r:id="rId158"/>
    <p:sldId id="578" r:id="rId159"/>
    <p:sldId id="579" r:id="rId160"/>
    <p:sldId id="263" r:id="rId161"/>
    <p:sldId id="264" r:id="rId162"/>
    <p:sldId id="580" r:id="rId163"/>
    <p:sldId id="581" r:id="rId164"/>
    <p:sldId id="582" r:id="rId165"/>
    <p:sldId id="583" r:id="rId166"/>
    <p:sldId id="584" r:id="rId167"/>
    <p:sldId id="585" r:id="rId168"/>
    <p:sldId id="586" r:id="rId169"/>
    <p:sldId id="587" r:id="rId170"/>
    <p:sldId id="588" r:id="rId171"/>
    <p:sldId id="589" r:id="rId172"/>
    <p:sldId id="590" r:id="rId173"/>
    <p:sldId id="591" r:id="rId174"/>
    <p:sldId id="592" r:id="rId175"/>
    <p:sldId id="593" r:id="rId176"/>
    <p:sldId id="594" r:id="rId177"/>
    <p:sldId id="595" r:id="rId178"/>
    <p:sldId id="596" r:id="rId179"/>
    <p:sldId id="597" r:id="rId180"/>
    <p:sldId id="282" r:id="rId181"/>
    <p:sldId id="283" r:id="rId182"/>
    <p:sldId id="598" r:id="rId183"/>
    <p:sldId id="599" r:id="rId184"/>
    <p:sldId id="600" r:id="rId185"/>
    <p:sldId id="601" r:id="rId186"/>
    <p:sldId id="602" r:id="rId187"/>
    <p:sldId id="603" r:id="rId188"/>
    <p:sldId id="604" r:id="rId189"/>
    <p:sldId id="605" r:id="rId190"/>
    <p:sldId id="606" r:id="rId191"/>
    <p:sldId id="607" r:id="rId192"/>
    <p:sldId id="608" r:id="rId193"/>
    <p:sldId id="609" r:id="rId194"/>
    <p:sldId id="610" r:id="rId195"/>
    <p:sldId id="297" r:id="rId196"/>
    <p:sldId id="611" r:id="rId197"/>
    <p:sldId id="612" r:id="rId198"/>
    <p:sldId id="613" r:id="rId199"/>
    <p:sldId id="301" r:id="rId200"/>
    <p:sldId id="302" r:id="rId201"/>
    <p:sldId id="614" r:id="rId202"/>
    <p:sldId id="615" r:id="rId203"/>
    <p:sldId id="616" r:id="rId204"/>
    <p:sldId id="617" r:id="rId205"/>
    <p:sldId id="618" r:id="rId206"/>
    <p:sldId id="619" r:id="rId207"/>
    <p:sldId id="551" r:id="rId208"/>
    <p:sldId id="620" r:id="rId209"/>
    <p:sldId id="621" r:id="rId210"/>
    <p:sldId id="622" r:id="rId211"/>
    <p:sldId id="623" r:id="rId212"/>
    <p:sldId id="624" r:id="rId213"/>
    <p:sldId id="557" r:id="rId214"/>
    <p:sldId id="558" r:id="rId215"/>
    <p:sldId id="559" r:id="rId216"/>
    <p:sldId id="625" r:id="rId217"/>
    <p:sldId id="626" r:id="rId218"/>
    <p:sldId id="627" r:id="rId219"/>
    <p:sldId id="628" r:id="rId220"/>
    <p:sldId id="564" r:id="rId221"/>
    <p:sldId id="629" r:id="rId222"/>
    <p:sldId id="630" r:id="rId223"/>
    <p:sldId id="631" r:id="rId224"/>
    <p:sldId id="632" r:id="rId225"/>
    <p:sldId id="633" r:id="rId226"/>
    <p:sldId id="634" r:id="rId227"/>
    <p:sldId id="635" r:id="rId228"/>
    <p:sldId id="636" r:id="rId229"/>
    <p:sldId id="637" r:id="rId230"/>
    <p:sldId id="638" r:id="rId231"/>
    <p:sldId id="639" r:id="rId232"/>
    <p:sldId id="640" r:id="rId233"/>
    <p:sldId id="641" r:id="rId234"/>
    <p:sldId id="642" r:id="rId235"/>
    <p:sldId id="643" r:id="rId236"/>
    <p:sldId id="644" r:id="rId237"/>
    <p:sldId id="645" r:id="rId238"/>
    <p:sldId id="646" r:id="rId239"/>
    <p:sldId id="647" r:id="rId240"/>
    <p:sldId id="648" r:id="rId241"/>
    <p:sldId id="649" r:id="rId242"/>
    <p:sldId id="650" r:id="rId243"/>
    <p:sldId id="651" r:id="rId244"/>
    <p:sldId id="652" r:id="rId245"/>
    <p:sldId id="653" r:id="rId246"/>
    <p:sldId id="654" r:id="rId247"/>
    <p:sldId id="655" r:id="rId248"/>
    <p:sldId id="656" r:id="rId249"/>
    <p:sldId id="657" r:id="rId250"/>
  </p:sldIdLst>
  <p:sldSz cx="9144000" cy="5143500" type="screen16x9"/>
  <p:notesSz cx="6858000" cy="9144000"/>
  <p:embeddedFontLst>
    <p:embeddedFont>
      <p:font typeface="Calibri" panose="020F0502020204030204" pitchFamily="34" charset="0"/>
      <p:regular r:id="rId252"/>
      <p:bold r:id="rId253"/>
      <p:italic r:id="rId254"/>
      <p:boldItalic r:id="rId255"/>
    </p:embeddedFont>
    <p:embeddedFont>
      <p:font typeface="Montserrat" panose="00000500000000000000" pitchFamily="2" charset="0"/>
      <p:regular r:id="rId256"/>
      <p:bold r:id="rId257"/>
      <p:italic r:id="rId258"/>
      <p:boldItalic r:id="rId259"/>
    </p:embeddedFont>
    <p:embeddedFont>
      <p:font typeface="Roboto" panose="02000000000000000000" pitchFamily="2" charset="0"/>
      <p:regular r:id="rId260"/>
      <p:bold r:id="rId261"/>
      <p:italic r:id="rId262"/>
      <p:boldItalic r:id="rId263"/>
    </p:embeddedFont>
    <p:embeddedFont>
      <p:font typeface="Verdana" panose="020B0604030504040204" pitchFamily="34" charset="0"/>
      <p:regular r:id="rId264"/>
      <p:bold r:id="rId265"/>
      <p:italic r:id="rId266"/>
      <p:boldItalic r:id="rId2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A62E9B-B7CF-49DD-BDCD-9B9B1DB1A198}">
  <a:tblStyle styleId="{B9A62E9B-B7CF-49DD-BDCD-9B9B1DB1A19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a:tcStyle>
        <a:tcBdr/>
        <a:fill>
          <a:solidFill>
            <a:srgbClr val="CADDE1"/>
          </a:solidFill>
        </a:fill>
      </a:tcStyle>
    </a:band1H>
    <a:band2H>
      <a:tcTxStyle/>
      <a:tcStyle>
        <a:tcBdr/>
      </a:tcStyle>
    </a:band2H>
    <a:band1V>
      <a:tcTxStyle/>
      <a:tcStyle>
        <a:tcBdr/>
        <a:fill>
          <a:solidFill>
            <a:srgbClr val="CADDE1"/>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6D8F8A7F-634A-4296-9655-A3C683E3B5B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000" autoAdjust="0"/>
    <p:restoredTop sz="59543" autoAdjust="0"/>
  </p:normalViewPr>
  <p:slideViewPr>
    <p:cSldViewPr snapToGrid="0">
      <p:cViewPr varScale="1">
        <p:scale>
          <a:sx n="65" d="100"/>
          <a:sy n="65" d="100"/>
        </p:scale>
        <p:origin x="1349"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font" Target="fonts/font7.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font" Target="fonts/font8.fntdata"/><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font" Target="fonts/font9.fntdata"/><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font" Target="fonts/font10.fntdata"/><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font" Target="fonts/font11.fntdata"/><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font" Target="fonts/font1.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font" Target="fonts/font12.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font" Target="fonts/font2.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font" Target="fonts/font13.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font" Target="fonts/font3.fntdata"/><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font" Target="fonts/font14.fntdata"/><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font" Target="fonts/font4.fntdata"/><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font" Target="fonts/font15.fntdata"/><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font" Target="fonts/font5.fntdata"/><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font" Target="fonts/font16.fntdata"/><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font" Target="fonts/font6.fntdata"/><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v>
                </c:pt>
              </c:strCache>
            </c:strRef>
          </c:tx>
          <c:explosion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436-4236-8092-B479BFCADC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436-4236-8092-B479BFCADC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436-4236-8092-B479BFCADC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436-4236-8092-B479BFCADC8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436-4236-8092-B479BFCADC81}"/>
              </c:ext>
            </c:extLst>
          </c:dPt>
          <c:dLbls>
            <c:dLbl>
              <c:idx val="0"/>
              <c:layout>
                <c:manualLayout>
                  <c:x val="-0.230858489182976"/>
                  <c:y val="5.3466244523862026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436-4236-8092-B479BFCADC81}"/>
                </c:ext>
              </c:extLst>
            </c:dLbl>
            <c:dLbl>
              <c:idx val="1"/>
              <c:layout>
                <c:manualLayout>
                  <c:x val="0.17070409692120059"/>
                  <c:y val="-0.3017031326490848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436-4236-8092-B479BFCADC81}"/>
                </c:ext>
              </c:extLst>
            </c:dLbl>
            <c:dLbl>
              <c:idx val="2"/>
              <c:layout>
                <c:manualLayout>
                  <c:x val="0.1433725734435051"/>
                  <c:y val="3.845382570383714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436-4236-8092-B479BFCADC81}"/>
                </c:ext>
              </c:extLst>
            </c:dLbl>
            <c:dLbl>
              <c:idx val="3"/>
              <c:layout>
                <c:manualLayout>
                  <c:x val="9.7910697750601974E-2"/>
                  <c:y val="0.10818737953574119"/>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436-4236-8092-B479BFCADC81}"/>
                </c:ext>
              </c:extLst>
            </c:dLbl>
            <c:dLbl>
              <c:idx val="4"/>
              <c:layout>
                <c:manualLayout>
                  <c:x val="0.17758061916895518"/>
                  <c:y val="0"/>
                </c:manualLayout>
              </c:layout>
              <c:showLegendKey val="0"/>
              <c:showVal val="0"/>
              <c:showCatName val="1"/>
              <c:showSerName val="0"/>
              <c:showPercent val="1"/>
              <c:showBubbleSize val="0"/>
              <c:extLst>
                <c:ext xmlns:c15="http://schemas.microsoft.com/office/drawing/2012/chart" uri="{CE6537A1-D6FC-4f65-9D91-7224C49458BB}">
                  <c15:layout>
                    <c:manualLayout>
                      <c:w val="0.25944673844556548"/>
                      <c:h val="0.15136723740069044"/>
                    </c:manualLayout>
                  </c15:layout>
                </c:ext>
                <c:ext xmlns:c16="http://schemas.microsoft.com/office/drawing/2014/chart" uri="{C3380CC4-5D6E-409C-BE32-E72D297353CC}">
                  <c16:uniqueId val="{00000009-E436-4236-8092-B479BFCADC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satisfied</c:v>
                </c:pt>
                <c:pt idx="1">
                  <c:v>Satisfied</c:v>
                </c:pt>
                <c:pt idx="2">
                  <c:v>Neutral</c:v>
                </c:pt>
                <c:pt idx="3">
                  <c:v>Dissatisfied</c:v>
                </c:pt>
                <c:pt idx="4">
                  <c:v>Very dissatisfied</c:v>
                </c:pt>
              </c:strCache>
            </c:strRef>
          </c:cat>
          <c:val>
            <c:numRef>
              <c:f>Sheet1!$B$2:$B$6</c:f>
              <c:numCache>
                <c:formatCode>General</c:formatCode>
                <c:ptCount val="5"/>
                <c:pt idx="0">
                  <c:v>40</c:v>
                </c:pt>
                <c:pt idx="1">
                  <c:v>37</c:v>
                </c:pt>
                <c:pt idx="2">
                  <c:v>14</c:v>
                </c:pt>
                <c:pt idx="3">
                  <c:v>9</c:v>
                </c:pt>
                <c:pt idx="4">
                  <c:v>0</c:v>
                </c:pt>
              </c:numCache>
            </c:numRef>
          </c:val>
          <c:extLst>
            <c:ext xmlns:c16="http://schemas.microsoft.com/office/drawing/2014/chart" uri="{C3380CC4-5D6E-409C-BE32-E72D297353CC}">
              <c16:uniqueId val="{0000000A-E436-4236-8092-B479BFCADC81}"/>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5D9CD-908D-4D47-8CAB-769925BBE092}" type="doc">
      <dgm:prSet loTypeId="urn:microsoft.com/office/officeart/2005/8/layout/radial3" loCatId="cycle" qsTypeId="urn:microsoft.com/office/officeart/2005/8/quickstyle/simple1" qsCatId="simple" csTypeId="urn:microsoft.com/office/officeart/2005/8/colors/accent3_1" csCatId="accent3" phldr="1"/>
      <dgm:spPr/>
      <dgm:t>
        <a:bodyPr/>
        <a:lstStyle/>
        <a:p>
          <a:endParaRPr lang="en-GB"/>
        </a:p>
      </dgm:t>
    </dgm:pt>
    <dgm:pt modelId="{AAEEDF37-FDA9-4FA0-AC96-DF965CE45DA3}">
      <dgm:prSet phldrT="[Text]" custT="1"/>
      <dgm:spPr>
        <a:solidFill>
          <a:srgbClr val="AFDDFF">
            <a:alpha val="49804"/>
          </a:srgbClr>
        </a:solidFill>
      </dgm:spPr>
      <dgm:t>
        <a:bodyPr/>
        <a:lstStyle/>
        <a:p>
          <a:r>
            <a:rPr lang="en-GB" sz="2000" dirty="0">
              <a:latin typeface="Verdana" panose="020B0604030504040204" pitchFamily="34" charset="0"/>
              <a:ea typeface="Verdana" panose="020B0604030504040204" pitchFamily="34" charset="0"/>
              <a:cs typeface="Verdana" panose="020B0604030504040204" pitchFamily="34" charset="0"/>
            </a:rPr>
            <a:t>Culture</a:t>
          </a:r>
        </a:p>
      </dgm:t>
    </dgm:pt>
    <dgm:pt modelId="{090B590F-77AE-4F02-B37A-78F23396B3A1}" type="parTrans" cxnId="{325689F3-5F8A-4789-9A53-6B9BF34A153C}">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2073CAF6-5CE5-40D7-AEFB-4F44FFDFD028}" type="sibTrans" cxnId="{325689F3-5F8A-4789-9A53-6B9BF34A153C}">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703CBFC6-B8B7-4C18-8C69-68B58E70744D}">
      <dgm:prSet phldrT="[Text]" custT="1"/>
      <dgm:spPr>
        <a:solidFill>
          <a:schemeClr val="tx2">
            <a:alpha val="50000"/>
          </a:schemeClr>
        </a:solidFill>
      </dgm:spPr>
      <dgm:t>
        <a:bodyPr/>
        <a:lstStyle/>
        <a:p>
          <a:r>
            <a:rPr lang="en-GB" sz="800" dirty="0">
              <a:latin typeface="Verdana" panose="020B0604030504040204" pitchFamily="34" charset="0"/>
              <a:ea typeface="Verdana" panose="020B0604030504040204" pitchFamily="34" charset="0"/>
              <a:cs typeface="Verdana" panose="020B0604030504040204" pitchFamily="34" charset="0"/>
            </a:rPr>
            <a:t>Power Distance</a:t>
          </a:r>
        </a:p>
      </dgm:t>
    </dgm:pt>
    <dgm:pt modelId="{8FCDEA96-ED1F-4DAA-9342-F848BFEB4EFD}" type="parTrans" cxnId="{81DCA119-A612-4C77-ACB6-74507623A098}">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EC3B287C-7556-44DF-B98B-A4601CDFCEC0}" type="sibTrans" cxnId="{81DCA119-A612-4C77-ACB6-74507623A098}">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BA204107-38AF-46C0-93F7-0C426E9556AD}">
      <dgm:prSet phldrT="[Text]" custT="1"/>
      <dgm:spPr>
        <a:solidFill>
          <a:srgbClr val="EEEEEE">
            <a:alpha val="50000"/>
          </a:srgbClr>
        </a:solidFill>
        <a:ln w="25400" cap="flat" cmpd="sng" algn="ctr">
          <a:solidFill>
            <a:srgbClr val="78909C">
              <a:shade val="80000"/>
              <a:hueOff val="0"/>
              <a:satOff val="0"/>
              <a:lumOff val="0"/>
              <a:alphaOff val="0"/>
            </a:srgbClr>
          </a:solidFill>
          <a:prstDash val="solid"/>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en-GB" sz="750" kern="1200" dirty="0">
              <a:solidFill>
                <a:srgbClr val="000000"/>
              </a:solidFill>
              <a:latin typeface="Verdana" panose="020B0604030504040204" pitchFamily="34" charset="0"/>
              <a:ea typeface="Verdana" panose="020B0604030504040204" pitchFamily="34" charset="0"/>
              <a:cs typeface="Verdana" panose="020B0604030504040204" pitchFamily="34" charset="0"/>
            </a:rPr>
            <a:t>Individualism vs Collectivism</a:t>
          </a:r>
        </a:p>
      </dgm:t>
    </dgm:pt>
    <dgm:pt modelId="{88D8C7CC-1719-4AE0-9B35-90DED33DE416}" type="parTrans" cxnId="{F14F9D12-0B7D-4F02-8D28-CF29ED073DE1}">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158AB8AC-FE61-4F9D-AC09-5DFDD0573335}" type="sibTrans" cxnId="{F14F9D12-0B7D-4F02-8D28-CF29ED073DE1}">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2316E39F-A88F-456B-AEDF-1547ED97210F}">
      <dgm:prSet phldrT="[Text]" custT="1"/>
      <dgm:spPr>
        <a:solidFill>
          <a:srgbClr val="EEEEEE">
            <a:alpha val="50000"/>
          </a:srgbClr>
        </a:solidFill>
        <a:ln w="25400" cap="flat" cmpd="sng" algn="ctr">
          <a:solidFill>
            <a:srgbClr val="78909C">
              <a:shade val="80000"/>
              <a:hueOff val="0"/>
              <a:satOff val="0"/>
              <a:lumOff val="0"/>
              <a:alphaOff val="0"/>
            </a:srgbClr>
          </a:solidFill>
          <a:prstDash val="solid"/>
        </a:ln>
        <a:effectLst/>
      </dgm:spPr>
      <dgm:t>
        <a:bodyPr spcFirstLastPara="0" vert="horz" wrap="square" lIns="8890" tIns="8890" rIns="8890" bIns="8890" numCol="1" spcCol="1270" anchor="ctr" anchorCtr="0"/>
        <a:lstStyle/>
        <a:p>
          <a:r>
            <a:rPr lang="en-GB" sz="8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Masculinity</a:t>
          </a:r>
          <a:r>
            <a:rPr lang="en-GB" sz="800" kern="1200" dirty="0">
              <a:latin typeface="Verdana" panose="020B0604030504040204" pitchFamily="34" charset="0"/>
              <a:ea typeface="Verdana" panose="020B0604030504040204" pitchFamily="34" charset="0"/>
              <a:cs typeface="Verdana" panose="020B0604030504040204" pitchFamily="34" charset="0"/>
            </a:rPr>
            <a:t> vs Femininity </a:t>
          </a:r>
        </a:p>
      </dgm:t>
    </dgm:pt>
    <dgm:pt modelId="{800890B6-8AEF-4E0C-802C-7D28636538A9}" type="parTrans" cxnId="{04BBEA88-351F-42E6-A27C-A91BB06A4594}">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E908D16F-C4E4-44E6-85B1-E09B2F6CA6C9}" type="sibTrans" cxnId="{04BBEA88-351F-42E6-A27C-A91BB06A4594}">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398D9AB7-E3DF-40FD-92D8-F7B5209B05C1}">
      <dgm:prSet phldrT="[Text]" custT="1"/>
      <dgm:spPr>
        <a:solidFill>
          <a:srgbClr val="EEEEEE">
            <a:alpha val="50000"/>
          </a:srgbClr>
        </a:solidFill>
        <a:ln w="25400" cap="flat" cmpd="sng" algn="ctr">
          <a:solidFill>
            <a:srgbClr val="78909C">
              <a:shade val="80000"/>
              <a:hueOff val="0"/>
              <a:satOff val="0"/>
              <a:lumOff val="0"/>
              <a:alphaOff val="0"/>
            </a:srgbClr>
          </a:solidFill>
          <a:prstDash val="solid"/>
        </a:ln>
        <a:effectLst/>
      </dgm:spPr>
      <dgm:t>
        <a:bodyPr spcFirstLastPara="0" vert="horz" wrap="square" lIns="8890" tIns="8890" rIns="8890" bIns="8890" numCol="1" spcCol="1270" anchor="ctr" anchorCtr="0"/>
        <a:lstStyle/>
        <a:p>
          <a:r>
            <a:rPr lang="en-GB" sz="8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Uncertainty</a:t>
          </a:r>
          <a:r>
            <a:rPr lang="en-GB" sz="800" kern="1200" dirty="0">
              <a:latin typeface="Verdana" panose="020B0604030504040204" pitchFamily="34" charset="0"/>
              <a:ea typeface="Verdana" panose="020B0604030504040204" pitchFamily="34" charset="0"/>
              <a:cs typeface="Verdana" panose="020B0604030504040204" pitchFamily="34" charset="0"/>
            </a:rPr>
            <a:t> avoidance</a:t>
          </a:r>
        </a:p>
      </dgm:t>
    </dgm:pt>
    <dgm:pt modelId="{472D9185-9A07-4790-8B23-25D84BD2F7DE}" type="parTrans" cxnId="{9F9C6263-EC2D-49E9-BE23-C3C16ED032D7}">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38D6967F-052E-489D-9D0A-18FA85A4EE81}" type="sibTrans" cxnId="{9F9C6263-EC2D-49E9-BE23-C3C16ED032D7}">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CB3D353D-BA4F-4926-8D5B-43D7925B55AD}">
      <dgm:prSet phldrT="[Text]" custT="1"/>
      <dgm:spPr>
        <a:solidFill>
          <a:srgbClr val="EEEEEE">
            <a:alpha val="50000"/>
          </a:srgbClr>
        </a:solidFill>
        <a:ln w="25400" cap="flat" cmpd="sng" algn="ctr">
          <a:solidFill>
            <a:srgbClr val="78909C">
              <a:shade val="80000"/>
              <a:hueOff val="0"/>
              <a:satOff val="0"/>
              <a:lumOff val="0"/>
              <a:alphaOff val="0"/>
            </a:srgbClr>
          </a:solidFill>
          <a:prstDash val="solid"/>
        </a:ln>
        <a:effectLst/>
      </dgm:spPr>
      <dgm:t>
        <a:bodyPr spcFirstLastPara="0" vert="horz" wrap="square" lIns="8890" tIns="8890" rIns="8890" bIns="8890" numCol="1" spcCol="1270" anchor="ctr" anchorCtr="0"/>
        <a:lstStyle/>
        <a:p>
          <a:r>
            <a:rPr lang="en-GB" sz="8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Long</a:t>
          </a:r>
          <a:r>
            <a:rPr lang="en-GB" sz="800" kern="1200" dirty="0">
              <a:latin typeface="Verdana" panose="020B0604030504040204" pitchFamily="34" charset="0"/>
              <a:ea typeface="Verdana" panose="020B0604030504040204" pitchFamily="34" charset="0"/>
              <a:cs typeface="Verdana" panose="020B0604030504040204" pitchFamily="34" charset="0"/>
            </a:rPr>
            <a:t> vs Short term orientation</a:t>
          </a:r>
        </a:p>
      </dgm:t>
    </dgm:pt>
    <dgm:pt modelId="{A77B9FE4-386E-4662-9F0C-46C9D7F3DD9D}" type="parTrans" cxnId="{F3A8C701-3FD2-4B0D-82DC-CAFF59BD873E}">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117E39A0-40FD-4B3B-94EB-6A31F02D3582}" type="sibTrans" cxnId="{F3A8C701-3FD2-4B0D-82DC-CAFF59BD873E}">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25B6EA1F-C981-476A-9F3A-C8CCD41AF614}">
      <dgm:prSet phldrT="[Text]" custT="1"/>
      <dgm:spPr>
        <a:solidFill>
          <a:srgbClr val="EEEEEE">
            <a:alpha val="50000"/>
          </a:srgbClr>
        </a:solidFill>
        <a:ln w="25400" cap="flat" cmpd="sng" algn="ctr">
          <a:solidFill>
            <a:srgbClr val="78909C">
              <a:shade val="80000"/>
              <a:hueOff val="0"/>
              <a:satOff val="0"/>
              <a:lumOff val="0"/>
              <a:alphaOff val="0"/>
            </a:srgbClr>
          </a:solidFill>
          <a:prstDash val="solid"/>
        </a:ln>
        <a:effectLst/>
      </dgm:spPr>
      <dgm:t>
        <a:bodyPr spcFirstLastPara="0" vert="horz" wrap="square" lIns="8890" tIns="8890" rIns="8890" bIns="8890" numCol="1" spcCol="1270" anchor="ctr" anchorCtr="0"/>
        <a:lstStyle/>
        <a:p>
          <a:pPr marL="0" lvl="0" indent="0" algn="ctr" defTabSz="355600">
            <a:lnSpc>
              <a:spcPct val="90000"/>
            </a:lnSpc>
            <a:spcBef>
              <a:spcPct val="0"/>
            </a:spcBef>
            <a:spcAft>
              <a:spcPct val="35000"/>
            </a:spcAft>
            <a:buNone/>
          </a:pPr>
          <a:r>
            <a:rPr lang="en-GB" sz="8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Indulgence vs Restraint</a:t>
          </a:r>
        </a:p>
      </dgm:t>
    </dgm:pt>
    <dgm:pt modelId="{AF32E373-DB3A-4FEB-A9BB-5EBBE2FC2F7A}" type="parTrans" cxnId="{B1442610-D69A-4571-BE8D-9464351FA781}">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98EFBD4C-75F4-43C0-93E9-DC688E6D472F}" type="sibTrans" cxnId="{B1442610-D69A-4571-BE8D-9464351FA781}">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6FA5AD67-A448-4F80-A50B-42662AF4B64D}" type="pres">
      <dgm:prSet presAssocID="{C8F5D9CD-908D-4D47-8CAB-769925BBE092}" presName="composite" presStyleCnt="0">
        <dgm:presLayoutVars>
          <dgm:chMax val="1"/>
          <dgm:dir/>
          <dgm:resizeHandles val="exact"/>
        </dgm:presLayoutVars>
      </dgm:prSet>
      <dgm:spPr/>
    </dgm:pt>
    <dgm:pt modelId="{8AD8860B-3BFF-4F46-8086-44DA9902C30A}" type="pres">
      <dgm:prSet presAssocID="{C8F5D9CD-908D-4D47-8CAB-769925BBE092}" presName="radial" presStyleCnt="0">
        <dgm:presLayoutVars>
          <dgm:animLvl val="ctr"/>
        </dgm:presLayoutVars>
      </dgm:prSet>
      <dgm:spPr/>
    </dgm:pt>
    <dgm:pt modelId="{2C208999-0995-4A7D-BB3F-53C5F74927E5}" type="pres">
      <dgm:prSet presAssocID="{AAEEDF37-FDA9-4FA0-AC96-DF965CE45DA3}" presName="centerShape" presStyleLbl="vennNode1" presStyleIdx="0" presStyleCnt="7"/>
      <dgm:spPr/>
    </dgm:pt>
    <dgm:pt modelId="{BACB5B3B-EA86-49E9-9718-0E0D3CD4C17C}" type="pres">
      <dgm:prSet presAssocID="{703CBFC6-B8B7-4C18-8C69-68B58E70744D}" presName="node" presStyleLbl="vennNode1" presStyleIdx="1" presStyleCnt="7">
        <dgm:presLayoutVars>
          <dgm:bulletEnabled val="1"/>
        </dgm:presLayoutVars>
      </dgm:prSet>
      <dgm:spPr/>
    </dgm:pt>
    <dgm:pt modelId="{F80E8ABB-757A-4B66-AD94-72D0155538DA}" type="pres">
      <dgm:prSet presAssocID="{BA204107-38AF-46C0-93F7-0C426E9556AD}" presName="node" presStyleLbl="vennNode1" presStyleIdx="2" presStyleCnt="7" custRadScaleRad="99420" custRadScaleInc="2612">
        <dgm:presLayoutVars>
          <dgm:bulletEnabled val="1"/>
        </dgm:presLayoutVars>
      </dgm:prSet>
      <dgm:spPr>
        <a:xfrm>
          <a:off x="3283073" y="650258"/>
          <a:ext cx="947517" cy="947517"/>
        </a:xfrm>
        <a:prstGeom prst="ellipse">
          <a:avLst/>
        </a:prstGeom>
      </dgm:spPr>
    </dgm:pt>
    <dgm:pt modelId="{7EF7746B-11E7-4C8B-A449-D383116902F7}" type="pres">
      <dgm:prSet presAssocID="{2316E39F-A88F-456B-AEDF-1547ED97210F}" presName="node" presStyleLbl="vennNode1" presStyleIdx="3" presStyleCnt="7">
        <dgm:presLayoutVars>
          <dgm:bulletEnabled val="1"/>
        </dgm:presLayoutVars>
      </dgm:prSet>
      <dgm:spPr>
        <a:xfrm>
          <a:off x="3272891" y="1851492"/>
          <a:ext cx="947517" cy="947517"/>
        </a:xfrm>
        <a:prstGeom prst="ellipse">
          <a:avLst/>
        </a:prstGeom>
      </dgm:spPr>
    </dgm:pt>
    <dgm:pt modelId="{BBC9FBA1-94F2-4C20-A90B-241C3FB331D6}" type="pres">
      <dgm:prSet presAssocID="{398D9AB7-E3DF-40FD-92D8-F7B5209B05C1}" presName="node" presStyleLbl="vennNode1" presStyleIdx="4" presStyleCnt="7">
        <dgm:presLayoutVars>
          <dgm:bulletEnabled val="1"/>
        </dgm:presLayoutVars>
      </dgm:prSet>
      <dgm:spPr>
        <a:xfrm>
          <a:off x="2204126" y="2468544"/>
          <a:ext cx="947517" cy="947517"/>
        </a:xfrm>
        <a:prstGeom prst="ellipse">
          <a:avLst/>
        </a:prstGeom>
      </dgm:spPr>
    </dgm:pt>
    <dgm:pt modelId="{74DBAF63-FB65-48D4-84A6-F56D6FE2094F}" type="pres">
      <dgm:prSet presAssocID="{CB3D353D-BA4F-4926-8D5B-43D7925B55AD}" presName="node" presStyleLbl="vennNode1" presStyleIdx="5" presStyleCnt="7">
        <dgm:presLayoutVars>
          <dgm:bulletEnabled val="1"/>
        </dgm:presLayoutVars>
      </dgm:prSet>
      <dgm:spPr>
        <a:xfrm>
          <a:off x="1135362" y="1851492"/>
          <a:ext cx="947517" cy="947517"/>
        </a:xfrm>
        <a:prstGeom prst="ellipse">
          <a:avLst/>
        </a:prstGeom>
      </dgm:spPr>
    </dgm:pt>
    <dgm:pt modelId="{DBE83E4E-6F50-4C52-A2EA-71A36C62DB5C}" type="pres">
      <dgm:prSet presAssocID="{25B6EA1F-C981-476A-9F3A-C8CCD41AF614}" presName="node" presStyleLbl="vennNode1" presStyleIdx="6" presStyleCnt="7">
        <dgm:presLayoutVars>
          <dgm:bulletEnabled val="1"/>
        </dgm:presLayoutVars>
      </dgm:prSet>
      <dgm:spPr>
        <a:xfrm>
          <a:off x="1135362" y="617389"/>
          <a:ext cx="947517" cy="947517"/>
        </a:xfrm>
        <a:prstGeom prst="ellipse">
          <a:avLst/>
        </a:prstGeom>
      </dgm:spPr>
    </dgm:pt>
  </dgm:ptLst>
  <dgm:cxnLst>
    <dgm:cxn modelId="{F3A8C701-3FD2-4B0D-82DC-CAFF59BD873E}" srcId="{AAEEDF37-FDA9-4FA0-AC96-DF965CE45DA3}" destId="{CB3D353D-BA4F-4926-8D5B-43D7925B55AD}" srcOrd="4" destOrd="0" parTransId="{A77B9FE4-386E-4662-9F0C-46C9D7F3DD9D}" sibTransId="{117E39A0-40FD-4B3B-94EB-6A31F02D3582}"/>
    <dgm:cxn modelId="{08C8F601-4856-498E-9089-626A25F890F6}" type="presOf" srcId="{C8F5D9CD-908D-4D47-8CAB-769925BBE092}" destId="{6FA5AD67-A448-4F80-A50B-42662AF4B64D}" srcOrd="0" destOrd="0" presId="urn:microsoft.com/office/officeart/2005/8/layout/radial3"/>
    <dgm:cxn modelId="{8E002A04-DB3F-4A90-8A6B-4C080BDC7E88}" type="presOf" srcId="{BA204107-38AF-46C0-93F7-0C426E9556AD}" destId="{F80E8ABB-757A-4B66-AD94-72D0155538DA}" srcOrd="0" destOrd="0" presId="urn:microsoft.com/office/officeart/2005/8/layout/radial3"/>
    <dgm:cxn modelId="{B1442610-D69A-4571-BE8D-9464351FA781}" srcId="{AAEEDF37-FDA9-4FA0-AC96-DF965CE45DA3}" destId="{25B6EA1F-C981-476A-9F3A-C8CCD41AF614}" srcOrd="5" destOrd="0" parTransId="{AF32E373-DB3A-4FEB-A9BB-5EBBE2FC2F7A}" sibTransId="{98EFBD4C-75F4-43C0-93E9-DC688E6D472F}"/>
    <dgm:cxn modelId="{F14F9D12-0B7D-4F02-8D28-CF29ED073DE1}" srcId="{AAEEDF37-FDA9-4FA0-AC96-DF965CE45DA3}" destId="{BA204107-38AF-46C0-93F7-0C426E9556AD}" srcOrd="1" destOrd="0" parTransId="{88D8C7CC-1719-4AE0-9B35-90DED33DE416}" sibTransId="{158AB8AC-FE61-4F9D-AC09-5DFDD0573335}"/>
    <dgm:cxn modelId="{81DCA119-A612-4C77-ACB6-74507623A098}" srcId="{AAEEDF37-FDA9-4FA0-AC96-DF965CE45DA3}" destId="{703CBFC6-B8B7-4C18-8C69-68B58E70744D}" srcOrd="0" destOrd="0" parTransId="{8FCDEA96-ED1F-4DAA-9342-F848BFEB4EFD}" sibTransId="{EC3B287C-7556-44DF-B98B-A4601CDFCEC0}"/>
    <dgm:cxn modelId="{4544A63E-C0BC-46C5-B877-88B8CE5C69BE}" type="presOf" srcId="{703CBFC6-B8B7-4C18-8C69-68B58E70744D}" destId="{BACB5B3B-EA86-49E9-9718-0E0D3CD4C17C}" srcOrd="0" destOrd="0" presId="urn:microsoft.com/office/officeart/2005/8/layout/radial3"/>
    <dgm:cxn modelId="{9F9C6263-EC2D-49E9-BE23-C3C16ED032D7}" srcId="{AAEEDF37-FDA9-4FA0-AC96-DF965CE45DA3}" destId="{398D9AB7-E3DF-40FD-92D8-F7B5209B05C1}" srcOrd="3" destOrd="0" parTransId="{472D9185-9A07-4790-8B23-25D84BD2F7DE}" sibTransId="{38D6967F-052E-489D-9D0A-18FA85A4EE81}"/>
    <dgm:cxn modelId="{40A5006F-DA87-415F-BC43-538583D4A40A}" type="presOf" srcId="{398D9AB7-E3DF-40FD-92D8-F7B5209B05C1}" destId="{BBC9FBA1-94F2-4C20-A90B-241C3FB331D6}" srcOrd="0" destOrd="0" presId="urn:microsoft.com/office/officeart/2005/8/layout/radial3"/>
    <dgm:cxn modelId="{2C5B5D85-EB53-4608-AC15-0FF25D5661B3}" type="presOf" srcId="{CB3D353D-BA4F-4926-8D5B-43D7925B55AD}" destId="{74DBAF63-FB65-48D4-84A6-F56D6FE2094F}" srcOrd="0" destOrd="0" presId="urn:microsoft.com/office/officeart/2005/8/layout/radial3"/>
    <dgm:cxn modelId="{04BBEA88-351F-42E6-A27C-A91BB06A4594}" srcId="{AAEEDF37-FDA9-4FA0-AC96-DF965CE45DA3}" destId="{2316E39F-A88F-456B-AEDF-1547ED97210F}" srcOrd="2" destOrd="0" parTransId="{800890B6-8AEF-4E0C-802C-7D28636538A9}" sibTransId="{E908D16F-C4E4-44E6-85B1-E09B2F6CA6C9}"/>
    <dgm:cxn modelId="{B955BF98-395B-45B0-A68E-DF11CDF8F4E0}" type="presOf" srcId="{2316E39F-A88F-456B-AEDF-1547ED97210F}" destId="{7EF7746B-11E7-4C8B-A449-D383116902F7}" srcOrd="0" destOrd="0" presId="urn:microsoft.com/office/officeart/2005/8/layout/radial3"/>
    <dgm:cxn modelId="{0FFAADDE-A15F-4F73-831E-425433A52FA3}" type="presOf" srcId="{25B6EA1F-C981-476A-9F3A-C8CCD41AF614}" destId="{DBE83E4E-6F50-4C52-A2EA-71A36C62DB5C}" srcOrd="0" destOrd="0" presId="urn:microsoft.com/office/officeart/2005/8/layout/radial3"/>
    <dgm:cxn modelId="{92D971EB-96F5-48BC-8E48-5AAE57357AD0}" type="presOf" srcId="{AAEEDF37-FDA9-4FA0-AC96-DF965CE45DA3}" destId="{2C208999-0995-4A7D-BB3F-53C5F74927E5}" srcOrd="0" destOrd="0" presId="urn:microsoft.com/office/officeart/2005/8/layout/radial3"/>
    <dgm:cxn modelId="{325689F3-5F8A-4789-9A53-6B9BF34A153C}" srcId="{C8F5D9CD-908D-4D47-8CAB-769925BBE092}" destId="{AAEEDF37-FDA9-4FA0-AC96-DF965CE45DA3}" srcOrd="0" destOrd="0" parTransId="{090B590F-77AE-4F02-B37A-78F23396B3A1}" sibTransId="{2073CAF6-5CE5-40D7-AEFB-4F44FFDFD028}"/>
    <dgm:cxn modelId="{D1897105-F4F2-48F8-969D-78E75C34B8B2}" type="presParOf" srcId="{6FA5AD67-A448-4F80-A50B-42662AF4B64D}" destId="{8AD8860B-3BFF-4F46-8086-44DA9902C30A}" srcOrd="0" destOrd="0" presId="urn:microsoft.com/office/officeart/2005/8/layout/radial3"/>
    <dgm:cxn modelId="{6A7C5B60-7A6D-4AC5-AD73-266DB2E94DF2}" type="presParOf" srcId="{8AD8860B-3BFF-4F46-8086-44DA9902C30A}" destId="{2C208999-0995-4A7D-BB3F-53C5F74927E5}" srcOrd="0" destOrd="0" presId="urn:microsoft.com/office/officeart/2005/8/layout/radial3"/>
    <dgm:cxn modelId="{55912857-2A90-4CB0-9DE8-CC13B6507971}" type="presParOf" srcId="{8AD8860B-3BFF-4F46-8086-44DA9902C30A}" destId="{BACB5B3B-EA86-49E9-9718-0E0D3CD4C17C}" srcOrd="1" destOrd="0" presId="urn:microsoft.com/office/officeart/2005/8/layout/radial3"/>
    <dgm:cxn modelId="{F843644B-10D0-4CAF-9CB2-9B806EB268D4}" type="presParOf" srcId="{8AD8860B-3BFF-4F46-8086-44DA9902C30A}" destId="{F80E8ABB-757A-4B66-AD94-72D0155538DA}" srcOrd="2" destOrd="0" presId="urn:microsoft.com/office/officeart/2005/8/layout/radial3"/>
    <dgm:cxn modelId="{57142297-B1FD-4242-B40E-7CA1EE4D46D8}" type="presParOf" srcId="{8AD8860B-3BFF-4F46-8086-44DA9902C30A}" destId="{7EF7746B-11E7-4C8B-A449-D383116902F7}" srcOrd="3" destOrd="0" presId="urn:microsoft.com/office/officeart/2005/8/layout/radial3"/>
    <dgm:cxn modelId="{4EDBFED1-9D52-461F-B9EA-371FD13B40D9}" type="presParOf" srcId="{8AD8860B-3BFF-4F46-8086-44DA9902C30A}" destId="{BBC9FBA1-94F2-4C20-A90B-241C3FB331D6}" srcOrd="4" destOrd="0" presId="urn:microsoft.com/office/officeart/2005/8/layout/radial3"/>
    <dgm:cxn modelId="{5B8B71BB-D795-44B8-A657-71D3E74EFCB8}" type="presParOf" srcId="{8AD8860B-3BFF-4F46-8086-44DA9902C30A}" destId="{74DBAF63-FB65-48D4-84A6-F56D6FE2094F}" srcOrd="5" destOrd="0" presId="urn:microsoft.com/office/officeart/2005/8/layout/radial3"/>
    <dgm:cxn modelId="{86001757-3A47-41D9-8953-687375087BD0}" type="presParOf" srcId="{8AD8860B-3BFF-4F46-8086-44DA9902C30A}" destId="{DBE83E4E-6F50-4C52-A2EA-71A36C62DB5C}" srcOrd="6" destOrd="0" presId="urn:microsoft.com/office/officeart/2005/8/layout/radial3"/>
  </dgm:cxnLst>
  <dgm:bg>
    <a:solidFill>
      <a:schemeClr val="lt1">
        <a:hueOff val="0"/>
        <a:satOff val="0"/>
        <a:lumOff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08999-0995-4A7D-BB3F-53C5F74927E5}">
      <dsp:nvSpPr>
        <dsp:cNvPr id="0" name=""/>
        <dsp:cNvSpPr/>
      </dsp:nvSpPr>
      <dsp:spPr>
        <a:xfrm>
          <a:off x="1730368" y="760682"/>
          <a:ext cx="1895034" cy="1895034"/>
        </a:xfrm>
        <a:prstGeom prst="ellipse">
          <a:avLst/>
        </a:prstGeom>
        <a:solidFill>
          <a:srgbClr val="AFDDFF">
            <a:alpha val="49804"/>
          </a:srgb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Verdana" panose="020B0604030504040204" pitchFamily="34" charset="0"/>
              <a:ea typeface="Verdana" panose="020B0604030504040204" pitchFamily="34" charset="0"/>
              <a:cs typeface="Verdana" panose="020B0604030504040204" pitchFamily="34" charset="0"/>
            </a:rPr>
            <a:t>Culture</a:t>
          </a:r>
        </a:p>
      </dsp:txBody>
      <dsp:txXfrm>
        <a:off x="2007889" y="1038203"/>
        <a:ext cx="1339992" cy="1339992"/>
      </dsp:txXfrm>
    </dsp:sp>
    <dsp:sp modelId="{BACB5B3B-EA86-49E9-9718-0E0D3CD4C17C}">
      <dsp:nvSpPr>
        <dsp:cNvPr id="0" name=""/>
        <dsp:cNvSpPr/>
      </dsp:nvSpPr>
      <dsp:spPr>
        <a:xfrm>
          <a:off x="2204126" y="338"/>
          <a:ext cx="947517" cy="947517"/>
        </a:xfrm>
        <a:prstGeom prst="ellipse">
          <a:avLst/>
        </a:prstGeom>
        <a:solidFill>
          <a:schemeClr val="tx2">
            <a:alpha val="50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latin typeface="Verdana" panose="020B0604030504040204" pitchFamily="34" charset="0"/>
              <a:ea typeface="Verdana" panose="020B0604030504040204" pitchFamily="34" charset="0"/>
              <a:cs typeface="Verdana" panose="020B0604030504040204" pitchFamily="34" charset="0"/>
            </a:rPr>
            <a:t>Power Distance</a:t>
          </a:r>
        </a:p>
      </dsp:txBody>
      <dsp:txXfrm>
        <a:off x="2342887" y="139099"/>
        <a:ext cx="669995" cy="669995"/>
      </dsp:txXfrm>
    </dsp:sp>
    <dsp:sp modelId="{F80E8ABB-757A-4B66-AD94-72D0155538DA}">
      <dsp:nvSpPr>
        <dsp:cNvPr id="0" name=""/>
        <dsp:cNvSpPr/>
      </dsp:nvSpPr>
      <dsp:spPr>
        <a:xfrm>
          <a:off x="3283073" y="650258"/>
          <a:ext cx="947517" cy="947517"/>
        </a:xfrm>
        <a:prstGeom prst="ellipse">
          <a:avLst/>
        </a:prstGeom>
        <a:solidFill>
          <a:srgbClr val="EEEEEE">
            <a:alpha val="50000"/>
          </a:srgbClr>
        </a:solidFill>
        <a:ln w="25400" cap="flat" cmpd="sng" algn="ctr">
          <a:solidFill>
            <a:srgbClr val="78909C">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50" kern="1200" dirty="0">
              <a:solidFill>
                <a:srgbClr val="000000"/>
              </a:solidFill>
              <a:latin typeface="Verdana" panose="020B0604030504040204" pitchFamily="34" charset="0"/>
              <a:ea typeface="Verdana" panose="020B0604030504040204" pitchFamily="34" charset="0"/>
              <a:cs typeface="Verdana" panose="020B0604030504040204" pitchFamily="34" charset="0"/>
            </a:rPr>
            <a:t>Individualism vs Collectivism</a:t>
          </a:r>
        </a:p>
      </dsp:txBody>
      <dsp:txXfrm>
        <a:off x="3421834" y="789019"/>
        <a:ext cx="669995" cy="669995"/>
      </dsp:txXfrm>
    </dsp:sp>
    <dsp:sp modelId="{7EF7746B-11E7-4C8B-A449-D383116902F7}">
      <dsp:nvSpPr>
        <dsp:cNvPr id="0" name=""/>
        <dsp:cNvSpPr/>
      </dsp:nvSpPr>
      <dsp:spPr>
        <a:xfrm>
          <a:off x="3272891" y="1851492"/>
          <a:ext cx="947517" cy="947517"/>
        </a:xfrm>
        <a:prstGeom prst="ellipse">
          <a:avLst/>
        </a:prstGeom>
        <a:solidFill>
          <a:srgbClr val="EEEEEE">
            <a:alpha val="50000"/>
          </a:srgbClr>
        </a:solidFill>
        <a:ln w="25400" cap="flat" cmpd="sng" algn="ctr">
          <a:solidFill>
            <a:srgbClr val="78909C">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Masculinity</a:t>
          </a:r>
          <a:r>
            <a:rPr lang="en-GB" sz="800" kern="1200" dirty="0">
              <a:latin typeface="Verdana" panose="020B0604030504040204" pitchFamily="34" charset="0"/>
              <a:ea typeface="Verdana" panose="020B0604030504040204" pitchFamily="34" charset="0"/>
              <a:cs typeface="Verdana" panose="020B0604030504040204" pitchFamily="34" charset="0"/>
            </a:rPr>
            <a:t> vs Femininity </a:t>
          </a:r>
        </a:p>
      </dsp:txBody>
      <dsp:txXfrm>
        <a:off x="3411652" y="1990253"/>
        <a:ext cx="669995" cy="669995"/>
      </dsp:txXfrm>
    </dsp:sp>
    <dsp:sp modelId="{BBC9FBA1-94F2-4C20-A90B-241C3FB331D6}">
      <dsp:nvSpPr>
        <dsp:cNvPr id="0" name=""/>
        <dsp:cNvSpPr/>
      </dsp:nvSpPr>
      <dsp:spPr>
        <a:xfrm>
          <a:off x="2204126" y="2468544"/>
          <a:ext cx="947517" cy="947517"/>
        </a:xfrm>
        <a:prstGeom prst="ellipse">
          <a:avLst/>
        </a:prstGeom>
        <a:solidFill>
          <a:srgbClr val="EEEEEE">
            <a:alpha val="50000"/>
          </a:srgbClr>
        </a:solidFill>
        <a:ln w="25400" cap="flat" cmpd="sng" algn="ctr">
          <a:solidFill>
            <a:srgbClr val="78909C">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Uncertainty</a:t>
          </a:r>
          <a:r>
            <a:rPr lang="en-GB" sz="800" kern="1200" dirty="0">
              <a:latin typeface="Verdana" panose="020B0604030504040204" pitchFamily="34" charset="0"/>
              <a:ea typeface="Verdana" panose="020B0604030504040204" pitchFamily="34" charset="0"/>
              <a:cs typeface="Verdana" panose="020B0604030504040204" pitchFamily="34" charset="0"/>
            </a:rPr>
            <a:t> avoidance</a:t>
          </a:r>
        </a:p>
      </dsp:txBody>
      <dsp:txXfrm>
        <a:off x="2342887" y="2607305"/>
        <a:ext cx="669995" cy="669995"/>
      </dsp:txXfrm>
    </dsp:sp>
    <dsp:sp modelId="{74DBAF63-FB65-48D4-84A6-F56D6FE2094F}">
      <dsp:nvSpPr>
        <dsp:cNvPr id="0" name=""/>
        <dsp:cNvSpPr/>
      </dsp:nvSpPr>
      <dsp:spPr>
        <a:xfrm>
          <a:off x="1135362" y="1851492"/>
          <a:ext cx="947517" cy="947517"/>
        </a:xfrm>
        <a:prstGeom prst="ellipse">
          <a:avLst/>
        </a:prstGeom>
        <a:solidFill>
          <a:srgbClr val="EEEEEE">
            <a:alpha val="50000"/>
          </a:srgbClr>
        </a:solidFill>
        <a:ln w="25400" cap="flat" cmpd="sng" algn="ctr">
          <a:solidFill>
            <a:srgbClr val="78909C">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Long</a:t>
          </a:r>
          <a:r>
            <a:rPr lang="en-GB" sz="800" kern="1200" dirty="0">
              <a:latin typeface="Verdana" panose="020B0604030504040204" pitchFamily="34" charset="0"/>
              <a:ea typeface="Verdana" panose="020B0604030504040204" pitchFamily="34" charset="0"/>
              <a:cs typeface="Verdana" panose="020B0604030504040204" pitchFamily="34" charset="0"/>
            </a:rPr>
            <a:t> vs Short term orientation</a:t>
          </a:r>
        </a:p>
      </dsp:txBody>
      <dsp:txXfrm>
        <a:off x="1274123" y="1990253"/>
        <a:ext cx="669995" cy="669995"/>
      </dsp:txXfrm>
    </dsp:sp>
    <dsp:sp modelId="{DBE83E4E-6F50-4C52-A2EA-71A36C62DB5C}">
      <dsp:nvSpPr>
        <dsp:cNvPr id="0" name=""/>
        <dsp:cNvSpPr/>
      </dsp:nvSpPr>
      <dsp:spPr>
        <a:xfrm>
          <a:off x="1135362" y="617389"/>
          <a:ext cx="947517" cy="947517"/>
        </a:xfrm>
        <a:prstGeom prst="ellipse">
          <a:avLst/>
        </a:prstGeom>
        <a:solidFill>
          <a:srgbClr val="EEEEEE">
            <a:alpha val="50000"/>
          </a:srgbClr>
        </a:solidFill>
        <a:ln w="25400" cap="flat" cmpd="sng" algn="ctr">
          <a:solidFill>
            <a:srgbClr val="78909C">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Indulgence vs Restraint</a:t>
          </a:r>
        </a:p>
      </dsp:txBody>
      <dsp:txXfrm>
        <a:off x="1274123" y="756150"/>
        <a:ext cx="669995" cy="66999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3" Type="http://schemas.openxmlformats.org/officeDocument/2006/relationships/hyperlink" Target="https://www.jnj.com/_document?id=00000159-69fe-dba3-afdb-79ffcdd60000" TargetMode="External"/><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3" Type="http://schemas.openxmlformats.org/officeDocument/2006/relationships/hyperlink" Target="https://link.springer.com/article/10.1007/s10869-014-9384-3" TargetMode="External"/><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8" Type="http://schemas.openxmlformats.org/officeDocument/2006/relationships/hyperlink" Target="https://www.werk.be/beleidsthemas/sectoren/sectorconvenants/sectorfondsen" TargetMode="External"/><Relationship Id="rId3" Type="http://schemas.openxmlformats.org/officeDocument/2006/relationships/hyperlink" Target="https://werkgevers.vdab.be/werkgevers/beroepsinlevingsstage" TargetMode="External"/><Relationship Id="rId7" Type="http://schemas.openxmlformats.org/officeDocument/2006/relationships/hyperlink" Target="https://werkgevers.vdab.be/hraanbod/nederlands.shtml#taalcoaching" TargetMode="External"/><Relationship Id="rId2" Type="http://schemas.openxmlformats.org/officeDocument/2006/relationships/slide" Target="../slides/slide191.xml"/><Relationship Id="rId1" Type="http://schemas.openxmlformats.org/officeDocument/2006/relationships/notesMaster" Target="../notesMasters/notesMaster1.xml"/><Relationship Id="rId6" Type="http://schemas.openxmlformats.org/officeDocument/2006/relationships/hyperlink" Target="https://select.actiris.brussels/nl/premies/ibo" TargetMode="External"/><Relationship Id="rId5" Type="http://schemas.openxmlformats.org/officeDocument/2006/relationships/hyperlink" Target="https://werkgevers.vdab.be/werkgevers/ibo" TargetMode="External"/><Relationship Id="rId4" Type="http://schemas.openxmlformats.org/officeDocument/2006/relationships/hyperlink" Target="https://select.actiris.brussels/nl/premies/beroepsinlevingsstage" TargetMode="External"/><Relationship Id="rId9" Type="http://schemas.openxmlformats.org/officeDocument/2006/relationships/hyperlink" Target="https://www.voka.be/welt" TargetMode="Externa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pickthebrain.com/blog/moral-licensing-how-being-good-can-make-you-bad/"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lay.kahoot.it/#/?quizId=1cd86418-dd73-47b2-9903-7b20c309ac1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kahoot.it/"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talentinternational.com/spot-unconscious-bias-workplace/"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https://www.microsoft.com/en-us/diversity/beyond-microsoft/default.aspx" TargetMode="Externa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dirty="0" err="1"/>
              <a:t>NiMAP</a:t>
            </a:r>
            <a:r>
              <a:rPr lang="en-GB" dirty="0"/>
              <a:t> (Newcomer Induction Management Acceleration Programme) is a project, sponsored by the European Social Fund &amp; Flemish Government and inspired by Stockholm school of Economics. For this project, Vlerick Business School and Talentree worked closely together to develop:</a:t>
            </a:r>
          </a:p>
          <a:p>
            <a:pPr marL="0" lvl="0" indent="0" algn="just" rtl="0">
              <a:spcBef>
                <a:spcPts val="0"/>
              </a:spcBef>
              <a:spcAft>
                <a:spcPts val="0"/>
              </a:spcAft>
              <a:buNone/>
            </a:pPr>
            <a:endParaRPr lang="en-GB" dirty="0"/>
          </a:p>
          <a:p>
            <a:pPr marL="228600" lvl="0" indent="-228600" algn="just" rtl="0">
              <a:spcBef>
                <a:spcPts val="0"/>
              </a:spcBef>
              <a:spcAft>
                <a:spcPts val="0"/>
              </a:spcAft>
              <a:buFont typeface="+mj-lt"/>
              <a:buAutoNum type="arabicPeriod"/>
            </a:pPr>
            <a:r>
              <a:rPr lang="en-GB" b="1" dirty="0"/>
              <a:t>A toolkit for newcomers </a:t>
            </a:r>
            <a:r>
              <a:rPr lang="en-GB" dirty="0"/>
              <a:t>which consists of 5 tools designed to help people who recently arrived in Belgium in their search for a job.</a:t>
            </a:r>
          </a:p>
          <a:p>
            <a:pPr marL="0" lvl="0" indent="0" algn="just" rtl="0">
              <a:spcBef>
                <a:spcPts val="0"/>
              </a:spcBef>
              <a:spcAft>
                <a:spcPts val="0"/>
              </a:spcAft>
              <a:buFont typeface="+mj-lt"/>
              <a:buNone/>
            </a:pPr>
            <a:endParaRPr lang="en-GB" dirty="0"/>
          </a:p>
          <a:p>
            <a:pPr marL="228600" lvl="0" indent="-228600" algn="just" rtl="0">
              <a:spcBef>
                <a:spcPts val="0"/>
              </a:spcBef>
              <a:spcAft>
                <a:spcPts val="0"/>
              </a:spcAft>
              <a:buFont typeface="+mj-lt"/>
              <a:buAutoNum type="arabicPeriod" startAt="2"/>
            </a:pPr>
            <a:r>
              <a:rPr lang="en-GB" b="1" dirty="0"/>
              <a:t>A toolkit for companies</a:t>
            </a:r>
            <a:r>
              <a:rPr lang="en-GB" dirty="0"/>
              <a:t> which consists of 4 modules, designed for companies looking to diversify their talent pool. The modules are designed in such a way companies can use them autonomously to set up their own diversity initiatives and workshops. Each module consists of:</a:t>
            </a:r>
          </a:p>
          <a:p>
            <a:pPr marL="228600" lvl="0" indent="-228600" algn="just" rtl="0">
              <a:spcBef>
                <a:spcPts val="0"/>
              </a:spcBef>
              <a:spcAft>
                <a:spcPts val="0"/>
              </a:spcAft>
              <a:buFont typeface="+mj-lt"/>
              <a:buAutoNum type="arabicPeriod" startAt="2"/>
            </a:pPr>
            <a:endParaRPr lang="en-GB" dirty="0"/>
          </a:p>
          <a:p>
            <a:pPr marL="628650" lvl="1" indent="-171450" algn="just" rtl="0">
              <a:spcBef>
                <a:spcPts val="0"/>
              </a:spcBef>
              <a:spcAft>
                <a:spcPts val="0"/>
              </a:spcAft>
              <a:buFontTx/>
              <a:buChar char="-"/>
            </a:pPr>
            <a:r>
              <a:rPr lang="en-GB" dirty="0"/>
              <a:t>a tool </a:t>
            </a:r>
          </a:p>
          <a:p>
            <a:pPr marL="628650" lvl="1" indent="-171450" algn="just" rtl="0">
              <a:spcBef>
                <a:spcPts val="0"/>
              </a:spcBef>
              <a:spcAft>
                <a:spcPts val="0"/>
              </a:spcAft>
              <a:buFontTx/>
              <a:buChar char="-"/>
            </a:pPr>
            <a:r>
              <a:rPr lang="en-GB" dirty="0"/>
              <a:t>an interactive </a:t>
            </a:r>
            <a:r>
              <a:rPr lang="en-GB" dirty="0" err="1"/>
              <a:t>powerpoint</a:t>
            </a:r>
            <a:r>
              <a:rPr lang="en-GB" dirty="0"/>
              <a:t> presentation</a:t>
            </a:r>
          </a:p>
          <a:p>
            <a:pPr marL="628650" lvl="1" indent="-171450" algn="just" rtl="0">
              <a:spcBef>
                <a:spcPts val="0"/>
              </a:spcBef>
              <a:spcAft>
                <a:spcPts val="0"/>
              </a:spcAft>
              <a:buFontTx/>
              <a:buChar char="-"/>
            </a:pPr>
            <a:r>
              <a:rPr lang="en-GB" dirty="0"/>
              <a:t>detailed leaflets of each exercise referred to in the </a:t>
            </a:r>
            <a:r>
              <a:rPr lang="en-GB" dirty="0" err="1"/>
              <a:t>powerpoint</a:t>
            </a:r>
            <a:r>
              <a:rPr lang="en-GB" dirty="0"/>
              <a:t> presentation by a blue dotted background</a:t>
            </a:r>
          </a:p>
          <a:p>
            <a:pPr marL="0" lvl="0" indent="0" algn="just" rtl="0">
              <a:spcBef>
                <a:spcPts val="0"/>
              </a:spcBef>
              <a:spcAft>
                <a:spcPts val="0"/>
              </a:spcAft>
              <a:buFont typeface="+mj-lt"/>
              <a:buNone/>
            </a:pPr>
            <a:endParaRPr lang="en-GB" dirty="0"/>
          </a:p>
          <a:p>
            <a:pPr marL="228600" lvl="0" indent="-228600" algn="just" rtl="0">
              <a:spcBef>
                <a:spcPts val="0"/>
              </a:spcBef>
              <a:spcAft>
                <a:spcPts val="0"/>
              </a:spcAft>
              <a:buFont typeface="+mj-lt"/>
              <a:buAutoNum type="arabicPeriod" startAt="3"/>
            </a:pPr>
            <a:r>
              <a:rPr lang="en-GB" b="1" dirty="0"/>
              <a:t>A policy recommendation</a:t>
            </a:r>
          </a:p>
          <a:p>
            <a:pPr marL="171450" lvl="0" indent="-171450" algn="just" rtl="0">
              <a:spcBef>
                <a:spcPts val="0"/>
              </a:spcBef>
              <a:spcAft>
                <a:spcPts val="0"/>
              </a:spcAft>
              <a:buFontTx/>
              <a:buChar char="-"/>
            </a:pPr>
            <a:endParaRPr lang="en-GB" dirty="0"/>
          </a:p>
          <a:p>
            <a:pPr marL="0" lvl="0" indent="0" algn="just" rtl="0">
              <a:spcBef>
                <a:spcPts val="0"/>
              </a:spcBef>
              <a:spcAft>
                <a:spcPts val="0"/>
              </a:spcAft>
              <a:buNone/>
            </a:pPr>
            <a:r>
              <a:rPr lang="en-GB" dirty="0"/>
              <a:t>All material is online available </a:t>
            </a:r>
            <a:r>
              <a:rPr lang="en-GB" b="0" u="none" dirty="0">
                <a:solidFill>
                  <a:srgbClr val="FF0000"/>
                </a:solidFill>
                <a:highlight>
                  <a:srgbClr val="FFFF00"/>
                </a:highlight>
              </a:rPr>
              <a:t>and is free of charge</a:t>
            </a:r>
          </a:p>
          <a:p>
            <a:pPr marL="0" lvl="0" indent="0" algn="just" rtl="0">
              <a:spcBef>
                <a:spcPts val="0"/>
              </a:spcBef>
              <a:spcAft>
                <a:spcPts val="0"/>
              </a:spcAft>
              <a:buNone/>
            </a:pPr>
            <a:endParaRPr dirty="0"/>
          </a:p>
        </p:txBody>
      </p:sp>
    </p:spTree>
    <p:extLst>
      <p:ext uri="{BB962C8B-B14F-4D97-AF65-F5344CB8AC3E}">
        <p14:creationId xmlns:p14="http://schemas.microsoft.com/office/powerpoint/2010/main" val="353064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37% of Flemish children are of foreign origin (other nationality, born outside of Belgium and obtained a nationality or one of the parents is non-Belgian).</a:t>
            </a:r>
          </a:p>
          <a:p>
            <a:pPr marL="158750" indent="0">
              <a:buNone/>
            </a:pPr>
            <a:endParaRPr lang="en-US" dirty="0"/>
          </a:p>
          <a:p>
            <a:pPr marL="158750" indent="0">
              <a:buNone/>
            </a:pPr>
            <a:r>
              <a:rPr lang="en-GB" dirty="0"/>
              <a:t>http://samenleven-in-diversiteit.be/sites/default/files/sid2017_vlim2018_brochure.pdf</a:t>
            </a:r>
          </a:p>
        </p:txBody>
      </p:sp>
    </p:spTree>
    <p:extLst>
      <p:ext uri="{BB962C8B-B14F-4D97-AF65-F5344CB8AC3E}">
        <p14:creationId xmlns:p14="http://schemas.microsoft.com/office/powerpoint/2010/main" val="13936507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87350" indent="-228600" algn="just">
              <a:buFont typeface="+mj-lt"/>
              <a:buAutoNum type="arabicPeriod" startAt="6"/>
            </a:pPr>
            <a:r>
              <a:rPr lang="en-US" dirty="0"/>
              <a:t>Showcase specific diversity initiatives: Make your diversity initiatives and events visible to everyone within and outside your company by creating content and spreading this via different channels. Content can be visual, written, audio graphic or a combination of these. It could include workforce demographic statistics, pictures taken at diversity events, mission statements, awards your company has won, information about employee resource groups (these are groups of people within your company who share a common purpose, for example striving towards an inclusive workplace). Find a good balance in communicating diversity initiatives: On the one hand it is great to share your company’s efforts. On the other hand minority and majority groups might not appreciate they are being put in boxes. Have an open dialogue with all stakeholders involved.  </a:t>
            </a:r>
          </a:p>
          <a:p>
            <a:pPr marL="387350" indent="-228600" algn="just">
              <a:buFont typeface="+mj-lt"/>
              <a:buAutoNum type="arabicPeriod" startAt="6"/>
            </a:pPr>
            <a:r>
              <a:rPr lang="en-US" dirty="0"/>
              <a:t>Diversity Rankings. Also, try to be among the first movers to be on diversity listings, already popular in the US and UK and currently rising in Europe. These listings get a lot of (media) attention, which is perfect to boost your company image as a diversity-driven </a:t>
            </a:r>
            <a:r>
              <a:rPr lang="en-US" dirty="0" err="1"/>
              <a:t>organisation</a:t>
            </a:r>
            <a:r>
              <a:rPr lang="en-US" dirty="0"/>
              <a:t>.  </a:t>
            </a:r>
          </a:p>
          <a:p>
            <a:pPr marL="387350" indent="-228600" algn="just">
              <a:buFont typeface="+mj-lt"/>
              <a:buAutoNum type="arabicPeriod" startAt="6"/>
            </a:pPr>
            <a:r>
              <a:rPr lang="en-US" dirty="0"/>
              <a:t>Authenticity: It is important to have diversity genuinely woven throughout the entire company if you want to be seen as a diverse company. If this is not the case, efforts could be interpreted as hollow and ingenuine. This will lead to candidates disconnecting during the selection process or even worse after hiring. In other words: employer branding and communication strategies start with your internal practices and policies. Without real initiatives to put diversity high on the agenda and to build inclusive </a:t>
            </a:r>
            <a:r>
              <a:rPr lang="en-US" dirty="0" err="1"/>
              <a:t>organisations</a:t>
            </a:r>
            <a:r>
              <a:rPr lang="en-US" dirty="0"/>
              <a:t>, an employer brand that focuses on diversity is worthless or even harms your company.</a:t>
            </a:r>
          </a:p>
          <a:p>
            <a:pPr marL="158750" indent="0">
              <a:buNone/>
            </a:pPr>
            <a:endParaRPr lang="en-GB" dirty="0"/>
          </a:p>
        </p:txBody>
      </p:sp>
    </p:spTree>
    <p:extLst>
      <p:ext uri="{BB962C8B-B14F-4D97-AF65-F5344CB8AC3E}">
        <p14:creationId xmlns:p14="http://schemas.microsoft.com/office/powerpoint/2010/main" val="440181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police department of Ghent believes in the power of diversity and wants to be a representative billboard of the city. That’s why they put extra effort in attracting people with a migration background to join the team. They have set up a recruitment campaign to address a broader and more diverse public, to attract young talents and to ameliorate the reputation of the police among certain communities. </a:t>
            </a:r>
            <a:endParaRPr lang="en-GB" dirty="0"/>
          </a:p>
          <a:p>
            <a:pPr marL="158750" indent="0">
              <a:buNone/>
            </a:pPr>
            <a:endParaRPr lang="en-GB" dirty="0"/>
          </a:p>
        </p:txBody>
      </p:sp>
    </p:spTree>
    <p:extLst>
      <p:ext uri="{BB962C8B-B14F-4D97-AF65-F5344CB8AC3E}">
        <p14:creationId xmlns:p14="http://schemas.microsoft.com/office/powerpoint/2010/main" val="37756357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sz="1100" b="0" i="0" u="none" strike="noStrike" cap="none" dirty="0">
                <a:solidFill>
                  <a:srgbClr val="000000"/>
                </a:solidFill>
                <a:effectLst/>
                <a:latin typeface="Arial"/>
                <a:ea typeface="Arial"/>
                <a:cs typeface="Arial"/>
                <a:sym typeface="Arial"/>
              </a:rPr>
              <a:t>The four biggest action points of their campaign are:</a:t>
            </a:r>
          </a:p>
          <a:p>
            <a:pPr marL="158750" indent="0" algn="just">
              <a:buNone/>
            </a:pPr>
            <a:endParaRPr lang="en-US" dirty="0"/>
          </a:p>
          <a:p>
            <a:pPr marL="387350" indent="-228600" algn="just">
              <a:buFont typeface="+mj-lt"/>
              <a:buAutoNum type="arabicPeriod"/>
            </a:pPr>
            <a:r>
              <a:rPr lang="en-US" dirty="0"/>
              <a:t>A new jobsite: which contains information on what it means to work for the police of Ghent. The site gives an overview of all open vacancies and the accompanying selection procedure. It includes tips and tricks for the tests, and gives a clear image of the challenges the person might face during the process.</a:t>
            </a:r>
          </a:p>
          <a:p>
            <a:pPr marL="387350" indent="-228600" algn="just">
              <a:buFont typeface="+mj-lt"/>
              <a:buAutoNum type="arabicPeriod"/>
            </a:pPr>
            <a:r>
              <a:rPr lang="en-US" dirty="0"/>
              <a:t>Job fair days: the police </a:t>
            </a:r>
            <a:r>
              <a:rPr lang="en-US" dirty="0" err="1"/>
              <a:t>organises</a:t>
            </a:r>
            <a:r>
              <a:rPr lang="en-US" dirty="0"/>
              <a:t> multiple job fairs where representatives of different operational services, colleagues of the federal recruitment department and representatives of the Provincial Academy for Urgency Services and Local governments are present. They are available to answer all questions that visitors might have. This contributes to a realistic job preview.</a:t>
            </a:r>
          </a:p>
          <a:p>
            <a:pPr marL="387350" indent="-228600" algn="just">
              <a:buFont typeface="+mj-lt"/>
              <a:buAutoNum type="arabicPeriod"/>
            </a:pPr>
            <a:r>
              <a:rPr lang="en-US" dirty="0"/>
              <a:t>Personnel as ambassadors: these ambassadors strongly invest in social media, online visibility (including billboards on Spotify and advertisements on Facebook), campus communication, communication in sport and cultural </a:t>
            </a:r>
            <a:r>
              <a:rPr lang="en-US" dirty="0" err="1"/>
              <a:t>centres</a:t>
            </a:r>
            <a:r>
              <a:rPr lang="en-US" dirty="0"/>
              <a:t>… The ambassadors bring authentic stories of policemen (both with or without a migration background) who explain why they were attracted for a job at the police of Ghent and why young candidates should also apply.</a:t>
            </a:r>
          </a:p>
          <a:p>
            <a:pPr marL="387350" indent="-228600" algn="just">
              <a:buFont typeface="+mj-lt"/>
              <a:buAutoNum type="arabicPeriod"/>
            </a:pPr>
            <a:r>
              <a:rPr lang="en-US" dirty="0"/>
              <a:t>Networking and active dialogue: the police of Ghent wants to actively stimulate active dialogue between the different communities within Ghent and build a strong network that consists of all population groups.</a:t>
            </a:r>
          </a:p>
          <a:p>
            <a:pPr marL="158750" indent="0">
              <a:buNone/>
            </a:pPr>
            <a:endParaRPr lang="en-GB" dirty="0"/>
          </a:p>
        </p:txBody>
      </p:sp>
    </p:spTree>
    <p:extLst>
      <p:ext uri="{BB962C8B-B14F-4D97-AF65-F5344CB8AC3E}">
        <p14:creationId xmlns:p14="http://schemas.microsoft.com/office/powerpoint/2010/main" val="28584467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In sum, the diversity policy is based on four axes: </a:t>
            </a:r>
            <a:endParaRPr lang="en-GB" sz="1100" b="0" i="0" u="none" strike="noStrike" cap="none" dirty="0">
              <a:solidFill>
                <a:srgbClr val="000000"/>
              </a:solidFill>
              <a:effectLst/>
              <a:latin typeface="Arial"/>
              <a:ea typeface="Arial"/>
              <a:cs typeface="Arial"/>
              <a:sym typeface="Arial"/>
            </a:endParaRPr>
          </a:p>
          <a:p>
            <a:pPr marL="158750" indent="0" algn="just">
              <a:buNone/>
            </a:pPr>
            <a:endParaRPr lang="en-US" dirty="0"/>
          </a:p>
          <a:p>
            <a:pPr marL="387350" indent="-228600" algn="just">
              <a:buFont typeface="+mj-lt"/>
              <a:buAutoNum type="arabicPeriod"/>
            </a:pPr>
            <a:r>
              <a:rPr lang="en-US" dirty="0"/>
              <a:t>Pursuing a more diverse workforce</a:t>
            </a:r>
          </a:p>
          <a:p>
            <a:pPr marL="387350" indent="-228600" algn="just">
              <a:buFont typeface="+mj-lt"/>
              <a:buAutoNum type="arabicPeriod"/>
            </a:pPr>
            <a:r>
              <a:rPr lang="en-US" dirty="0"/>
              <a:t>Pursuing an open company culture, broadening the insights and knowledge about other cultures </a:t>
            </a:r>
          </a:p>
          <a:p>
            <a:pPr marL="387350" indent="-228600" algn="just">
              <a:buFont typeface="+mj-lt"/>
              <a:buAutoNum type="arabicPeriod"/>
            </a:pPr>
            <a:r>
              <a:rPr lang="en-US" dirty="0"/>
              <a:t>Strengthening the relation and dialogue between the communities </a:t>
            </a:r>
          </a:p>
          <a:p>
            <a:pPr marL="387350" indent="-228600" algn="just">
              <a:buFont typeface="+mj-lt"/>
              <a:buAutoNum type="arabicPeriod"/>
            </a:pPr>
            <a:r>
              <a:rPr lang="en-US" dirty="0"/>
              <a:t>Attention for a professional work attitude in political activities and actions </a:t>
            </a:r>
            <a:endParaRPr lang="en-GB" dirty="0"/>
          </a:p>
        </p:txBody>
      </p:sp>
    </p:spTree>
    <p:extLst>
      <p:ext uri="{BB962C8B-B14F-4D97-AF65-F5344CB8AC3E}">
        <p14:creationId xmlns:p14="http://schemas.microsoft.com/office/powerpoint/2010/main" val="20980516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2917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To find employees in times of talent shortage, companies need to start looking beyond the traditional sources and leverage new talent pools. Next to investing energy in a strong and diversity oriented employer brand, there might be some additional ways to attract and find international profiles.</a:t>
            </a:r>
          </a:p>
          <a:p>
            <a:pPr marL="158750" indent="0">
              <a:buNone/>
            </a:pPr>
            <a:endParaRPr lang="en-GB" dirty="0"/>
          </a:p>
        </p:txBody>
      </p:sp>
    </p:spTree>
    <p:extLst>
      <p:ext uri="{BB962C8B-B14F-4D97-AF65-F5344CB8AC3E}">
        <p14:creationId xmlns:p14="http://schemas.microsoft.com/office/powerpoint/2010/main" val="35484531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1100" b="0" i="0" u="none" strike="noStrike" cap="none" dirty="0">
                <a:solidFill>
                  <a:srgbClr val="000000"/>
                </a:solidFill>
                <a:effectLst/>
                <a:latin typeface="Arial"/>
                <a:ea typeface="Arial"/>
                <a:cs typeface="Arial"/>
                <a:sym typeface="Arial"/>
              </a:rPr>
              <a:t>When you have multiple sourcing tactics, the chances are higher to create a more diverse applicant pool:</a:t>
            </a:r>
          </a:p>
          <a:p>
            <a:pPr marL="158750" indent="0">
              <a:buNone/>
            </a:pPr>
            <a:endParaRPr lang="en-GB" sz="1100" b="0" i="0" u="none" strike="noStrike" cap="none" dirty="0">
              <a:solidFill>
                <a:srgbClr val="000000"/>
              </a:solidFill>
              <a:effectLst/>
              <a:latin typeface="Arial"/>
              <a:ea typeface="Arial"/>
              <a:cs typeface="Arial"/>
              <a:sym typeface="Arial"/>
            </a:endParaRPr>
          </a:p>
          <a:p>
            <a:pPr lvl="0">
              <a:buFont typeface="+mj-lt"/>
              <a:buAutoNum type="arabicPeriod"/>
            </a:pPr>
            <a:r>
              <a:rPr lang="en-GB" sz="1100" b="0" i="0" u="none" strike="noStrike" cap="none" dirty="0">
                <a:solidFill>
                  <a:srgbClr val="000000"/>
                </a:solidFill>
                <a:effectLst/>
                <a:latin typeface="Arial"/>
                <a:ea typeface="Arial"/>
                <a:cs typeface="Arial"/>
                <a:sym typeface="Arial"/>
              </a:rPr>
              <a:t>Targeted campaigns </a:t>
            </a:r>
          </a:p>
          <a:p>
            <a:pPr lvl="0">
              <a:buFont typeface="+mj-lt"/>
              <a:buAutoNum type="arabicPeriod"/>
            </a:pPr>
            <a:r>
              <a:rPr lang="en-GB" sz="1100" b="0" i="0" u="none" strike="noStrike" cap="none" dirty="0">
                <a:solidFill>
                  <a:srgbClr val="000000"/>
                </a:solidFill>
                <a:effectLst/>
                <a:latin typeface="Arial"/>
                <a:ea typeface="Arial"/>
                <a:cs typeface="Arial"/>
                <a:sym typeface="Arial"/>
              </a:rPr>
              <a:t>Niche channels </a:t>
            </a:r>
          </a:p>
          <a:p>
            <a:pPr lvl="0">
              <a:buFont typeface="+mj-lt"/>
              <a:buAutoNum type="arabicPeriod"/>
            </a:pPr>
            <a:r>
              <a:rPr lang="en-GB" sz="1100" b="0" i="0" u="none" strike="noStrike" cap="none" dirty="0">
                <a:solidFill>
                  <a:srgbClr val="000000"/>
                </a:solidFill>
                <a:effectLst/>
                <a:latin typeface="Arial"/>
                <a:ea typeface="Arial"/>
                <a:cs typeface="Arial"/>
                <a:sym typeface="Arial"/>
              </a:rPr>
              <a:t>Local diversity channels</a:t>
            </a:r>
          </a:p>
          <a:p>
            <a:pPr lvl="0">
              <a:buFont typeface="+mj-lt"/>
              <a:buAutoNum type="arabicPeriod"/>
            </a:pPr>
            <a:r>
              <a:rPr lang="en-GB" sz="1100" b="0" i="0" u="none" strike="noStrike" cap="none" dirty="0">
                <a:solidFill>
                  <a:srgbClr val="000000"/>
                </a:solidFill>
                <a:effectLst/>
                <a:latin typeface="Arial"/>
                <a:ea typeface="Arial"/>
                <a:cs typeface="Arial"/>
                <a:sym typeface="Arial"/>
              </a:rPr>
              <a:t>Referrals by your employees </a:t>
            </a:r>
          </a:p>
          <a:p>
            <a:pPr lvl="0">
              <a:buFont typeface="+mj-lt"/>
              <a:buAutoNum type="arabicPeriod"/>
            </a:pPr>
            <a:r>
              <a:rPr lang="en-GB" sz="1100" b="0" i="0" u="none" strike="noStrike" cap="none" dirty="0">
                <a:solidFill>
                  <a:srgbClr val="000000"/>
                </a:solidFill>
                <a:effectLst/>
                <a:latin typeface="Arial"/>
                <a:ea typeface="Arial"/>
                <a:cs typeface="Arial"/>
                <a:sym typeface="Arial"/>
              </a:rPr>
              <a:t>International recruitment </a:t>
            </a:r>
          </a:p>
          <a:p>
            <a:pPr marL="158750" indent="0">
              <a:buNone/>
            </a:pPr>
            <a:endParaRPr lang="en-GB" dirty="0"/>
          </a:p>
        </p:txBody>
      </p:sp>
    </p:spTree>
    <p:extLst>
      <p:ext uri="{BB962C8B-B14F-4D97-AF65-F5344CB8AC3E}">
        <p14:creationId xmlns:p14="http://schemas.microsoft.com/office/powerpoint/2010/main" val="236626896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Use targeted campaigns to compete for talent the way you compete for customers. When a high-potential employee checks out a company, the first place they go to is increasingly social media. So make sure you use these channels to pull these talents in. Define new target groups for recruitment with extra focus on the minority groups you want to hire. Use contextual advertising, build applicant job search journeys and check whether influencer marketing might be relevant. Additionally, LinkedIn offers great search targeted possibilities, holding the biggest international business community. </a:t>
            </a:r>
          </a:p>
          <a:p>
            <a:pPr marL="158750" indent="0">
              <a:buNone/>
            </a:pPr>
            <a:endParaRPr lang="en-GB" dirty="0"/>
          </a:p>
        </p:txBody>
      </p:sp>
    </p:spTree>
    <p:extLst>
      <p:ext uri="{BB962C8B-B14F-4D97-AF65-F5344CB8AC3E}">
        <p14:creationId xmlns:p14="http://schemas.microsoft.com/office/powerpoint/2010/main" val="104236790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sz="1100" b="0" i="0" u="none" strike="noStrike" cap="none" dirty="0">
                <a:solidFill>
                  <a:srgbClr val="000000"/>
                </a:solidFill>
                <a:effectLst/>
                <a:latin typeface="Arial"/>
                <a:ea typeface="Arial"/>
                <a:cs typeface="Arial"/>
                <a:sym typeface="Arial"/>
              </a:rPr>
              <a:t>Looking for very specific expertise you might spontaneously start recruiting internationally based on scarcity. Channels that can support you: </a:t>
            </a:r>
          </a:p>
          <a:p>
            <a:pPr marL="158750" indent="0" algn="just">
              <a:buNone/>
            </a:pPr>
            <a:endParaRPr lang="en-GB" sz="1100" b="0" i="0" u="none" strike="noStrike" cap="none" dirty="0">
              <a:solidFill>
                <a:srgbClr val="000000"/>
              </a:solidFill>
              <a:effectLst/>
              <a:latin typeface="Arial"/>
              <a:ea typeface="Arial"/>
              <a:cs typeface="Arial"/>
              <a:sym typeface="Arial"/>
            </a:endParaRPr>
          </a:p>
          <a:p>
            <a:pPr lvl="0" algn="just"/>
            <a:r>
              <a:rPr lang="en-GB" sz="1100" b="0" i="0" u="none" strike="noStrike" cap="none" dirty="0">
                <a:solidFill>
                  <a:srgbClr val="000000"/>
                </a:solidFill>
                <a:effectLst/>
                <a:latin typeface="Arial"/>
                <a:ea typeface="Arial"/>
                <a:cs typeface="Arial"/>
                <a:sym typeface="Arial"/>
              </a:rPr>
              <a:t>Local agencies and international recruitment companies that recruit a niche of scarce profiles abroad and relocate them, often including administration and local language training/complementary skills training e.g. IT, nursing. </a:t>
            </a:r>
          </a:p>
          <a:p>
            <a:pPr lvl="0" algn="just"/>
            <a:r>
              <a:rPr lang="en-GB" sz="1100" b="0" i="0" u="none" strike="noStrike" cap="none" dirty="0">
                <a:solidFill>
                  <a:srgbClr val="000000"/>
                </a:solidFill>
                <a:effectLst/>
                <a:latin typeface="Arial"/>
                <a:ea typeface="Arial"/>
                <a:cs typeface="Arial"/>
                <a:sym typeface="Arial"/>
              </a:rPr>
              <a:t>International niche job board focused on specific profiles. </a:t>
            </a:r>
          </a:p>
          <a:p>
            <a:pPr lvl="0" algn="just"/>
            <a:r>
              <a:rPr lang="en-GB" sz="1100" b="0" i="0" u="none" strike="noStrike" cap="none" dirty="0" err="1">
                <a:solidFill>
                  <a:srgbClr val="000000"/>
                </a:solidFill>
                <a:effectLst/>
                <a:latin typeface="Arial"/>
                <a:ea typeface="Arial"/>
                <a:cs typeface="Arial"/>
                <a:sym typeface="Arial"/>
              </a:rPr>
              <a:t>Acqui</a:t>
            </a:r>
            <a:r>
              <a:rPr lang="en-GB" sz="1100" b="0" i="0" u="none" strike="noStrike" cap="none" dirty="0">
                <a:solidFill>
                  <a:srgbClr val="000000"/>
                </a:solidFill>
                <a:effectLst/>
                <a:latin typeface="Arial"/>
                <a:ea typeface="Arial"/>
                <a:cs typeface="Arial"/>
                <a:sym typeface="Arial"/>
              </a:rPr>
              <a:t>-hiring: Acquisition of small companies, not because of their product or service expertise or customer base, but to recruit its employees who have the needed and scarce skillset. </a:t>
            </a:r>
          </a:p>
          <a:p>
            <a:pPr marL="158750" indent="0">
              <a:buNone/>
            </a:pPr>
            <a:r>
              <a:rPr lang="en-GB" sz="1100" b="0" i="0" u="none" strike="noStrike" cap="none" dirty="0">
                <a:solidFill>
                  <a:srgbClr val="000000"/>
                </a:solidFill>
                <a:effectLst/>
                <a:latin typeface="Arial"/>
                <a:ea typeface="Arial"/>
                <a:cs typeface="Arial"/>
                <a:sym typeface="Arial"/>
              </a:rPr>
              <a:t> </a:t>
            </a:r>
          </a:p>
          <a:p>
            <a:pPr marL="158750" indent="0">
              <a:buNone/>
            </a:pPr>
            <a:endParaRPr lang="en-GB" dirty="0"/>
          </a:p>
        </p:txBody>
      </p:sp>
    </p:spTree>
    <p:extLst>
      <p:ext uri="{BB962C8B-B14F-4D97-AF65-F5344CB8AC3E}">
        <p14:creationId xmlns:p14="http://schemas.microsoft.com/office/powerpoint/2010/main" val="9207256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6504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65657657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One way to get in touch with international talent, is by targeting minority-specific institutions and associations. You may need to partner up with local colleges and universities or establish your own diversity networks of professional bodies that have concentrated minority populations. Alternatively, you can work together with sourcing partners who are specifically focusing on diverse talent.  In most cases, these potential partners are already in touch with the specific target audience and know more about the context of their network. They can be a catalyst in expanding your talent pool, not only having the right network but also supporting you to connect to it with the right communication.</a:t>
            </a:r>
          </a:p>
          <a:p>
            <a:pPr marL="158750" indent="0">
              <a:buNone/>
            </a:pPr>
            <a:endParaRPr lang="en-GB" dirty="0"/>
          </a:p>
        </p:txBody>
      </p:sp>
    </p:spTree>
    <p:extLst>
      <p:ext uri="{BB962C8B-B14F-4D97-AF65-F5344CB8AC3E}">
        <p14:creationId xmlns:p14="http://schemas.microsoft.com/office/powerpoint/2010/main" val="29976162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1100" b="0" i="0" u="none" strike="noStrike" cap="none" dirty="0">
                <a:solidFill>
                  <a:srgbClr val="000000"/>
                </a:solidFill>
                <a:effectLst/>
                <a:latin typeface="Arial"/>
                <a:ea typeface="Arial"/>
                <a:cs typeface="Arial"/>
                <a:sym typeface="Arial"/>
              </a:rPr>
              <a:t>Since social and professional circles often overlap, homogeneous personal networks can have a harmful impact on organisational diversity. Decision makers often have the same educational background, are the same gender and race, and have worked at similar firms. Consequently, they can miss a lot of opportunities. That’s why some companies have deemphasized referrals, or at least cautioned against their pitfalls. But reliance on personal networking is still crucial to the functioning of certain industries. Once you have a first base of diverse employees you can add their network locally and abroad to leverage your recruitment efforts. Some companies reinforce this by offering matching fees when bringing in a new colleague. Other companies build on the sense of community building and minority employees are happy to share open positions to their network to support building a more diverse team. </a:t>
            </a:r>
          </a:p>
          <a:p>
            <a:pPr marL="158750" indent="0">
              <a:buNone/>
            </a:pPr>
            <a:endParaRPr lang="en-GB" dirty="0"/>
          </a:p>
        </p:txBody>
      </p:sp>
    </p:spTree>
    <p:extLst>
      <p:ext uri="{BB962C8B-B14F-4D97-AF65-F5344CB8AC3E}">
        <p14:creationId xmlns:p14="http://schemas.microsoft.com/office/powerpoint/2010/main" val="17326750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sz="1100" b="0" i="0" u="none" strike="noStrike" cap="none" dirty="0">
                <a:solidFill>
                  <a:srgbClr val="000000"/>
                </a:solidFill>
                <a:effectLst/>
                <a:latin typeface="Arial"/>
                <a:ea typeface="Arial"/>
                <a:cs typeface="Arial"/>
                <a:sym typeface="Arial"/>
              </a:rPr>
              <a:t>Maybe you have explicitly searched for international mobile talent or maybe your search for specific expertise might have ended with an international hire. </a:t>
            </a:r>
          </a:p>
          <a:p>
            <a:pPr marL="158750" indent="0" algn="just">
              <a:buNone/>
            </a:pPr>
            <a:r>
              <a:rPr lang="en-GB" sz="1100" b="0" i="0" u="none" strike="noStrike" cap="none" dirty="0">
                <a:solidFill>
                  <a:srgbClr val="000000"/>
                </a:solidFill>
                <a:effectLst/>
                <a:latin typeface="Arial"/>
                <a:ea typeface="Arial"/>
                <a:cs typeface="Arial"/>
                <a:sym typeface="Arial"/>
              </a:rPr>
              <a:t>In both cases it is important to give extra attention to some aspects in the recruitment process: </a:t>
            </a:r>
          </a:p>
          <a:p>
            <a:pPr marL="158750" indent="0" algn="just">
              <a:buNone/>
            </a:pPr>
            <a:endParaRPr lang="en-GB" sz="1100" b="0" i="0" u="none" strike="noStrike" cap="none" dirty="0">
              <a:solidFill>
                <a:srgbClr val="000000"/>
              </a:solidFill>
              <a:effectLst/>
              <a:latin typeface="Arial"/>
              <a:ea typeface="Arial"/>
              <a:cs typeface="Arial"/>
              <a:sym typeface="Arial"/>
            </a:endParaRPr>
          </a:p>
          <a:p>
            <a:pPr lvl="0" algn="just"/>
            <a:r>
              <a:rPr lang="en-GB" sz="1100" b="0" i="0" u="none" strike="noStrike" cap="none" dirty="0">
                <a:solidFill>
                  <a:srgbClr val="000000"/>
                </a:solidFill>
                <a:effectLst/>
                <a:latin typeface="Arial"/>
                <a:ea typeface="Arial"/>
                <a:cs typeface="Arial"/>
                <a:sym typeface="Arial"/>
              </a:rPr>
              <a:t>Tailor the offer to the needs of the international candidate: The candidate will make a huge investment moving to a new country: listen closely to what motivates the candidates during the whole process and what he/she might see as thresholds. For example flexible working hours might help to overcome a local support system for the children, a job title might be important to convince a family member, .. Build a job offer that is tailored to the specific priorities, values, and goals of the person you want to hire and be prepared to some back-and-forth negotiating to align the candidate’s and company’s needs. </a:t>
            </a:r>
          </a:p>
          <a:p>
            <a:pPr lvl="0" algn="just"/>
            <a:r>
              <a:rPr lang="en-GB" sz="1100" b="0" i="0" u="none" strike="noStrike" cap="none" dirty="0">
                <a:solidFill>
                  <a:srgbClr val="000000"/>
                </a:solidFill>
                <a:effectLst/>
                <a:latin typeface="Arial"/>
                <a:ea typeface="Arial"/>
                <a:cs typeface="Arial"/>
                <a:sym typeface="Arial"/>
              </a:rPr>
              <a:t>Relocation: When relocating you should not only sell the job, but also your location throughout the whole process. This includes the unique aspects of the location but also cost of living, social security,... Clearly indicate you will support the candidate with all aspects of the relocation process: administration, support for the children and partner e.g. good neighbourhoods to live in, great schools, …</a:t>
            </a:r>
          </a:p>
          <a:p>
            <a:pPr marL="158750" indent="0">
              <a:buNone/>
            </a:pPr>
            <a:endParaRPr lang="en-GB" dirty="0"/>
          </a:p>
        </p:txBody>
      </p:sp>
    </p:spTree>
    <p:extLst>
      <p:ext uri="{BB962C8B-B14F-4D97-AF65-F5344CB8AC3E}">
        <p14:creationId xmlns:p14="http://schemas.microsoft.com/office/powerpoint/2010/main" val="38750582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698907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sz="1100" b="0" i="0" u="none" strike="noStrike" cap="none" dirty="0">
                <a:solidFill>
                  <a:srgbClr val="000000"/>
                </a:solidFill>
                <a:effectLst/>
                <a:latin typeface="Arial"/>
                <a:ea typeface="Arial"/>
                <a:cs typeface="Arial"/>
                <a:sym typeface="Arial"/>
              </a:rPr>
              <a:t> A common argument for hiring a certain candidate is the “fit” with the team and company. But “fit” does not necessarily mean hiring someone who is the same as your existing staff. Instead, the concept of “fit” might be better understood by thinking of a jigsaw puzzle, where the pieces mesh together but where each piece is unique and contributes something that would otherwise be missing. A necessary thing to do when you want to recruit in a diverse way is identifying your own bias. As explained in the tool 2,  everyone has certain preferences—often called biases—and you might not be aware of them. Once your biases are out in the open, you will understand whether your image of the “perfect candidate” is affected by your particular ways of thinking rather than the actual qualifications and competencies needed for a position. Only when preferences are discovered, you will be able to judge candidates on their individual merits.</a:t>
            </a:r>
            <a:endParaRPr lang="en-GB" dirty="0"/>
          </a:p>
        </p:txBody>
      </p:sp>
    </p:spTree>
    <p:extLst>
      <p:ext uri="{BB962C8B-B14F-4D97-AF65-F5344CB8AC3E}">
        <p14:creationId xmlns:p14="http://schemas.microsoft.com/office/powerpoint/2010/main" val="388052924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dirty="0"/>
              <a:t>Research shows that interviewers already make decisions about candidates in the first 30 seconds to 2.5 minutes. There’s no denying it, first impressions count and have a decisive impact on how the interview goes and whether candidates get invited for a second interview. After the first impression is made, most hiring managers will then spend the remainder of the interview searching for validation of that initial decision. Something as little as the way a candidate dresses or his/her accent can bring out unconscious bias in the interviewer’s mind, which in turn can skew the rest of the interview process. Most hiring managers will think of it as ‘gut feeling’ but really it’s unconscious bias in their interview approach that might cause companies to lose out on very talented candidates.</a:t>
            </a:r>
          </a:p>
          <a:p>
            <a:pPr marL="158750" indent="0" algn="just">
              <a:buNone/>
            </a:pPr>
            <a:r>
              <a:rPr lang="en-US" dirty="0"/>
              <a:t>Below are some examples of the unconscious biases that can affect recruitment at the interview level :</a:t>
            </a:r>
          </a:p>
          <a:p>
            <a:pPr marL="158750" indent="0" algn="just">
              <a:buNone/>
            </a:pPr>
            <a:endParaRPr lang="en-US" dirty="0"/>
          </a:p>
          <a:p>
            <a:pPr marL="457200" indent="-298450" algn="just"/>
            <a:r>
              <a:rPr lang="en-US" dirty="0"/>
              <a:t>Affinity bias. Affinity bias is the preference for people “like me.” In recruiting this commonly occurs when interviewers rate a candidate with a similar background as themselves more highly than a candidate with a different background, even if that candidate is more qualified.</a:t>
            </a:r>
          </a:p>
          <a:p>
            <a:pPr marL="457200" indent="-298450" algn="just"/>
            <a:r>
              <a:rPr lang="en-US" dirty="0"/>
              <a:t>Confirmation bias: Confirmation bias is when someone forms an opinion and interprets new evidence as confirmation of that belief. An interviewer may start with a preconceived opinion of a candidate based on the resume, and ask questions geared to confirming that belief.</a:t>
            </a:r>
          </a:p>
          <a:p>
            <a:pPr marL="457200" indent="-298450" algn="just"/>
            <a:r>
              <a:rPr lang="en-US" dirty="0"/>
              <a:t>Linguistic penalty: Research shows that a common explanation for the un- and underemployment of newcomers is their professional language level. This  is referred to as the linguistic penalty bias, which arises not from a lack of fluency in English/local language, but from the largely hidden demands on candidates to talk in institutionally credible ways and from a mismatch of implicit cultural expectations and negative judgements by interviewers. It is the price newcomers pay when they are labelled as ‘different’ and fail to talk the way we talk and sound the way we sound.</a:t>
            </a:r>
          </a:p>
          <a:p>
            <a:pPr marL="457200" indent="-298450" algn="just"/>
            <a:r>
              <a:rPr lang="en-US" dirty="0"/>
              <a:t>Conformity Bias. We want to fit in. In a hiring panel, it is possible that one of you has a different opinion to others, but if you notice others responding better to a particular candidate, you are more likely to do the same. You will unconsciously decide to agree with the majority, and be swayed by it.</a:t>
            </a:r>
          </a:p>
          <a:p>
            <a:pPr marL="158750" indent="0">
              <a:buNone/>
            </a:pPr>
            <a:endParaRPr lang="en-GB" dirty="0"/>
          </a:p>
        </p:txBody>
      </p:sp>
    </p:spTree>
    <p:extLst>
      <p:ext uri="{BB962C8B-B14F-4D97-AF65-F5344CB8AC3E}">
        <p14:creationId xmlns:p14="http://schemas.microsoft.com/office/powerpoint/2010/main" val="48676485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err="1"/>
              <a:t>Cfr</a:t>
            </a:r>
            <a:r>
              <a:rPr lang="en-GB" dirty="0"/>
              <a:t>. Exercise leaflet 3.1.</a:t>
            </a:r>
          </a:p>
          <a:p>
            <a:pPr marL="158750" indent="0">
              <a:buNone/>
            </a:pPr>
            <a:endParaRPr lang="en-GB" dirty="0"/>
          </a:p>
        </p:txBody>
      </p:sp>
    </p:spTree>
    <p:extLst>
      <p:ext uri="{BB962C8B-B14F-4D97-AF65-F5344CB8AC3E}">
        <p14:creationId xmlns:p14="http://schemas.microsoft.com/office/powerpoint/2010/main" val="15890752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3415405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1100" b="0" i="0" u="none" strike="noStrike" cap="none" dirty="0">
                <a:solidFill>
                  <a:srgbClr val="000000"/>
                </a:solidFill>
                <a:effectLst/>
                <a:latin typeface="Arial"/>
                <a:ea typeface="Arial"/>
                <a:cs typeface="Arial"/>
                <a:sym typeface="Arial"/>
              </a:rPr>
              <a:t>A strong way to strengthen your recruitment process is to diversify the hiring team as much as possible. Not only will candidates feel more comfortable, you will also have unique viewpoints from each of your hiring members. Bringing just a few talented women or racial minorities into a group is likely to change the relative balance of power. And recent findings suggest that if those individuals make hiring decisions, they will affect the group’s future makeup.</a:t>
            </a:r>
            <a:endParaRPr lang="en-GB" dirty="0"/>
          </a:p>
        </p:txBody>
      </p:sp>
    </p:spTree>
    <p:extLst>
      <p:ext uri="{BB962C8B-B14F-4D97-AF65-F5344CB8AC3E}">
        <p14:creationId xmlns:p14="http://schemas.microsoft.com/office/powerpoint/2010/main" val="37366335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The job description is the opportunity to make a strong first impression. It provides a blueprint for (potential) candidates to imagine their role with a company, encouraging them to, or discouraging them from, applying for a position. The tone, the language, and the details that are included in the description reflects the organisation and its values. Even subtle word choices can have a strong impact on the application pool. With the increasing interest in diversity and inclusion, companies need to make sure their job descriptions are inclusive too. </a:t>
            </a:r>
            <a:endParaRPr lang="en-GB" dirty="0"/>
          </a:p>
        </p:txBody>
      </p:sp>
    </p:spTree>
    <p:extLst>
      <p:ext uri="{BB962C8B-B14F-4D97-AF65-F5344CB8AC3E}">
        <p14:creationId xmlns:p14="http://schemas.microsoft.com/office/powerpoint/2010/main" val="286824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FontTx/>
              <a:buNone/>
            </a:pPr>
            <a:r>
              <a:rPr lang="en-GB" dirty="0"/>
              <a:t>83% of Dubai’s residents are foreign born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GB" dirty="0"/>
              <a:t>62% of Brussels’ residents are foreign born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GB" dirty="0"/>
              <a:t>46% of Toronto’s residents are foreign born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GB" dirty="0"/>
              <a:t>https://www.bruzz.be/samenleving/brusselse-bevolking-op-een-na-internationaalste-2015-10-29</a:t>
            </a:r>
          </a:p>
          <a:p>
            <a:pPr marL="0" lvl="0" indent="0" algn="l" rtl="0">
              <a:spcBef>
                <a:spcPts val="0"/>
              </a:spcBef>
              <a:spcAft>
                <a:spcPts val="0"/>
              </a:spcAft>
              <a:buFontTx/>
              <a:buNone/>
            </a:pPr>
            <a:endParaRPr lang="en-GB" dirty="0"/>
          </a:p>
          <a:p>
            <a:pPr marL="0" lvl="0" indent="0" algn="l" rtl="0">
              <a:spcBef>
                <a:spcPts val="0"/>
              </a:spcBef>
              <a:spcAft>
                <a:spcPts val="0"/>
              </a:spcAft>
              <a:buFontTx/>
              <a:buNone/>
            </a:pPr>
            <a:endParaRPr lang="en-GB" dirty="0"/>
          </a:p>
        </p:txBody>
      </p:sp>
    </p:spTree>
    <p:extLst>
      <p:ext uri="{BB962C8B-B14F-4D97-AF65-F5344CB8AC3E}">
        <p14:creationId xmlns:p14="http://schemas.microsoft.com/office/powerpoint/2010/main" val="29661951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sz="1100" b="0" i="0" u="none" strike="noStrike" cap="none" dirty="0">
                <a:solidFill>
                  <a:srgbClr val="000000"/>
                </a:solidFill>
                <a:effectLst/>
                <a:latin typeface="Arial"/>
                <a:ea typeface="Arial"/>
                <a:cs typeface="Arial"/>
                <a:sym typeface="Arial"/>
              </a:rPr>
              <a:t>Here are a few simple tweaks you can make to your job descriptions more inclusive:</a:t>
            </a:r>
          </a:p>
          <a:p>
            <a:pPr marL="158750" indent="0" algn="just">
              <a:buNone/>
            </a:pPr>
            <a:endParaRPr lang="en-US" dirty="0"/>
          </a:p>
          <a:p>
            <a:pPr marL="387350" indent="-228600" algn="just">
              <a:buFont typeface="+mj-lt"/>
              <a:buAutoNum type="arabicPeriod"/>
            </a:pPr>
            <a:r>
              <a:rPr lang="en-US" dirty="0"/>
              <a:t>Limit job requirements to ‘must haves’. Instead of including all of the “nice-to-haves” that a dream candidate might possess, stick to the “must-haves,” and you will likely see your applications from diverse profiles increase.</a:t>
            </a:r>
          </a:p>
          <a:p>
            <a:pPr marL="387350" indent="-228600" algn="just">
              <a:buFont typeface="+mj-lt"/>
              <a:buAutoNum type="arabicPeriod"/>
            </a:pPr>
            <a:r>
              <a:rPr lang="en-US" dirty="0"/>
              <a:t>Avoid corporate jargon. An unconscious, but quick way, to turn off candidates is to use a lot of unnecessary jargon in the job descriptions. Insider language is a quick way to make someone else feel like an outsider. Instead of using company-/job specific acronyms, try to inform potential candidates with universal words.</a:t>
            </a:r>
          </a:p>
          <a:p>
            <a:pPr marL="387350" indent="-228600" algn="just">
              <a:buFont typeface="+mj-lt"/>
              <a:buAutoNum type="arabicPeriod"/>
            </a:pPr>
            <a:r>
              <a:rPr lang="en-US" dirty="0"/>
              <a:t>Emphasize your commitment to diversity and inclusion. If you are already striving to become an inclusive place to work, you can include a specific statement in your job descriptions. While you can simply state at the bottom that you are “An equality opportunity employer,” a statement in your own words is more powerful.</a:t>
            </a:r>
          </a:p>
          <a:p>
            <a:pPr marL="387350" indent="-228600" algn="just">
              <a:buFont typeface="+mj-lt"/>
              <a:buAutoNum type="arabicPeriod"/>
            </a:pPr>
            <a:r>
              <a:rPr lang="en-US" dirty="0"/>
              <a:t>Check your job descriptions for stereotypical words. Software programs such as </a:t>
            </a:r>
            <a:r>
              <a:rPr lang="en-US" dirty="0" err="1"/>
              <a:t>Textio</a:t>
            </a:r>
            <a:r>
              <a:rPr lang="en-US" dirty="0"/>
              <a:t> Hire, that indicate stereotypical words can help counteract the effect of these words. It would be a possibility to remove them and replace them with something more neutral . Alternatively you can </a:t>
            </a:r>
            <a:r>
              <a:rPr lang="en-US" dirty="0" err="1"/>
              <a:t>organise</a:t>
            </a:r>
            <a:r>
              <a:rPr lang="en-US" dirty="0"/>
              <a:t> a panel of employees with mixed diverse background to proofread new vacancies and add their suggestions. </a:t>
            </a:r>
          </a:p>
          <a:p>
            <a:pPr marL="158750" indent="0">
              <a:buNone/>
            </a:pPr>
            <a:endParaRPr lang="en-GB" dirty="0"/>
          </a:p>
        </p:txBody>
      </p:sp>
    </p:spTree>
    <p:extLst>
      <p:ext uri="{BB962C8B-B14F-4D97-AF65-F5344CB8AC3E}">
        <p14:creationId xmlns:p14="http://schemas.microsoft.com/office/powerpoint/2010/main" val="33026552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dirty="0"/>
              <a:t>In this study, lawyers were asked to rate CV’s of the hypothetical candidate Thomas Meyer in regard of an open position as associate</a:t>
            </a:r>
          </a:p>
          <a:p>
            <a:pPr marL="158750" indent="0" algn="just">
              <a:buNone/>
            </a:pPr>
            <a:r>
              <a:rPr lang="en-GB" dirty="0"/>
              <a:t>As you see the CVs are identical with only one exception: race.</a:t>
            </a:r>
          </a:p>
          <a:p>
            <a:pPr marL="158750" indent="0" algn="just">
              <a:buNone/>
            </a:pPr>
            <a:r>
              <a:rPr lang="en-GB" dirty="0"/>
              <a:t>Results shows that CVs of the African American Thomas were rated almost 1 point lower than the CVs of the </a:t>
            </a:r>
            <a:r>
              <a:rPr lang="en-GB" dirty="0" err="1"/>
              <a:t>Causasion</a:t>
            </a:r>
            <a:r>
              <a:rPr lang="en-GB" dirty="0"/>
              <a:t> Thomas: the </a:t>
            </a:r>
            <a:r>
              <a:rPr lang="en-GB" dirty="0" err="1"/>
              <a:t>laywers</a:t>
            </a:r>
            <a:r>
              <a:rPr lang="en-GB" dirty="0"/>
              <a:t> found more spelling, grammatical and technical writing errors in the CV of the African American Thomas whilst both CVs contained exactly the same amount of errors. </a:t>
            </a:r>
          </a:p>
          <a:p>
            <a:pPr marL="158750" indent="0" algn="just">
              <a:buNone/>
            </a:pPr>
            <a:r>
              <a:rPr lang="en-GB" dirty="0"/>
              <a:t>This can be explained by social psychology: we tend to judge member of the ingroup based on potential to learn (in the future), while we judge members of the outgroup based on actual performance (here and now) </a:t>
            </a:r>
          </a:p>
          <a:p>
            <a:pPr marL="158750" indent="0" algn="just">
              <a:buNone/>
            </a:pPr>
            <a:endParaRPr lang="en-GB" dirty="0"/>
          </a:p>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http://nextions.com/wp-content/uploads/2017/05/written-in-black-and-white-yellow-paper-series.pdf</a:t>
            </a:r>
          </a:p>
          <a:p>
            <a:pPr marL="158750" indent="0" algn="just">
              <a:buNone/>
            </a:pPr>
            <a:endParaRPr lang="en-GB" dirty="0"/>
          </a:p>
          <a:p>
            <a:pPr marL="158750" indent="0">
              <a:buNone/>
            </a:pPr>
            <a:endParaRPr lang="en-GB" dirty="0"/>
          </a:p>
        </p:txBody>
      </p:sp>
    </p:spTree>
    <p:extLst>
      <p:ext uri="{BB962C8B-B14F-4D97-AF65-F5344CB8AC3E}">
        <p14:creationId xmlns:p14="http://schemas.microsoft.com/office/powerpoint/2010/main" val="31562806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just" rtl="0">
              <a:spcBef>
                <a:spcPts val="0"/>
              </a:spcBef>
              <a:spcAft>
                <a:spcPts val="0"/>
              </a:spcAft>
              <a:buClr>
                <a:schemeClr val="dk1"/>
              </a:buClr>
              <a:buSzPts val="1100"/>
              <a:buFont typeface="Arial"/>
              <a:buNone/>
            </a:pPr>
            <a:r>
              <a:rPr lang="en-US" sz="1100" b="0" i="0" u="none" strike="noStrike" cap="none" dirty="0">
                <a:solidFill>
                  <a:srgbClr val="434343"/>
                </a:solidFill>
                <a:latin typeface="Arial"/>
                <a:ea typeface="Open Sans"/>
                <a:cs typeface="Open Sans"/>
                <a:sym typeface="Open Sans"/>
              </a:rPr>
              <a:t>In this study (2004) two groups of resumes were sent out for the same entry level sales and marketing jobs - one had an African American sounding name and the other had a European American sounding name. It took 50% more resumes for the African American candidates to get a callback. </a:t>
            </a:r>
            <a:endParaRPr lang="en-GB" sz="1100" b="0" i="0" u="none" strike="noStrike" cap="none" dirty="0">
              <a:solidFill>
                <a:srgbClr val="434343"/>
              </a:solidFill>
              <a:latin typeface="Arial"/>
              <a:ea typeface="Open Sans"/>
              <a:cs typeface="Open Sans"/>
              <a:sym typeface="Open Sans"/>
            </a:endParaRPr>
          </a:p>
          <a:p>
            <a:pPr marL="0" lvl="0" indent="0" algn="just" rtl="0">
              <a:spcBef>
                <a:spcPts val="0"/>
              </a:spcBef>
              <a:spcAft>
                <a:spcPts val="0"/>
              </a:spcAft>
              <a:buClr>
                <a:schemeClr val="dk1"/>
              </a:buClr>
              <a:buSzPts val="1100"/>
              <a:buFont typeface="Arial"/>
              <a:buNone/>
            </a:pPr>
            <a:endParaRPr lang="en-GB" sz="1100" b="0" i="0" u="none" strike="noStrike" cap="none" dirty="0">
              <a:solidFill>
                <a:srgbClr val="434343"/>
              </a:solidFill>
              <a:latin typeface="Arial"/>
              <a:ea typeface="Open Sans"/>
              <a:cs typeface="Open Sans"/>
              <a:sym typeface="Open Sans"/>
            </a:endParaRPr>
          </a:p>
          <a:p>
            <a:pPr marL="0" lvl="0" indent="0" algn="just" rtl="0">
              <a:spcBef>
                <a:spcPts val="0"/>
              </a:spcBef>
              <a:spcAft>
                <a:spcPts val="0"/>
              </a:spcAft>
              <a:buClr>
                <a:schemeClr val="dk1"/>
              </a:buClr>
              <a:buSzPts val="1100"/>
              <a:buFont typeface="Arial"/>
              <a:buNone/>
            </a:pPr>
            <a:r>
              <a:rPr lang="en-US" sz="1100" b="0" i="0" u="none" strike="noStrike" cap="none" dirty="0">
                <a:solidFill>
                  <a:srgbClr val="434343"/>
                </a:solidFill>
                <a:latin typeface="Arial"/>
                <a:ea typeface="Open Sans"/>
                <a:cs typeface="Open Sans"/>
                <a:sym typeface="Open Sans"/>
              </a:rPr>
              <a:t>https://www2.econ.iastate.edu/classes/econ321/orazem/bertrand_emily.pdf </a:t>
            </a:r>
          </a:p>
          <a:p>
            <a:pPr marL="158750" indent="0">
              <a:buNone/>
            </a:pPr>
            <a:endParaRPr lang="en-GB" dirty="0"/>
          </a:p>
        </p:txBody>
      </p:sp>
    </p:spTree>
    <p:extLst>
      <p:ext uri="{BB962C8B-B14F-4D97-AF65-F5344CB8AC3E}">
        <p14:creationId xmlns:p14="http://schemas.microsoft.com/office/powerpoint/2010/main" val="410536372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dirty="0"/>
              <a:t>Hand out attachment I of leaflet 3.2. </a:t>
            </a:r>
          </a:p>
          <a:p>
            <a:pPr marL="158750" indent="0" algn="just">
              <a:buNone/>
            </a:pPr>
            <a:endParaRPr lang="en-GB" dirty="0"/>
          </a:p>
          <a:p>
            <a:pPr marL="158750" indent="0" algn="just">
              <a:buNone/>
            </a:pPr>
            <a:r>
              <a:rPr lang="en-GB" dirty="0"/>
              <a:t>Show an open vacancy of the company (insert into this slide) and ask to indicate what criteria they (would) use when screening CVs for this position.</a:t>
            </a:r>
          </a:p>
          <a:p>
            <a:pPr marL="158750" indent="0" algn="just">
              <a:buNone/>
            </a:pPr>
            <a:endParaRPr lang="en-GB" dirty="0"/>
          </a:p>
          <a:p>
            <a:pPr marL="158750" indent="0" algn="just">
              <a:buNone/>
            </a:pPr>
            <a:r>
              <a:rPr lang="en-GB" dirty="0"/>
              <a:t>Differentiate between must haves, nice to haves and don’t haves.</a:t>
            </a:r>
          </a:p>
          <a:p>
            <a:pPr marL="158750" indent="0">
              <a:buNone/>
            </a:pPr>
            <a:endParaRPr lang="en-GB" dirty="0"/>
          </a:p>
          <a:p>
            <a:pPr marL="158750" indent="0">
              <a:buNone/>
            </a:pPr>
            <a:r>
              <a:rPr lang="en-GB" i="1" dirty="0" err="1"/>
              <a:t>Cfr</a:t>
            </a:r>
            <a:r>
              <a:rPr lang="en-GB" i="1" dirty="0"/>
              <a:t>. Exercise leaflet 3.2.</a:t>
            </a:r>
          </a:p>
          <a:p>
            <a:pPr marL="158750" indent="0">
              <a:buNone/>
            </a:pPr>
            <a:endParaRPr lang="en-GB" dirty="0"/>
          </a:p>
        </p:txBody>
      </p:sp>
    </p:spTree>
    <p:extLst>
      <p:ext uri="{BB962C8B-B14F-4D97-AF65-F5344CB8AC3E}">
        <p14:creationId xmlns:p14="http://schemas.microsoft.com/office/powerpoint/2010/main" val="157861879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err="1"/>
              <a:t>Cfr</a:t>
            </a:r>
            <a:r>
              <a:rPr lang="en-GB" i="1" dirty="0"/>
              <a:t>. Exercise leaflet 3.2.</a:t>
            </a:r>
          </a:p>
          <a:p>
            <a:pPr marL="158750" indent="0">
              <a:buNone/>
            </a:pPr>
            <a:endParaRPr lang="en-GB" dirty="0"/>
          </a:p>
        </p:txBody>
      </p:sp>
    </p:spTree>
    <p:extLst>
      <p:ext uri="{BB962C8B-B14F-4D97-AF65-F5344CB8AC3E}">
        <p14:creationId xmlns:p14="http://schemas.microsoft.com/office/powerpoint/2010/main" val="12117546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sz="1100" dirty="0">
                <a:solidFill>
                  <a:schemeClr val="dk1"/>
                </a:solidFill>
                <a:latin typeface="Verdana"/>
                <a:ea typeface="Verdana"/>
                <a:cs typeface="Verdana"/>
              </a:rPr>
              <a:t>Typical must haves &amp; nice to haves: education, working experience, skills and knowledge, competencies &amp;  personal traits.</a:t>
            </a:r>
          </a:p>
          <a:p>
            <a:pPr marL="158750" indent="0" algn="just">
              <a:buNone/>
            </a:pPr>
            <a:r>
              <a:rPr lang="en-GB" sz="1100" dirty="0">
                <a:solidFill>
                  <a:schemeClr val="dk1"/>
                </a:solidFill>
                <a:latin typeface="Verdana"/>
                <a:ea typeface="Verdana"/>
                <a:cs typeface="Verdana"/>
              </a:rPr>
              <a:t>Typical don’t haves: lay-out, overqualified, no native language, gap in CV, no birth dates, foreign education. Foreign-born people tend to be more prone to these don’t have criteria than natives. They thus have a systematic disadvantage when compared to natives.</a:t>
            </a:r>
          </a:p>
          <a:p>
            <a:pPr marL="158750" indent="0">
              <a:buNone/>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err="1"/>
              <a:t>Cfr</a:t>
            </a:r>
            <a:r>
              <a:rPr lang="en-GB" i="1" dirty="0"/>
              <a:t>. Exercise leaflet 3.2.</a:t>
            </a:r>
          </a:p>
          <a:p>
            <a:pPr marL="158750" indent="0">
              <a:buNone/>
            </a:pPr>
            <a:endParaRPr lang="en-GB" dirty="0"/>
          </a:p>
        </p:txBody>
      </p:sp>
    </p:spTree>
    <p:extLst>
      <p:ext uri="{BB962C8B-B14F-4D97-AF65-F5344CB8AC3E}">
        <p14:creationId xmlns:p14="http://schemas.microsoft.com/office/powerpoint/2010/main" val="278533111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dirty="0"/>
              <a:t>Blind CV screening as a solution for biased CV screening: re</a:t>
            </a:r>
            <a:r>
              <a:rPr lang="en-GB" sz="1100" b="0" i="0" u="none" strike="noStrike" cap="none" dirty="0">
                <a:solidFill>
                  <a:srgbClr val="000000"/>
                </a:solidFill>
                <a:effectLst/>
                <a:latin typeface="Arial"/>
                <a:ea typeface="Arial"/>
                <a:cs typeface="Arial"/>
                <a:sym typeface="Arial"/>
              </a:rPr>
              <a:t>sumes contain a lot of useful information for employers, but there might also be a lot of details that can signal race, class, and gender. A study revealed that employers are twice as likely to ignore a job applicant’s CV if they have an ethnic minority name.  ‘Anil’ or ‘</a:t>
            </a:r>
            <a:r>
              <a:rPr lang="en-GB" sz="1100" b="0" i="0" u="none" strike="noStrike" cap="none" dirty="0" err="1">
                <a:solidFill>
                  <a:srgbClr val="000000"/>
                </a:solidFill>
                <a:effectLst/>
                <a:latin typeface="Arial"/>
                <a:ea typeface="Arial"/>
                <a:cs typeface="Arial"/>
                <a:sym typeface="Arial"/>
              </a:rPr>
              <a:t>Azzedine</a:t>
            </a:r>
            <a:r>
              <a:rPr lang="en-GB" sz="1100" b="0" i="0" u="none" strike="noStrike" cap="none" dirty="0">
                <a:solidFill>
                  <a:srgbClr val="000000"/>
                </a:solidFill>
                <a:effectLst/>
                <a:latin typeface="Arial"/>
                <a:ea typeface="Arial"/>
                <a:cs typeface="Arial"/>
                <a:sym typeface="Arial"/>
              </a:rPr>
              <a:t>’ do not get the same chances as ‘Arthur’. This shows that people from ethnic minorities are at a disadvantage even before their qualifications have been assessed. Even the most self-aware hiring managers can turn away qualified candidates because the applicant didn’t fit expectations. </a:t>
            </a:r>
          </a:p>
          <a:p>
            <a:pPr marL="158750" indent="0" algn="just">
              <a:buNone/>
            </a:pPr>
            <a:r>
              <a:rPr lang="en-GB" sz="1100" b="0" i="0" u="none" strike="noStrike" cap="none" dirty="0">
                <a:solidFill>
                  <a:srgbClr val="000000"/>
                </a:solidFill>
                <a:effectLst/>
                <a:latin typeface="Arial"/>
                <a:ea typeface="Arial"/>
                <a:cs typeface="Arial"/>
                <a:sym typeface="Arial"/>
              </a:rPr>
              <a:t>One way to prevent early rejections based on bias is to use  blind CV screening. Delete the name and address of the candidate and label resumes by using numbers instead of names. Next to name and address, universities and activities can be hidden as well. This method helps to include the most relevant candidates in your interview pool, based on their qualifications and not on demographic characteristics.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p:txBody>
      </p:sp>
    </p:spTree>
    <p:extLst>
      <p:ext uri="{BB962C8B-B14F-4D97-AF65-F5344CB8AC3E}">
        <p14:creationId xmlns:p14="http://schemas.microsoft.com/office/powerpoint/2010/main" val="333451208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sz="1100" b="0" i="0" u="none" strike="noStrike" cap="none" dirty="0">
                <a:solidFill>
                  <a:srgbClr val="000000"/>
                </a:solidFill>
                <a:effectLst/>
                <a:latin typeface="Arial"/>
                <a:ea typeface="Arial"/>
                <a:cs typeface="Arial"/>
                <a:sym typeface="Arial"/>
              </a:rPr>
              <a:t>Research suggests that checklists can help to reduce the influence of unconscious bias in decision making. Hence, creating a checklist for your hiring team is one way to help the team to approach the screening of resumés in an objective way. Here are some valuable guidelines to include in your checklist:</a:t>
            </a:r>
          </a:p>
          <a:p>
            <a:pPr marL="158750" indent="0" algn="just">
              <a:buNone/>
            </a:pPr>
            <a:endParaRPr lang="en-GB" sz="1100" b="0" i="0" u="none" strike="noStrike" cap="none" dirty="0">
              <a:solidFill>
                <a:srgbClr val="000000"/>
              </a:solidFill>
              <a:effectLst/>
              <a:latin typeface="Arial"/>
              <a:ea typeface="Arial"/>
              <a:cs typeface="Arial"/>
              <a:sym typeface="Arial"/>
            </a:endParaRPr>
          </a:p>
          <a:p>
            <a:pPr lvl="0" algn="just"/>
            <a:r>
              <a:rPr lang="en-GB" sz="1100" b="0" i="0" u="none" strike="noStrike" cap="none" dirty="0">
                <a:solidFill>
                  <a:srgbClr val="000000"/>
                </a:solidFill>
                <a:effectLst/>
                <a:latin typeface="Arial"/>
                <a:ea typeface="Arial"/>
                <a:cs typeface="Arial"/>
                <a:sym typeface="Arial"/>
              </a:rPr>
              <a:t>Use agreed-on role criteria before looking for a candidate. It will keep the hiring team from shifting criteria, which often makes you favour 'expected' candidates, even if they're not the most qualified. </a:t>
            </a:r>
          </a:p>
          <a:p>
            <a:pPr lvl="0" algn="just"/>
            <a:r>
              <a:rPr lang="en-GB" sz="1100" b="0" i="0" u="none" strike="noStrike" cap="none" dirty="0">
                <a:solidFill>
                  <a:srgbClr val="000000"/>
                </a:solidFill>
                <a:effectLst/>
                <a:latin typeface="Arial"/>
                <a:ea typeface="Arial"/>
                <a:cs typeface="Arial"/>
                <a:sym typeface="Arial"/>
              </a:rPr>
              <a:t>Only screen on the must-have competencies as you described in the vacancy. Avoid implicit nice-to-have competencies (such as competencies that are typical for the current members of the team, the insiders) .</a:t>
            </a:r>
          </a:p>
          <a:p>
            <a:pPr lvl="0" algn="just"/>
            <a:r>
              <a:rPr lang="en-GB" sz="1100" b="0" i="0" u="none" strike="noStrike" cap="none" dirty="0">
                <a:solidFill>
                  <a:srgbClr val="000000"/>
                </a:solidFill>
                <a:effectLst/>
                <a:latin typeface="Arial"/>
                <a:ea typeface="Arial"/>
                <a:cs typeface="Arial"/>
                <a:sym typeface="Arial"/>
              </a:rPr>
              <a:t>Don’t punish gaps in the CV.  Typically minority groups might have a gap in their CV. This might be due to a life transition such as moving from one country to another, time needed to invest in language training or community building, … Ask candidates why they have a gap in their CV, don’t fill in the blanks yourself. </a:t>
            </a:r>
          </a:p>
          <a:p>
            <a:pPr lvl="0" algn="just"/>
            <a:r>
              <a:rPr lang="en-GB" sz="1100" b="0" i="0" u="none" strike="noStrike" cap="none" dirty="0">
                <a:solidFill>
                  <a:srgbClr val="000000"/>
                </a:solidFill>
                <a:effectLst/>
                <a:latin typeface="Arial"/>
                <a:ea typeface="Arial"/>
                <a:cs typeface="Arial"/>
                <a:sym typeface="Arial"/>
              </a:rPr>
              <a:t>Don’t dismiss a candidate based on the CV layout and built-up: CV writing has a big cultural signature in the way we layout our CV or in the type of information that is included. For instance,  in some cultures more information is better, all competencies are added even if not related to deep experience, … </a:t>
            </a:r>
          </a:p>
          <a:p>
            <a:pPr lvl="0" algn="just"/>
            <a:r>
              <a:rPr lang="en-GB" sz="1100" b="0" i="0" u="none" strike="noStrike" cap="none" dirty="0">
                <a:solidFill>
                  <a:srgbClr val="000000"/>
                </a:solidFill>
                <a:effectLst/>
                <a:latin typeface="Arial"/>
                <a:ea typeface="Arial"/>
                <a:cs typeface="Arial"/>
                <a:sym typeface="Arial"/>
              </a:rPr>
              <a:t>Be aware of your unconscious bias: Foreign names, degrees from universities we do not know, work experience abroad lack a known pattern compared to local candidates. </a:t>
            </a:r>
          </a:p>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cap="none" dirty="0">
                <a:solidFill>
                  <a:srgbClr val="000000"/>
                </a:solidFill>
                <a:effectLst/>
                <a:latin typeface="Arial"/>
                <a:ea typeface="Arial"/>
                <a:cs typeface="Arial"/>
                <a:sym typeface="Arial"/>
              </a:rPr>
              <a:t>Language is a competence which can be learned: Non-natives are often quickly categorised as ‘no option’. Check the real need for all relevant languages, including the level needed (such as ‘able to communicate with colleagues’, ‘able to communicate with customers’). Take into account that language is a competence that can be trained, especially for highly-educated profiles who show a steep learning curve once they can practice language on the work floor (and not only in theoretical trainings).</a:t>
            </a:r>
          </a:p>
          <a:p>
            <a:pPr lvl="0" algn="just"/>
            <a:endParaRPr lang="en-GB" sz="1100" b="0" i="0" u="none" strike="noStrike" cap="none" dirty="0">
              <a:solidFill>
                <a:srgbClr val="000000"/>
              </a:solidFill>
              <a:effectLst/>
              <a:latin typeface="Arial"/>
              <a:ea typeface="Arial"/>
              <a:cs typeface="Arial"/>
              <a:sym typeface="Arial"/>
            </a:endParaRPr>
          </a:p>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For more inspiration, also see the ‘hiring checklist’ that has been developed by Google via https://rework.withgoogle.com/guides/unbiasing-use-structure-and-criteria/steps/use-unbiasing-checklists/</a:t>
            </a:r>
            <a:endParaRPr lang="en-GB" sz="1100" b="0" i="0" u="none" strike="noStrike" cap="none" dirty="0">
              <a:solidFill>
                <a:srgbClr val="000000"/>
              </a:solidFill>
              <a:effectLst/>
              <a:latin typeface="Arial"/>
              <a:ea typeface="Arial"/>
              <a:cs typeface="Arial"/>
              <a:sym typeface="Arial"/>
            </a:endParaRPr>
          </a:p>
          <a:p>
            <a:pPr marL="158750" indent="0">
              <a:buNone/>
            </a:pPr>
            <a:endParaRPr lang="en-GB" dirty="0"/>
          </a:p>
        </p:txBody>
      </p:sp>
    </p:spTree>
    <p:extLst>
      <p:ext uri="{BB962C8B-B14F-4D97-AF65-F5344CB8AC3E}">
        <p14:creationId xmlns:p14="http://schemas.microsoft.com/office/powerpoint/2010/main" val="20594152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sz="1100" b="0" i="0" u="none" strike="noStrike" cap="none" dirty="0">
                <a:solidFill>
                  <a:srgbClr val="000000"/>
                </a:solidFill>
                <a:effectLst/>
                <a:latin typeface="Arial"/>
                <a:ea typeface="Arial"/>
                <a:cs typeface="Arial"/>
                <a:sym typeface="Arial"/>
              </a:rPr>
              <a:t>Assessments are often part of the recruitment process. They are built-in to assess specific competencies in a neutral way - often implemented by an external partner. Research shows mixed results on cultural bias, but overall concludes that standardized test bias is not a major source of discrimination.</a:t>
            </a:r>
            <a:endParaRPr lang="en-GB" dirty="0"/>
          </a:p>
        </p:txBody>
      </p:sp>
    </p:spTree>
    <p:extLst>
      <p:ext uri="{BB962C8B-B14F-4D97-AF65-F5344CB8AC3E}">
        <p14:creationId xmlns:p14="http://schemas.microsoft.com/office/powerpoint/2010/main" val="348554568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sz="1100" b="0" i="0" u="none" strike="noStrike" cap="none" dirty="0">
                <a:solidFill>
                  <a:srgbClr val="000000"/>
                </a:solidFill>
                <a:effectLst/>
                <a:latin typeface="Arial"/>
                <a:ea typeface="Arial"/>
                <a:cs typeface="Arial"/>
                <a:sym typeface="Arial"/>
              </a:rPr>
              <a:t>You can strengthen the assessment process by keeping into account the following elements: </a:t>
            </a:r>
          </a:p>
          <a:p>
            <a:pPr marL="158750" indent="0" algn="just">
              <a:buNone/>
            </a:pPr>
            <a:endParaRPr lang="en-GB" sz="1100" b="0" i="0" u="none" strike="noStrike" cap="none" dirty="0">
              <a:solidFill>
                <a:srgbClr val="000000"/>
              </a:solidFill>
              <a:effectLst/>
              <a:latin typeface="Arial"/>
              <a:ea typeface="Arial"/>
              <a:cs typeface="Arial"/>
              <a:sym typeface="Arial"/>
            </a:endParaRPr>
          </a:p>
          <a:p>
            <a:pPr lvl="0" algn="just">
              <a:buFont typeface="+mj-lt"/>
              <a:buAutoNum type="arabicPeriod"/>
            </a:pPr>
            <a:r>
              <a:rPr lang="en-GB" sz="1100" b="0" i="0" u="none" strike="noStrike" cap="none" dirty="0">
                <a:solidFill>
                  <a:srgbClr val="000000"/>
                </a:solidFill>
                <a:effectLst/>
                <a:latin typeface="Arial"/>
                <a:ea typeface="Arial"/>
                <a:cs typeface="Arial"/>
                <a:sym typeface="Arial"/>
              </a:rPr>
              <a:t>Consider giving extra time for people who are taking an assessment in a language that is not their mother tongue/foreign to them. You should consider an accommodation in the same way as you would for others who read more slowly, e.g. dyslexic candidates.</a:t>
            </a:r>
          </a:p>
          <a:p>
            <a:pPr lvl="0" algn="just">
              <a:buFont typeface="+mj-lt"/>
              <a:buAutoNum type="arabicPeriod"/>
            </a:pPr>
            <a:r>
              <a:rPr lang="en-GB" sz="1100" b="0" i="0" u="none" strike="noStrike" cap="none" dirty="0">
                <a:solidFill>
                  <a:srgbClr val="000000"/>
                </a:solidFill>
                <a:effectLst/>
                <a:latin typeface="Arial"/>
                <a:ea typeface="Arial"/>
                <a:cs typeface="Arial"/>
                <a:sym typeface="Arial"/>
              </a:rPr>
              <a:t>Make your instructions clear and unambiguous; use as few words as you need. For someone who’s not able to use their native language, each extra word increases the cognitive load.</a:t>
            </a:r>
          </a:p>
          <a:p>
            <a:pPr lvl="0" algn="just">
              <a:buFont typeface="+mj-lt"/>
              <a:buAutoNum type="arabicPeriod"/>
            </a:pPr>
            <a:r>
              <a:rPr lang="en-GB" sz="1100" b="0" i="0" u="none" strike="noStrike" cap="none" dirty="0">
                <a:solidFill>
                  <a:srgbClr val="000000"/>
                </a:solidFill>
                <a:effectLst/>
                <a:latin typeface="Arial"/>
                <a:ea typeface="Arial"/>
                <a:cs typeface="Arial"/>
                <a:sym typeface="Arial"/>
              </a:rPr>
              <a:t>Give candidates the opportunity to prepare upfront. For instance, numerical and abstract reasoning tests are common in Western contexts but are rarely used in some other countries. A first time experience might lower the result and bias the real competence of the candidate.</a:t>
            </a:r>
          </a:p>
          <a:p>
            <a:pPr algn="just">
              <a:buFont typeface="+mj-lt"/>
              <a:buAutoNum type="arabicPeriod"/>
            </a:pPr>
            <a:r>
              <a:rPr lang="en-GB" sz="1100" b="0" i="0" u="none" strike="noStrike" cap="none" dirty="0">
                <a:solidFill>
                  <a:srgbClr val="000000"/>
                </a:solidFill>
                <a:effectLst/>
                <a:latin typeface="Arial"/>
                <a:ea typeface="Arial"/>
                <a:cs typeface="Arial"/>
                <a:sym typeface="Arial"/>
              </a:rPr>
              <a:t>Give clear instructions for the preparation or during the assessment and avoid jargon. For example, the instruction “Make a </a:t>
            </a:r>
            <a:r>
              <a:rPr lang="en-GB" sz="1100" b="0" i="0" u="sng" strike="noStrike" cap="none" dirty="0">
                <a:solidFill>
                  <a:srgbClr val="000000"/>
                </a:solidFill>
                <a:effectLst/>
                <a:latin typeface="Arial"/>
                <a:ea typeface="Arial"/>
                <a:cs typeface="Arial"/>
                <a:sym typeface="Arial"/>
              </a:rPr>
              <a:t>pitch</a:t>
            </a:r>
            <a:r>
              <a:rPr lang="en-GB" sz="1100" b="0" i="0" u="none" strike="noStrike" cap="none" dirty="0">
                <a:solidFill>
                  <a:srgbClr val="000000"/>
                </a:solidFill>
                <a:effectLst/>
                <a:latin typeface="Arial"/>
                <a:ea typeface="Arial"/>
                <a:cs typeface="Arial"/>
                <a:sym typeface="Arial"/>
              </a:rPr>
              <a:t> of the company” is more difficult than saying “Prepare a 3 minute argumentation on why the company should by our product/service.”  A South-American applicant who received the first question during the application process for a job (and who also got the job in the end) asked the assessor: “What do you mean by </a:t>
            </a:r>
            <a:r>
              <a:rPr lang="en-GB" sz="1100" b="0" i="0" u="sng" strike="noStrike" cap="none" dirty="0">
                <a:solidFill>
                  <a:srgbClr val="000000"/>
                </a:solidFill>
                <a:effectLst/>
                <a:latin typeface="Arial"/>
                <a:ea typeface="Arial"/>
                <a:cs typeface="Arial"/>
                <a:sym typeface="Arial"/>
              </a:rPr>
              <a:t>peach</a:t>
            </a:r>
            <a:r>
              <a:rPr lang="en-GB" sz="1100" b="0" i="0" u="none" strike="noStrike" cap="none" dirty="0">
                <a:solidFill>
                  <a:srgbClr val="000000"/>
                </a:solidFill>
                <a:effectLst/>
                <a:latin typeface="Arial"/>
                <a:ea typeface="Arial"/>
                <a:cs typeface="Arial"/>
                <a:sym typeface="Arial"/>
              </a:rPr>
              <a:t>?”.</a:t>
            </a:r>
          </a:p>
          <a:p>
            <a:pPr lvl="0" algn="just">
              <a:buFont typeface="+mj-lt"/>
              <a:buAutoNum type="arabicPeriod"/>
            </a:pPr>
            <a:r>
              <a:rPr lang="en-GB" sz="1100" b="0" i="0" u="none" strike="noStrike" cap="none" dirty="0">
                <a:solidFill>
                  <a:srgbClr val="000000"/>
                </a:solidFill>
                <a:effectLst/>
                <a:latin typeface="Arial"/>
                <a:ea typeface="Arial"/>
                <a:cs typeface="Arial"/>
                <a:sym typeface="Arial"/>
              </a:rPr>
              <a:t>Explain thoroughly how the assessment works and which competencies will be evaluated. This way candidates who have little experience with assessments know what to expect. </a:t>
            </a:r>
          </a:p>
          <a:p>
            <a:pPr algn="just">
              <a:buFont typeface="+mj-lt"/>
              <a:buAutoNum type="arabicPeriod"/>
            </a:pPr>
            <a:endParaRPr lang="en-GB" sz="1100" b="0" i="0" u="none" strike="noStrike" cap="none" dirty="0">
              <a:solidFill>
                <a:srgbClr val="000000"/>
              </a:solidFill>
              <a:effectLst/>
              <a:latin typeface="Arial"/>
              <a:ea typeface="Arial"/>
              <a:cs typeface="Arial"/>
              <a:sym typeface="Arial"/>
            </a:endParaRPr>
          </a:p>
          <a:p>
            <a:pPr marL="158750" indent="0">
              <a:buNone/>
            </a:pPr>
            <a:endParaRPr lang="en-GB" dirty="0"/>
          </a:p>
        </p:txBody>
      </p:sp>
    </p:spTree>
    <p:extLst>
      <p:ext uri="{BB962C8B-B14F-4D97-AF65-F5344CB8AC3E}">
        <p14:creationId xmlns:p14="http://schemas.microsoft.com/office/powerpoint/2010/main" val="340878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36991886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buFont typeface="+mj-lt"/>
              <a:buAutoNum type="arabicPeriod" startAt="6"/>
            </a:pPr>
            <a:r>
              <a:rPr lang="en-GB" sz="1100" b="0" i="0" u="none" strike="noStrike" cap="none" dirty="0">
                <a:solidFill>
                  <a:srgbClr val="000000"/>
                </a:solidFill>
                <a:effectLst/>
                <a:latin typeface="Arial"/>
                <a:ea typeface="Arial"/>
                <a:cs typeface="Arial"/>
                <a:sym typeface="Arial"/>
              </a:rPr>
              <a:t>Many applicants have a high level of language proficiency but a low level of cultural knowledge. Ensure your assessments do not presume cultural knowledge; using case study questions that make assumptions about prior knowledge or context is a common mistake. </a:t>
            </a:r>
          </a:p>
          <a:p>
            <a:pPr lvl="0" algn="just">
              <a:buFont typeface="+mj-lt"/>
              <a:buAutoNum type="arabicPeriod" startAt="6"/>
            </a:pPr>
            <a:r>
              <a:rPr lang="en-GB" sz="1100" b="0" i="0" u="none" strike="noStrike" cap="none" dirty="0">
                <a:solidFill>
                  <a:srgbClr val="000000"/>
                </a:solidFill>
                <a:effectLst/>
                <a:latin typeface="Arial"/>
                <a:ea typeface="Arial"/>
                <a:cs typeface="Arial"/>
                <a:sym typeface="Arial"/>
              </a:rPr>
              <a:t>If your assessment involves participation or groupwork, remember that different cultures have different conventions in group communication — for example about interrupting others or being seen to criticize one another in public.</a:t>
            </a:r>
          </a:p>
          <a:p>
            <a:pPr lvl="0" algn="just">
              <a:buFont typeface="+mj-lt"/>
              <a:buAutoNum type="arabicPeriod" startAt="6"/>
            </a:pPr>
            <a:r>
              <a:rPr lang="en-GB" sz="1100" b="0" i="0" u="none" strike="noStrike" cap="none" dirty="0">
                <a:solidFill>
                  <a:srgbClr val="000000"/>
                </a:solidFill>
                <a:effectLst/>
                <a:latin typeface="Arial"/>
                <a:ea typeface="Arial"/>
                <a:cs typeface="Arial"/>
                <a:sym typeface="Arial"/>
              </a:rPr>
              <a:t>Make sure you assess the competencies wanted and not assessment/language skills.  </a:t>
            </a:r>
          </a:p>
          <a:p>
            <a:pPr lvl="0" algn="just">
              <a:buFont typeface="+mj-lt"/>
              <a:buAutoNum type="arabicPeriod" startAt="6"/>
            </a:pPr>
            <a:r>
              <a:rPr lang="en-GB" sz="1100" b="0" i="0" u="none" strike="noStrike" cap="none" dirty="0">
                <a:solidFill>
                  <a:srgbClr val="000000"/>
                </a:solidFill>
                <a:effectLst/>
                <a:latin typeface="Arial"/>
                <a:ea typeface="Arial"/>
                <a:cs typeface="Arial"/>
                <a:sym typeface="Arial"/>
              </a:rPr>
              <a:t>Include work-sample tests and simulations.  The skills required to answer questions well, to describe and speak analytically about one’s experience, often differ greatly from the skills which would be required to do the job well. Work-sample tests have shown to be a good predictor of future performance. For instance, applicants for an administrative assistant position may be asked to transcribe an internal memo or to accurately file a stack of paperwork.</a:t>
            </a:r>
          </a:p>
          <a:p>
            <a:pPr>
              <a:buFont typeface="+mj-lt"/>
              <a:buAutoNum type="arabicPeriod" startAt="6"/>
            </a:pPr>
            <a:endParaRPr lang="en-GB" sz="1100" b="0" i="0" u="none" strike="noStrike" cap="none" dirty="0">
              <a:solidFill>
                <a:srgbClr val="000000"/>
              </a:solidFill>
              <a:effectLst/>
              <a:latin typeface="Arial"/>
              <a:ea typeface="Arial"/>
              <a:cs typeface="Arial"/>
              <a:sym typeface="Arial"/>
            </a:endParaRPr>
          </a:p>
          <a:p>
            <a:pPr marL="158750" indent="0">
              <a:buNone/>
            </a:pPr>
            <a:endParaRPr lang="en-GB" dirty="0"/>
          </a:p>
        </p:txBody>
      </p:sp>
    </p:spTree>
    <p:extLst>
      <p:ext uri="{BB962C8B-B14F-4D97-AF65-F5344CB8AC3E}">
        <p14:creationId xmlns:p14="http://schemas.microsoft.com/office/powerpoint/2010/main" val="3916853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dirty="0"/>
              <a:t>A topic that often arises when discussing diversity and recruitment is ‘fairness’. Companies are afraid to reverse from negative discrimination to positive discrimination. When discussing this internally make sure you involve people with diverse backgrounds. </a:t>
            </a:r>
          </a:p>
          <a:p>
            <a:pPr marL="158750" indent="0" algn="just">
              <a:buNone/>
            </a:pPr>
            <a:endParaRPr lang="en-US" dirty="0"/>
          </a:p>
          <a:p>
            <a:pPr marL="158750" indent="0" algn="just">
              <a:buNone/>
            </a:pPr>
            <a:r>
              <a:rPr lang="en-US" dirty="0"/>
              <a:t>For example: Can applicants do an online competency assessment in their mother tongue or do they need to do this in a common language used on the </a:t>
            </a:r>
            <a:r>
              <a:rPr lang="en-US" dirty="0" err="1"/>
              <a:t>workfloor</a:t>
            </a:r>
            <a:r>
              <a:rPr lang="en-US" dirty="0"/>
              <a:t>? Both ways have pros and cons in terms of fairness and will impact the final hiring result. </a:t>
            </a:r>
            <a:endParaRPr lang="en-GB" dirty="0"/>
          </a:p>
        </p:txBody>
      </p:sp>
    </p:spTree>
    <p:extLst>
      <p:ext uri="{BB962C8B-B14F-4D97-AF65-F5344CB8AC3E}">
        <p14:creationId xmlns:p14="http://schemas.microsoft.com/office/powerpoint/2010/main" val="88467917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During the interview, it is important to use a structured question list. This ensures that all candidates are treated the same and this might even result in a faster and diversifying hiring process. While it’s exceedingly difficult to avoid bias as an individual, it’s possible to design the interview process in such a way that it becomes harder to skew judgment.</a:t>
            </a:r>
          </a:p>
          <a:p>
            <a:pPr marL="158750" indent="0">
              <a:buNone/>
            </a:pPr>
            <a:endParaRPr lang="en-GB" dirty="0"/>
          </a:p>
        </p:txBody>
      </p:sp>
    </p:spTree>
    <p:extLst>
      <p:ext uri="{BB962C8B-B14F-4D97-AF65-F5344CB8AC3E}">
        <p14:creationId xmlns:p14="http://schemas.microsoft.com/office/powerpoint/2010/main" val="200176101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FontTx/>
              <a:buNone/>
            </a:pPr>
            <a:r>
              <a:rPr lang="en-GB" sz="1100" b="0" i="0" u="none" strike="noStrike" cap="none" dirty="0">
                <a:solidFill>
                  <a:srgbClr val="000000"/>
                </a:solidFill>
                <a:effectLst/>
                <a:latin typeface="Arial"/>
                <a:ea typeface="Arial"/>
                <a:cs typeface="Arial"/>
                <a:sym typeface="Arial"/>
              </a:rPr>
              <a:t>Here are some very easy-to-apply, but useful, tips for interviewing every candidate:</a:t>
            </a:r>
          </a:p>
          <a:p>
            <a:pPr marL="158750" indent="0" algn="just">
              <a:buFontTx/>
              <a:buNone/>
            </a:pPr>
            <a:endParaRPr lang="en-US" dirty="0"/>
          </a:p>
          <a:p>
            <a:pPr marL="387350" indent="-228600" algn="just">
              <a:buFont typeface="+mj-lt"/>
              <a:buAutoNum type="arabicPeriod"/>
            </a:pPr>
            <a:r>
              <a:rPr lang="en-US" dirty="0"/>
              <a:t>Plan ahead and be prepared!</a:t>
            </a:r>
          </a:p>
          <a:p>
            <a:pPr marL="387350" indent="-228600" algn="just">
              <a:buFont typeface="+mj-lt"/>
              <a:buAutoNum type="arabicPeriod"/>
            </a:pPr>
            <a:r>
              <a:rPr lang="en-US" dirty="0"/>
              <a:t>Use a checklist to structure the interview and to focus on relevant attributes. Evidence against unstructured interviews should make any hiring manager think twice. These interviews should not be the evaluation tool of choice; they are fraught with bias and irrelevant information. Instead, managers should invest in tools that have been shown to predict future performance.</a:t>
            </a:r>
          </a:p>
          <a:p>
            <a:pPr marL="387350" indent="-228600" algn="just">
              <a:buFont typeface="+mj-lt"/>
              <a:buAutoNum type="arabicPeriod"/>
            </a:pPr>
            <a:r>
              <a:rPr lang="en-US" dirty="0"/>
              <a:t>Evaluate candidates in real time by writing all important details down. The protocol should also require the interviewer to score each answer immediately after it is provided. This neutralizes a variety of biases: We are more likely to remember answers with vivid examples, and answers that are most recent. Evaluators who wait until the end of the interview to rate answers risk forgetting an early or less-vivid but high-quality answer, or </a:t>
            </a:r>
            <a:r>
              <a:rPr lang="en-US" dirty="0" err="1"/>
              <a:t>favouring</a:t>
            </a:r>
            <a:r>
              <a:rPr lang="en-US" dirty="0"/>
              <a:t> candidates whose speaking style </a:t>
            </a:r>
            <a:r>
              <a:rPr lang="en-US" dirty="0" err="1"/>
              <a:t>favours</a:t>
            </a:r>
            <a:r>
              <a:rPr lang="en-US" dirty="0"/>
              <a:t> storytelling.</a:t>
            </a:r>
          </a:p>
          <a:p>
            <a:pPr marL="387350" indent="-228600" algn="just">
              <a:buFont typeface="+mj-lt"/>
              <a:buAutoNum type="arabicPeriod"/>
            </a:pPr>
            <a:r>
              <a:rPr lang="en-US" dirty="0"/>
              <a:t>Compare candidate responses horizontally. That is, if you interview five candidates, compare each of their answers on question one, then each answer on question two, and so on. Comparative evaluations not only help us calibrate across candidates but also decrease the reflex to rely on stereotypes to guide our impressions. People are less likely to rely on whether a candidate “looks the part” when evaluating several candidates simultaneously and comparing them systematically.</a:t>
            </a:r>
          </a:p>
          <a:p>
            <a:pPr marL="387350" indent="-228600" algn="just">
              <a:buFont typeface="+mj-lt"/>
              <a:buAutoNum type="arabicPeriod"/>
            </a:pPr>
            <a:r>
              <a:rPr lang="en-US" dirty="0"/>
              <a:t>Wait until all interviews are finished before sharing feedback with the other interviewers. It’s best to keep interviewers as independent of each other as possible. Once everyone has evaluated all candidates, the evaluators should submit their assessments before a meeting to discuss an applicant. This would allow an </a:t>
            </a:r>
            <a:r>
              <a:rPr lang="en-US" dirty="0" err="1"/>
              <a:t>organisation</a:t>
            </a:r>
            <a:r>
              <a:rPr lang="en-US" dirty="0"/>
              <a:t> to aggregate answers — those one-to-10 weighted scores on questions asked in the exact same order. Assessments with candidates above a certain threshold should advance for further consideration.</a:t>
            </a:r>
          </a:p>
          <a:p>
            <a:pPr marL="387350" indent="-228600" algn="just">
              <a:buFont typeface="+mj-lt"/>
              <a:buAutoNum type="arabicPeriod"/>
            </a:pPr>
            <a:r>
              <a:rPr lang="en-US" dirty="0"/>
              <a:t>Have a group of interviewers: Some companies require candidates to be interviewed by a diverse group of interviewers. As such, evaluators with multiple perspectives can help check the unconscious bias of any individual.</a:t>
            </a:r>
          </a:p>
          <a:p>
            <a:pPr marL="158750" indent="0">
              <a:buFontTx/>
              <a:buNone/>
            </a:pPr>
            <a:endParaRPr lang="en-GB" dirty="0"/>
          </a:p>
        </p:txBody>
      </p:sp>
    </p:spTree>
    <p:extLst>
      <p:ext uri="{BB962C8B-B14F-4D97-AF65-F5344CB8AC3E}">
        <p14:creationId xmlns:p14="http://schemas.microsoft.com/office/powerpoint/2010/main" val="109336203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sz="1100" b="0" i="0" u="none" strike="noStrike" cap="none" dirty="0">
                <a:solidFill>
                  <a:srgbClr val="000000"/>
                </a:solidFill>
                <a:effectLst/>
                <a:latin typeface="Arial"/>
                <a:ea typeface="Arial"/>
                <a:cs typeface="Arial"/>
                <a:sym typeface="Arial"/>
              </a:rPr>
              <a:t>Some organisations are leveraging technology to root out bias, better identify and screen candidates and help close the diversity gap. Unilever, for instance, got rid of CV screening and instead uses neuroscience games and Artificial Intelligence (AI) enhanced video interviews. Candidates are asked to play a series of short games which uses neuroscientific principles and AI to assess applicants’ soft skills. After these games, the selected candidates are asked to answer some questions by recording themselves. An AI-enhanced video platform analyses the content of candidates’ answers, the intonation of their voices, and their body language. Combined, these two technologies help filter the candidate pool before recruiters even see or hear any potentially biasing information about applicants. </a:t>
            </a:r>
          </a:p>
          <a:p>
            <a:pPr marL="158750" indent="0" algn="just">
              <a:buNone/>
            </a:pPr>
            <a:endParaRPr lang="en-GB" sz="1100" b="0" i="0" u="none" strike="noStrike" cap="none" dirty="0">
              <a:solidFill>
                <a:srgbClr val="000000"/>
              </a:solidFill>
              <a:effectLst/>
              <a:latin typeface="Arial"/>
              <a:ea typeface="Arial"/>
              <a:cs typeface="Arial"/>
              <a:sym typeface="Arial"/>
            </a:endParaRPr>
          </a:p>
          <a:p>
            <a:pPr marL="158750" indent="0" algn="just">
              <a:buNone/>
            </a:pPr>
            <a:r>
              <a:rPr lang="en-GB" sz="1100" b="0" i="0" u="none" strike="noStrike" cap="none" dirty="0">
                <a:solidFill>
                  <a:srgbClr val="000000"/>
                </a:solidFill>
                <a:effectLst/>
                <a:latin typeface="Arial"/>
                <a:ea typeface="Arial"/>
                <a:cs typeface="Arial"/>
                <a:sym typeface="Arial"/>
              </a:rPr>
              <a:t>Although predictive hiring technology can help to reduce bias, one should also be aware of its potential weaknesses. AI learns from the information that hiring managers choose to feed it with. It can then be customized to remove certain biases, such as vocal tics, but that also highly depends on human judgment. Take Amazon for instance, who was forced to stop its new recruitment tool after finding out that the system they had built was showing gender bias against women. The recruitment engine was trained to scan through incoming resumes and to observe candidates of job postings over the past 10 years. Since most of the applicants were men - a still very prominent imbalance across the tech industry - the tool preferred male candidates and would penalize resumes that included gender keywords such as “women’s golf club member” and also those who went to women’s colleges. Ultimately, AI is automating how hiring managers currently recruit, and if they want to correct for past mistakes, they need to be cognizant of them in the first place.</a:t>
            </a:r>
            <a:endParaRPr lang="en-GB" dirty="0"/>
          </a:p>
        </p:txBody>
      </p:sp>
    </p:spTree>
    <p:extLst>
      <p:ext uri="{BB962C8B-B14F-4D97-AF65-F5344CB8AC3E}">
        <p14:creationId xmlns:p14="http://schemas.microsoft.com/office/powerpoint/2010/main" val="158345084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sz="1100" b="0" i="0" u="none" strike="noStrike" cap="none" dirty="0">
                <a:solidFill>
                  <a:srgbClr val="000000"/>
                </a:solidFill>
                <a:effectLst/>
                <a:latin typeface="Arial"/>
                <a:ea typeface="Arial"/>
                <a:cs typeface="Arial"/>
                <a:sym typeface="Arial"/>
              </a:rPr>
              <a:t>Building an inclusive recruitment process takes time. The best performing recruitment teams are the ones who regularly assess their hiring process to pinpoint the areas that are working and the areas that need to be worked on. Here are some steps you might take:</a:t>
            </a:r>
          </a:p>
          <a:p>
            <a:pPr marL="158750" indent="0" algn="just">
              <a:buNone/>
            </a:pPr>
            <a:endParaRPr lang="en-GB" sz="1100" b="0" i="0" u="none" strike="noStrike" cap="none" dirty="0">
              <a:solidFill>
                <a:srgbClr val="000000"/>
              </a:solidFill>
              <a:effectLst/>
              <a:latin typeface="Arial"/>
              <a:ea typeface="Arial"/>
              <a:cs typeface="Arial"/>
              <a:sym typeface="Arial"/>
            </a:endParaRPr>
          </a:p>
          <a:p>
            <a:pPr lvl="0" algn="just"/>
            <a:r>
              <a:rPr lang="en-GB" sz="1100" b="0" i="0" u="none" strike="noStrike" cap="none" dirty="0">
                <a:solidFill>
                  <a:srgbClr val="000000"/>
                </a:solidFill>
                <a:effectLst/>
                <a:latin typeface="Arial"/>
                <a:ea typeface="Arial"/>
                <a:cs typeface="Arial"/>
                <a:sym typeface="Arial"/>
              </a:rPr>
              <a:t>Make an overview of the full candidate pipeline and analyse on which moments you lose talents with a diverse background.</a:t>
            </a:r>
          </a:p>
          <a:p>
            <a:pPr lvl="1" algn="just"/>
            <a:r>
              <a:rPr lang="en-GB" sz="1100" b="0" i="0" u="none" strike="noStrike" cap="none" dirty="0">
                <a:solidFill>
                  <a:srgbClr val="000000"/>
                </a:solidFill>
                <a:effectLst/>
                <a:latin typeface="Arial"/>
                <a:ea typeface="Arial"/>
                <a:cs typeface="Arial"/>
                <a:sym typeface="Arial"/>
              </a:rPr>
              <a:t>Examine this internally: what could be the reason of these drop-outs?</a:t>
            </a:r>
          </a:p>
          <a:p>
            <a:pPr lvl="1" algn="just"/>
            <a:r>
              <a:rPr lang="en-GB" sz="1100" b="0" i="0" u="none" strike="noStrike" cap="none" dirty="0">
                <a:solidFill>
                  <a:srgbClr val="000000"/>
                </a:solidFill>
                <a:effectLst/>
                <a:latin typeface="Arial"/>
                <a:ea typeface="Arial"/>
                <a:cs typeface="Arial"/>
                <a:sym typeface="Arial"/>
              </a:rPr>
              <a:t>Examine this externally: contact candidates who dropped out to learn more about how they experienced the process and why they dropped out.</a:t>
            </a:r>
          </a:p>
          <a:p>
            <a:pPr lvl="0" algn="just"/>
            <a:r>
              <a:rPr lang="en-GB" sz="1100" b="0" i="0" u="none" strike="noStrike" cap="none" dirty="0">
                <a:solidFill>
                  <a:srgbClr val="000000"/>
                </a:solidFill>
                <a:effectLst/>
                <a:latin typeface="Arial"/>
                <a:ea typeface="Arial"/>
                <a:cs typeface="Arial"/>
                <a:sym typeface="Arial"/>
              </a:rPr>
              <a:t>Make a list of FAQs by applicants with a diverse background to get deeper insights in their needs. </a:t>
            </a:r>
          </a:p>
          <a:p>
            <a:pPr lvl="0" algn="just"/>
            <a:r>
              <a:rPr lang="en-GB" sz="1100" b="0" i="0" u="none" strike="noStrike" cap="none" dirty="0">
                <a:solidFill>
                  <a:srgbClr val="000000"/>
                </a:solidFill>
                <a:effectLst/>
                <a:latin typeface="Arial"/>
                <a:ea typeface="Arial"/>
                <a:cs typeface="Arial"/>
                <a:sym typeface="Arial"/>
              </a:rPr>
              <a:t>Plan regular reflection exercises with the recruitment team and hiring manager to discuss the strengths and potential pitfalls in the recruitment process.  </a:t>
            </a:r>
            <a:br>
              <a:rPr lang="en-GB" sz="1100" b="0" i="0" u="none" strike="noStrike" cap="none" dirty="0">
                <a:solidFill>
                  <a:srgbClr val="000000"/>
                </a:solidFill>
                <a:effectLst/>
                <a:latin typeface="Arial"/>
                <a:ea typeface="Arial"/>
                <a:cs typeface="Arial"/>
                <a:sym typeface="Arial"/>
              </a:rPr>
            </a:br>
            <a:endParaRPr lang="en-GB" sz="1100" b="0" i="0" u="none" strike="noStrike" cap="none" dirty="0">
              <a:solidFill>
                <a:srgbClr val="000000"/>
              </a:solidFill>
              <a:effectLst/>
              <a:latin typeface="Arial"/>
              <a:ea typeface="Arial"/>
              <a:cs typeface="Arial"/>
              <a:sym typeface="Arial"/>
            </a:endParaRPr>
          </a:p>
          <a:p>
            <a:pPr marL="158750" indent="0">
              <a:buNone/>
            </a:pPr>
            <a:endParaRPr lang="en-GB" sz="1100" b="0" i="0" u="none" strike="noStrike" cap="none" dirty="0">
              <a:solidFill>
                <a:srgbClr val="000000"/>
              </a:solidFill>
              <a:effectLst/>
              <a:latin typeface="Arial"/>
              <a:ea typeface="Arial"/>
              <a:cs typeface="Arial"/>
              <a:sym typeface="Arial"/>
            </a:endParaRPr>
          </a:p>
          <a:p>
            <a:pPr marL="158750" lvl="0" indent="0">
              <a:buNone/>
            </a:pPr>
            <a:br>
              <a:rPr lang="en-GB" sz="1100" b="0" i="0" u="none" strike="noStrike" cap="none" dirty="0">
                <a:solidFill>
                  <a:srgbClr val="000000"/>
                </a:solidFill>
                <a:effectLst/>
                <a:latin typeface="Arial"/>
                <a:ea typeface="Arial"/>
                <a:cs typeface="Arial"/>
                <a:sym typeface="Arial"/>
              </a:rPr>
            </a:br>
            <a:endParaRPr lang="en-GB" sz="1100" b="0" i="0" u="none" strike="noStrike" cap="none" dirty="0">
              <a:solidFill>
                <a:srgbClr val="000000"/>
              </a:solidFill>
              <a:effectLst/>
              <a:latin typeface="Arial"/>
              <a:ea typeface="Arial"/>
              <a:cs typeface="Arial"/>
              <a:sym typeface="Arial"/>
            </a:endParaRPr>
          </a:p>
          <a:p>
            <a:pPr marL="158750" indent="0">
              <a:buNone/>
            </a:pPr>
            <a:endParaRPr lang="en-GB" sz="1100" b="0" i="0" u="none" strike="noStrike" cap="none" dirty="0">
              <a:solidFill>
                <a:srgbClr val="000000"/>
              </a:solidFill>
              <a:effectLst/>
              <a:latin typeface="Arial"/>
              <a:ea typeface="Arial"/>
              <a:cs typeface="Arial"/>
              <a:sym typeface="Arial"/>
            </a:endParaRPr>
          </a:p>
          <a:p>
            <a:pPr marL="158750" indent="0">
              <a:buNone/>
            </a:pPr>
            <a:endParaRPr lang="en-GB" dirty="0"/>
          </a:p>
        </p:txBody>
      </p:sp>
    </p:spTree>
    <p:extLst>
      <p:ext uri="{BB962C8B-B14F-4D97-AF65-F5344CB8AC3E}">
        <p14:creationId xmlns:p14="http://schemas.microsoft.com/office/powerpoint/2010/main" val="294395221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dirty="0"/>
              <a:t>Hand out attachment I of leaflet 3.3. </a:t>
            </a:r>
          </a:p>
          <a:p>
            <a:pPr marL="158750" indent="0" algn="just">
              <a:buNone/>
            </a:pPr>
            <a:endParaRPr lang="en-GB" dirty="0"/>
          </a:p>
          <a:p>
            <a:pPr marL="158750" indent="0" algn="just">
              <a:buNone/>
            </a:pPr>
            <a:r>
              <a:rPr lang="en-GB" dirty="0"/>
              <a:t>Let participants write down 3 personal goals on cardboards provided by the trainer. Participants can place this cards on their desks to increase visibility of their goals and to challenge each other.</a:t>
            </a:r>
          </a:p>
          <a:p>
            <a:pPr marL="158750" indent="0" algn="just">
              <a:buNone/>
            </a:pPr>
            <a:endParaRPr lang="en-GB" dirty="0"/>
          </a:p>
          <a:p>
            <a:pPr marL="158750" indent="0" algn="just">
              <a:buNone/>
            </a:pPr>
            <a:r>
              <a:rPr lang="en-GB" i="1" dirty="0" err="1"/>
              <a:t>Cfr</a:t>
            </a:r>
            <a:r>
              <a:rPr lang="en-GB" i="1" dirty="0"/>
              <a:t>. Exercise leaflet 3.3.</a:t>
            </a:r>
          </a:p>
        </p:txBody>
      </p:sp>
    </p:spTree>
    <p:extLst>
      <p:ext uri="{BB962C8B-B14F-4D97-AF65-F5344CB8AC3E}">
        <p14:creationId xmlns:p14="http://schemas.microsoft.com/office/powerpoint/2010/main" val="84300602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58180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Recruiting people for their values and </a:t>
            </a:r>
            <a:r>
              <a:rPr lang="en-US" sz="1100" b="0" i="0" u="none" strike="noStrike" cap="none" dirty="0" err="1">
                <a:solidFill>
                  <a:srgbClr val="000000"/>
                </a:solidFill>
                <a:effectLst/>
                <a:latin typeface="Arial"/>
                <a:ea typeface="Arial"/>
                <a:cs typeface="Arial"/>
                <a:sym typeface="Arial"/>
              </a:rPr>
              <a:t>behaviours</a:t>
            </a:r>
            <a:r>
              <a:rPr lang="en-US" sz="1100" b="0" i="0" u="none" strike="noStrike" cap="none" dirty="0">
                <a:solidFill>
                  <a:srgbClr val="000000"/>
                </a:solidFill>
                <a:effectLst/>
                <a:latin typeface="Arial"/>
                <a:ea typeface="Arial"/>
                <a:cs typeface="Arial"/>
                <a:sym typeface="Arial"/>
              </a:rPr>
              <a:t> in general is important if you want to be a value-driven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It helps to establish a value-driven work culture and ensures your (future) workforce matches these values. Hiring people with diverse backgrounds makes it even more important to have profound value checks throughout the recruitment process as diversity often is a company value itself.</a:t>
            </a:r>
          </a:p>
          <a:p>
            <a:pPr marL="158750" indent="0" algn="just" rtl="0">
              <a:buNone/>
            </a:pPr>
            <a:endParaRPr lang="en-US" sz="1100" b="0" i="0" u="none" strike="noStrike" cap="none" dirty="0">
              <a:solidFill>
                <a:srgbClr val="000000"/>
              </a:solidFill>
              <a:effectLst/>
              <a:latin typeface="Arial"/>
              <a:ea typeface="Arial"/>
              <a:cs typeface="Arial"/>
              <a:sym typeface="Arial"/>
            </a:endParaRPr>
          </a:p>
          <a:p>
            <a:pPr marL="158750" indent="0" algn="just" rtl="0">
              <a:buNone/>
            </a:pPr>
            <a:r>
              <a:rPr lang="en-US" sz="1100" b="0" i="0" u="none" strike="noStrike" cap="none" dirty="0">
                <a:solidFill>
                  <a:srgbClr val="000000"/>
                </a:solidFill>
                <a:effectLst/>
                <a:latin typeface="Arial"/>
                <a:ea typeface="Arial"/>
                <a:cs typeface="Arial"/>
                <a:sym typeface="Arial"/>
              </a:rPr>
              <a:t>A great candidate with the right skills may not be able to align his or her values with the organizational values, and this is a recipe for disaster—there are high chances of a cultural misfit leaving soon. That’s why alignment with company values must be included in the candidate selection process. It is relevant to use a value checklist during your hiring interviews, to identify those candidates who share the same values as your company. </a:t>
            </a:r>
          </a:p>
          <a:p>
            <a:pPr marL="158750" indent="0">
              <a:buNone/>
            </a:pPr>
            <a:endParaRPr lang="en-GB" dirty="0"/>
          </a:p>
        </p:txBody>
      </p:sp>
    </p:spTree>
    <p:extLst>
      <p:ext uri="{BB962C8B-B14F-4D97-AF65-F5344CB8AC3E}">
        <p14:creationId xmlns:p14="http://schemas.microsoft.com/office/powerpoint/2010/main" val="21649067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Recruiting people for their values and </a:t>
            </a:r>
            <a:r>
              <a:rPr lang="en-US" sz="1100" b="0" i="0" u="none" strike="noStrike" cap="none" dirty="0" err="1">
                <a:solidFill>
                  <a:srgbClr val="000000"/>
                </a:solidFill>
                <a:effectLst/>
                <a:latin typeface="Arial"/>
                <a:ea typeface="Arial"/>
                <a:cs typeface="Arial"/>
                <a:sym typeface="Arial"/>
              </a:rPr>
              <a:t>behaviours</a:t>
            </a:r>
            <a:r>
              <a:rPr lang="en-US" sz="1100" b="0" i="0" u="none" strike="noStrike" cap="none" dirty="0">
                <a:solidFill>
                  <a:srgbClr val="000000"/>
                </a:solidFill>
                <a:effectLst/>
                <a:latin typeface="Arial"/>
                <a:ea typeface="Arial"/>
                <a:cs typeface="Arial"/>
                <a:sym typeface="Arial"/>
              </a:rPr>
              <a:t> in general is important if you want to be a value-driven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It helps to establish a value-driven work culture and ensures your (future) workforce matches these values. Hiring people with diverse backgrounds makes it even more important to have profound value checks throughout the recruitment process as diversity often is a company value itself.</a:t>
            </a:r>
          </a:p>
          <a:p>
            <a:pPr marL="158750" indent="0" algn="just" rtl="0">
              <a:buNone/>
            </a:pPr>
            <a:endParaRPr lang="en-US" sz="1100" b="0" i="0" u="none" strike="noStrike" cap="none" dirty="0">
              <a:solidFill>
                <a:srgbClr val="000000"/>
              </a:solidFill>
              <a:effectLst/>
              <a:latin typeface="Arial"/>
              <a:ea typeface="Arial"/>
              <a:cs typeface="Arial"/>
              <a:sym typeface="Arial"/>
            </a:endParaRPr>
          </a:p>
          <a:p>
            <a:pPr marL="158750" indent="0" algn="just" rtl="0">
              <a:buNone/>
            </a:pPr>
            <a:r>
              <a:rPr lang="en-US" sz="1100" b="0" i="0" u="none" strike="noStrike" cap="none" dirty="0">
                <a:solidFill>
                  <a:srgbClr val="000000"/>
                </a:solidFill>
                <a:effectLst/>
                <a:latin typeface="Arial"/>
                <a:ea typeface="Arial"/>
                <a:cs typeface="Arial"/>
                <a:sym typeface="Arial"/>
              </a:rPr>
              <a:t>A great candidate with the right skills may not be able to align his or her values with the organizational values, and this is a recipe for disaster—there are high chances of a cultural misfit leaving soon. That’s why alignment with company values must be included in the candidate selection process. It is relevant to use a value checklist during your hiring interviews, to identify those candidates who share the same values as your company. </a:t>
            </a:r>
          </a:p>
          <a:p>
            <a:pPr marL="158750" indent="0">
              <a:buNone/>
            </a:pPr>
            <a:endParaRPr lang="en-GB" dirty="0"/>
          </a:p>
        </p:txBody>
      </p:sp>
    </p:spTree>
    <p:extLst>
      <p:ext uri="{BB962C8B-B14F-4D97-AF65-F5344CB8AC3E}">
        <p14:creationId xmlns:p14="http://schemas.microsoft.com/office/powerpoint/2010/main" val="96109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nl-NL" dirty="0"/>
              <a:t>A </a:t>
            </a:r>
            <a:r>
              <a:rPr lang="nl-NL" dirty="0" err="1"/>
              <a:t>Flemish</a:t>
            </a:r>
            <a:r>
              <a:rPr lang="nl-NL" dirty="0"/>
              <a:t> survey </a:t>
            </a:r>
            <a:r>
              <a:rPr lang="nl-NL" dirty="0" err="1"/>
              <a:t>conducted</a:t>
            </a:r>
            <a:r>
              <a:rPr lang="nl-NL" dirty="0"/>
              <a:t> in 2017 (SID-survey) </a:t>
            </a:r>
            <a:r>
              <a:rPr lang="nl-NL" dirty="0" err="1"/>
              <a:t>reveales</a:t>
            </a:r>
            <a:r>
              <a:rPr lang="nl-NL" dirty="0"/>
              <a:t> 1 out of 3 </a:t>
            </a:r>
            <a:r>
              <a:rPr lang="nl-NL" dirty="0" err="1"/>
              <a:t>Belgians</a:t>
            </a:r>
            <a:r>
              <a:rPr lang="nl-NL" dirty="0"/>
              <a:t> </a:t>
            </a:r>
            <a:r>
              <a:rPr lang="nl-NL" dirty="0" err="1"/>
              <a:t>don’t</a:t>
            </a:r>
            <a:r>
              <a:rPr lang="nl-NL" dirty="0"/>
              <a:t> have </a:t>
            </a:r>
            <a:r>
              <a:rPr lang="nl-NL" dirty="0" err="1"/>
              <a:t>any</a:t>
            </a:r>
            <a:r>
              <a:rPr lang="nl-NL" dirty="0"/>
              <a:t> </a:t>
            </a:r>
            <a:r>
              <a:rPr lang="nl-NL" dirty="0" err="1"/>
              <a:t>friend</a:t>
            </a:r>
            <a:r>
              <a:rPr lang="nl-NL" dirty="0"/>
              <a:t> or </a:t>
            </a:r>
            <a:r>
              <a:rPr lang="nl-NL" dirty="0" err="1"/>
              <a:t>acquaintance</a:t>
            </a:r>
            <a:r>
              <a:rPr lang="nl-NL" dirty="0"/>
              <a:t> </a:t>
            </a:r>
            <a:r>
              <a:rPr lang="nl-NL" dirty="0" err="1"/>
              <a:t>from</a:t>
            </a:r>
            <a:r>
              <a:rPr lang="nl-NL" dirty="0"/>
              <a:t> a different </a:t>
            </a:r>
            <a:r>
              <a:rPr lang="nl-NL" dirty="0" err="1"/>
              <a:t>origin</a:t>
            </a:r>
            <a:r>
              <a:rPr lang="nl-NL" dirty="0"/>
              <a:t> </a:t>
            </a:r>
            <a:r>
              <a:rPr lang="nl-NL" dirty="0" err="1"/>
              <a:t>than</a:t>
            </a:r>
            <a:r>
              <a:rPr lang="nl-NL" dirty="0"/>
              <a:t> </a:t>
            </a:r>
            <a:r>
              <a:rPr lang="nl-NL" dirty="0" err="1"/>
              <a:t>theirs</a:t>
            </a:r>
            <a:r>
              <a:rPr lang="nl-NL" dirty="0"/>
              <a:t>.</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https://www.statistiekvlaanderen.be/sites/default/files/docs/VMIM-samenvatting-sid-monitor.pdf</a:t>
            </a:r>
          </a:p>
          <a:p>
            <a:pPr marL="158750" indent="0">
              <a:buNone/>
            </a:pPr>
            <a:endParaRPr lang="en-GB" dirty="0"/>
          </a:p>
        </p:txBody>
      </p:sp>
    </p:spTree>
    <p:extLst>
      <p:ext uri="{BB962C8B-B14F-4D97-AF65-F5344CB8AC3E}">
        <p14:creationId xmlns:p14="http://schemas.microsoft.com/office/powerpoint/2010/main" val="327801760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100" b="0" i="0" u="none" strike="noStrike" cap="none" dirty="0">
                <a:solidFill>
                  <a:srgbClr val="000000"/>
                </a:solidFill>
                <a:effectLst/>
                <a:latin typeface="Arial"/>
                <a:ea typeface="Arial"/>
                <a:cs typeface="Arial"/>
                <a:sym typeface="Arial"/>
              </a:rPr>
              <a:t>How to identify whether a candidate’s personal values match your company values?</a:t>
            </a:r>
          </a:p>
          <a:p>
            <a:pPr marL="158750" indent="0" rtl="0">
              <a:buNone/>
            </a:pPr>
            <a:endParaRPr lang="en-US" sz="1100" b="0" i="0" u="none" strike="noStrike" cap="none" dirty="0">
              <a:solidFill>
                <a:srgbClr val="000000"/>
              </a:solidFill>
              <a:effectLst/>
              <a:latin typeface="Arial"/>
              <a:ea typeface="Arial"/>
              <a:cs typeface="Arial"/>
              <a:sym typeface="Arial"/>
            </a:endParaRPr>
          </a:p>
          <a:p>
            <a:pPr lvl="0"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List the values that your company embraces. </a:t>
            </a:r>
          </a:p>
          <a:p>
            <a:pPr lvl="0"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Determine values-based interview questions for each value. Such questions help to find out what your candidates prioritize in the workplace and what drives their behavior. </a:t>
            </a:r>
          </a:p>
          <a:p>
            <a:pPr lvl="0"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Think about the answers you want to hear. For each value-based question, there has to be a set of key criteria that signal “good” answers. Formulating clear indicators </a:t>
            </a:r>
            <a:r>
              <a:rPr lang="en-US" sz="1100" b="0" i="0" u="none" strike="noStrike" cap="none" dirty="0" err="1">
                <a:solidFill>
                  <a:srgbClr val="000000"/>
                </a:solidFill>
                <a:effectLst/>
                <a:latin typeface="Arial"/>
                <a:ea typeface="Arial"/>
                <a:cs typeface="Arial"/>
                <a:sym typeface="Arial"/>
              </a:rPr>
              <a:t>maximises</a:t>
            </a:r>
            <a:r>
              <a:rPr lang="en-US" sz="1100" b="0" i="0" u="none" strike="noStrike" cap="none" dirty="0">
                <a:solidFill>
                  <a:srgbClr val="000000"/>
                </a:solidFill>
                <a:effectLst/>
                <a:latin typeface="Arial"/>
                <a:ea typeface="Arial"/>
                <a:cs typeface="Arial"/>
                <a:sym typeface="Arial"/>
              </a:rPr>
              <a:t> objectivity over different interviews.</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Train your interviewers to use value-based interview questions to </a:t>
            </a:r>
            <a:r>
              <a:rPr lang="en-US" sz="1100" b="0" i="0" u="none" strike="noStrike" cap="none" dirty="0" err="1">
                <a:solidFill>
                  <a:srgbClr val="000000"/>
                </a:solidFill>
                <a:effectLst/>
                <a:latin typeface="Arial"/>
                <a:ea typeface="Arial"/>
                <a:cs typeface="Arial"/>
                <a:sym typeface="Arial"/>
              </a:rPr>
              <a:t>maximise</a:t>
            </a:r>
            <a:r>
              <a:rPr lang="en-US" sz="1100" b="0" i="0" u="none" strike="noStrike" cap="none" dirty="0">
                <a:solidFill>
                  <a:srgbClr val="000000"/>
                </a:solidFill>
                <a:effectLst/>
                <a:latin typeface="Arial"/>
                <a:ea typeface="Arial"/>
                <a:cs typeface="Arial"/>
                <a:sym typeface="Arial"/>
              </a:rPr>
              <a:t> inter-rater objectivity.</a:t>
            </a:r>
          </a:p>
          <a:p>
            <a:pPr marL="158750" indent="0">
              <a:buNone/>
            </a:pPr>
            <a:br>
              <a:rPr lang="en-US" dirty="0"/>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88407892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100" b="0" i="0" u="none" strike="noStrike" cap="none" dirty="0">
                <a:solidFill>
                  <a:srgbClr val="000000"/>
                </a:solidFill>
                <a:effectLst/>
                <a:latin typeface="Arial"/>
                <a:ea typeface="Arial"/>
                <a:cs typeface="Arial"/>
                <a:sym typeface="Arial"/>
              </a:rPr>
              <a:t>an example of some interview questions and accompanying key criteria to assess the value “diversity”</a:t>
            </a:r>
            <a:br>
              <a:rPr lang="en-US" dirty="0"/>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23430510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Values are continuously being translated into actual behavior. Different values can lead to differences in </a:t>
            </a:r>
            <a:r>
              <a:rPr lang="en-US" sz="1100" b="0" i="0" u="none" strike="noStrike" cap="none" dirty="0" err="1">
                <a:solidFill>
                  <a:srgbClr val="000000"/>
                </a:solidFill>
                <a:effectLst/>
                <a:latin typeface="Arial"/>
                <a:ea typeface="Arial"/>
                <a:cs typeface="Arial"/>
                <a:sym typeface="Arial"/>
              </a:rPr>
              <a:t>behaviour</a:t>
            </a:r>
            <a:r>
              <a:rPr lang="en-US" sz="1100" b="0" i="0" u="none" strike="noStrike" cap="none" dirty="0">
                <a:solidFill>
                  <a:srgbClr val="000000"/>
                </a:solidFill>
                <a:effectLst/>
                <a:latin typeface="Arial"/>
                <a:ea typeface="Arial"/>
                <a:cs typeface="Arial"/>
                <a:sym typeface="Arial"/>
              </a:rPr>
              <a:t> we feel comfortable with.</a:t>
            </a:r>
          </a:p>
          <a:p>
            <a:pPr marL="158750" indent="0" algn="just" rtl="0">
              <a:buNone/>
            </a:pPr>
            <a:br>
              <a:rPr lang="en-US" dirty="0"/>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68582033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For some professions, it might be useful to screen a candidate’s willingness to demonstrate certain </a:t>
            </a:r>
            <a:r>
              <a:rPr lang="en-US" sz="1100" b="0" i="0" u="none" strike="noStrike" cap="none" dirty="0" err="1">
                <a:solidFill>
                  <a:srgbClr val="000000"/>
                </a:solidFill>
                <a:effectLst/>
                <a:latin typeface="Arial"/>
                <a:ea typeface="Arial"/>
                <a:cs typeface="Arial"/>
                <a:sym typeface="Arial"/>
              </a:rPr>
              <a:t>behaviours</a:t>
            </a:r>
            <a:r>
              <a:rPr lang="en-US" sz="1100" b="0" i="0" u="none" strike="noStrike" cap="none" dirty="0">
                <a:solidFill>
                  <a:srgbClr val="000000"/>
                </a:solidFill>
                <a:effectLst/>
                <a:latin typeface="Arial"/>
                <a:ea typeface="Arial"/>
                <a:cs typeface="Arial"/>
                <a:sym typeface="Arial"/>
              </a:rPr>
              <a:t> that are necessary for the job. The healthcare and construction sector for example have very clear </a:t>
            </a:r>
            <a:r>
              <a:rPr lang="en-US" sz="1100" b="0" i="0" u="none" strike="noStrike" cap="none" dirty="0" err="1">
                <a:solidFill>
                  <a:srgbClr val="000000"/>
                </a:solidFill>
                <a:effectLst/>
                <a:latin typeface="Arial"/>
                <a:ea typeface="Arial"/>
                <a:cs typeface="Arial"/>
                <a:sym typeface="Arial"/>
              </a:rPr>
              <a:t>behavioural</a:t>
            </a:r>
            <a:r>
              <a:rPr lang="en-US" sz="1100" b="0" i="0" u="none" strike="noStrike" cap="none" dirty="0">
                <a:solidFill>
                  <a:srgbClr val="000000"/>
                </a:solidFill>
                <a:effectLst/>
                <a:latin typeface="Arial"/>
                <a:ea typeface="Arial"/>
                <a:cs typeface="Arial"/>
                <a:sym typeface="Arial"/>
              </a:rPr>
              <a:t> policies concerning safety prevention (think of dress codes). If people refuse to follow </a:t>
            </a:r>
            <a:r>
              <a:rPr lang="en-US" sz="1100" b="0" i="0" u="none" strike="noStrike" cap="none" dirty="0" err="1">
                <a:solidFill>
                  <a:srgbClr val="000000"/>
                </a:solidFill>
                <a:effectLst/>
                <a:latin typeface="Arial"/>
                <a:ea typeface="Arial"/>
                <a:cs typeface="Arial"/>
                <a:sym typeface="Arial"/>
              </a:rPr>
              <a:t>behavioural</a:t>
            </a:r>
            <a:r>
              <a:rPr lang="en-US" sz="1100" b="0" i="0" u="none" strike="noStrike" cap="none" dirty="0">
                <a:solidFill>
                  <a:srgbClr val="000000"/>
                </a:solidFill>
                <a:effectLst/>
                <a:latin typeface="Arial"/>
                <a:ea typeface="Arial"/>
                <a:cs typeface="Arial"/>
                <a:sym typeface="Arial"/>
              </a:rPr>
              <a:t> guidelines, for whatever reason, this might cause serious problems on the </a:t>
            </a:r>
            <a:r>
              <a:rPr lang="en-US" sz="1100" b="0" i="0" u="none" strike="noStrike" cap="none" dirty="0" err="1">
                <a:solidFill>
                  <a:srgbClr val="000000"/>
                </a:solidFill>
                <a:effectLst/>
                <a:latin typeface="Arial"/>
                <a:ea typeface="Arial"/>
                <a:cs typeface="Arial"/>
                <a:sym typeface="Arial"/>
              </a:rPr>
              <a:t>workfloor</a:t>
            </a:r>
            <a:r>
              <a:rPr lang="en-US" sz="1100" b="0" i="0" u="none" strike="noStrike" cap="none" dirty="0">
                <a:solidFill>
                  <a:srgbClr val="000000"/>
                </a:solidFill>
                <a:effectLst/>
                <a:latin typeface="Arial"/>
                <a:ea typeface="Arial"/>
                <a:cs typeface="Arial"/>
                <a:sym typeface="Arial"/>
              </a:rPr>
              <a:t> and might even inhibit people’s ability to performing their tasks. </a:t>
            </a:r>
          </a:p>
          <a:p>
            <a:pPr marL="158750" indent="0" algn="just" rtl="0">
              <a:buNone/>
            </a:pPr>
            <a:r>
              <a:rPr lang="en-US" sz="1100" b="0" i="0" u="none" strike="noStrike" cap="none" dirty="0">
                <a:solidFill>
                  <a:srgbClr val="000000"/>
                </a:solidFill>
                <a:effectLst/>
                <a:latin typeface="Arial"/>
                <a:ea typeface="Arial"/>
                <a:cs typeface="Arial"/>
                <a:sym typeface="Arial"/>
              </a:rPr>
              <a:t>Therefore it is useful to identify crucial work </a:t>
            </a:r>
            <a:r>
              <a:rPr lang="en-US" sz="1100" b="0" i="0" u="none" strike="noStrike" cap="none" dirty="0" err="1">
                <a:solidFill>
                  <a:srgbClr val="000000"/>
                </a:solidFill>
                <a:effectLst/>
                <a:latin typeface="Arial"/>
                <a:ea typeface="Arial"/>
                <a:cs typeface="Arial"/>
                <a:sym typeface="Arial"/>
              </a:rPr>
              <a:t>behaviours</a:t>
            </a:r>
            <a:r>
              <a:rPr lang="en-US" sz="1100" b="0" i="0" u="none" strike="noStrike" cap="none" dirty="0">
                <a:solidFill>
                  <a:srgbClr val="000000"/>
                </a:solidFill>
                <a:effectLst/>
                <a:latin typeface="Arial"/>
                <a:ea typeface="Arial"/>
                <a:cs typeface="Arial"/>
                <a:sym typeface="Arial"/>
              </a:rPr>
              <a:t> and screen them very early in the selection process. Consider them as a hard selection criterium, like having a driver’s </a:t>
            </a:r>
            <a:r>
              <a:rPr lang="en-US" sz="1100" b="0" i="0" u="none" strike="noStrike" cap="none" dirty="0" err="1">
                <a:solidFill>
                  <a:srgbClr val="000000"/>
                </a:solidFill>
                <a:effectLst/>
                <a:latin typeface="Arial"/>
                <a:ea typeface="Arial"/>
                <a:cs typeface="Arial"/>
                <a:sym typeface="Arial"/>
              </a:rPr>
              <a:t>licence</a:t>
            </a:r>
            <a:r>
              <a:rPr lang="en-US" sz="1100" b="0" i="0" u="none" strike="noStrike" cap="none" dirty="0">
                <a:solidFill>
                  <a:srgbClr val="000000"/>
                </a:solidFill>
                <a:effectLst/>
                <a:latin typeface="Arial"/>
                <a:ea typeface="Arial"/>
                <a:cs typeface="Arial"/>
                <a:sym typeface="Arial"/>
              </a:rPr>
              <a:t> for cab drivers or having a medical degree for doctors to avoid difficult situations afterwards.</a:t>
            </a:r>
          </a:p>
          <a:p>
            <a:pPr marL="158750" indent="0">
              <a:buNone/>
            </a:pPr>
            <a:br>
              <a:rPr lang="en-US" dirty="0"/>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0208470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br>
              <a:rPr lang="en-US" dirty="0"/>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18864015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11911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50203888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module is designed to help you create an inclusive and diverse work environment and to reap its benefits in the best possible way. This module is </a:t>
            </a:r>
            <a:r>
              <a:rPr lang="en-US"/>
              <a:t>the last </a:t>
            </a:r>
            <a:r>
              <a:rPr lang="en-US" dirty="0"/>
              <a:t>in a series of four modules especially designed for companies looking to diversify their talent pool.</a:t>
            </a:r>
          </a:p>
          <a:p>
            <a:pPr marL="0" lvl="0" indent="0" algn="just" rtl="0">
              <a:spcBef>
                <a:spcPts val="0"/>
              </a:spcBef>
              <a:spcAft>
                <a:spcPts val="0"/>
              </a:spcAft>
              <a:buFont typeface="+mj-lt"/>
              <a:buNone/>
            </a:pPr>
            <a:r>
              <a:rPr lang="en-GB" dirty="0"/>
              <a:t>It consists of:</a:t>
            </a:r>
          </a:p>
          <a:p>
            <a:pPr marL="0" lvl="0" indent="0" algn="just" rtl="0">
              <a:spcBef>
                <a:spcPts val="0"/>
              </a:spcBef>
              <a:spcAft>
                <a:spcPts val="0"/>
              </a:spcAft>
              <a:buFont typeface="+mj-lt"/>
              <a:buNone/>
            </a:pPr>
            <a:endParaRPr lang="en-GB" dirty="0"/>
          </a:p>
          <a:p>
            <a:pPr marL="628650" lvl="1" indent="-171450" algn="just" rtl="0">
              <a:spcBef>
                <a:spcPts val="0"/>
              </a:spcBef>
              <a:spcAft>
                <a:spcPts val="0"/>
              </a:spcAft>
              <a:buFontTx/>
              <a:buChar char="-"/>
            </a:pPr>
            <a:r>
              <a:rPr lang="en-GB" dirty="0"/>
              <a:t>a tool </a:t>
            </a:r>
          </a:p>
          <a:p>
            <a:pPr marL="628650" lvl="1" indent="-171450" algn="just" rtl="0">
              <a:spcBef>
                <a:spcPts val="0"/>
              </a:spcBef>
              <a:spcAft>
                <a:spcPts val="0"/>
              </a:spcAft>
              <a:buFontTx/>
              <a:buChar char="-"/>
            </a:pPr>
            <a:r>
              <a:rPr lang="en-GB" dirty="0"/>
              <a:t>an interactive </a:t>
            </a:r>
            <a:r>
              <a:rPr lang="en-GB" dirty="0" err="1"/>
              <a:t>powerpoint</a:t>
            </a:r>
            <a:r>
              <a:rPr lang="en-GB" dirty="0"/>
              <a:t> presentation</a:t>
            </a:r>
          </a:p>
          <a:p>
            <a:pPr marL="628650" lvl="1" indent="-171450" algn="just" rtl="0">
              <a:spcBef>
                <a:spcPts val="0"/>
              </a:spcBef>
              <a:spcAft>
                <a:spcPts val="0"/>
              </a:spcAft>
              <a:buFontTx/>
              <a:buChar char="-"/>
            </a:pPr>
            <a:r>
              <a:rPr lang="en-GB" dirty="0"/>
              <a:t>detailed leaflets of each exercise referred to in the </a:t>
            </a:r>
            <a:r>
              <a:rPr lang="en-GB" dirty="0" err="1"/>
              <a:t>powerpoint</a:t>
            </a:r>
            <a:r>
              <a:rPr lang="en-GB" dirty="0"/>
              <a:t> presentation</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An inclusive culture isn’t only limited to induct new hires into the existing company culture. Instead, it has to expand to incorporate the new perspectives that diverse hires bring into the company. As such, a huge part of a successful onboarding depends on the existing team in order to integrate the new employee as good as possible . Success stories with regard to the first diverse hires are extremely important to build ambassadors in the </a:t>
            </a:r>
            <a:r>
              <a:rPr lang="en-US" dirty="0" err="1"/>
              <a:t>organisation</a:t>
            </a:r>
            <a:r>
              <a:rPr lang="en-US" dirty="0"/>
              <a:t>, being the hire itself but also the team and line manager. These stakeholders might act in cross-departmental and management meetings a motivators for new initiatives in case of success but can also add extra barriers in case of failures. Preparing and supporting your teams when they become more diverse is crucial. Three things need to be taken into account: </a:t>
            </a:r>
          </a:p>
          <a:p>
            <a:pPr marL="0" lvl="0" indent="0" algn="just" rtl="0">
              <a:lnSpc>
                <a:spcPct val="100000"/>
              </a:lnSpc>
              <a:spcBef>
                <a:spcPts val="0"/>
              </a:spcBef>
              <a:spcAft>
                <a:spcPts val="0"/>
              </a:spcAft>
              <a:buSzPts val="1100"/>
              <a:buNone/>
            </a:pPr>
            <a:endParaRPr lang="en-US" dirty="0"/>
          </a:p>
          <a:p>
            <a:pPr marL="228600" lvl="0" indent="-228600" algn="just" rtl="0">
              <a:lnSpc>
                <a:spcPct val="100000"/>
              </a:lnSpc>
              <a:spcBef>
                <a:spcPts val="0"/>
              </a:spcBef>
              <a:spcAft>
                <a:spcPts val="0"/>
              </a:spcAft>
              <a:buSzPts val="1100"/>
              <a:buFont typeface="+mj-lt"/>
              <a:buAutoNum type="arabicPeriod"/>
            </a:pPr>
            <a:r>
              <a:rPr lang="en-US" dirty="0"/>
              <a:t>creating a clear team context</a:t>
            </a:r>
          </a:p>
          <a:p>
            <a:pPr marL="228600" lvl="0" indent="-228600" algn="just" rtl="0">
              <a:lnSpc>
                <a:spcPct val="100000"/>
              </a:lnSpc>
              <a:spcBef>
                <a:spcPts val="0"/>
              </a:spcBef>
              <a:spcAft>
                <a:spcPts val="0"/>
              </a:spcAft>
              <a:buSzPts val="1100"/>
              <a:buFont typeface="+mj-lt"/>
              <a:buAutoNum type="arabicPeriod"/>
            </a:pPr>
            <a:r>
              <a:rPr lang="en-US" dirty="0"/>
              <a:t>guiding effective communication</a:t>
            </a:r>
          </a:p>
          <a:p>
            <a:pPr marL="228600" lvl="0" indent="-228600" algn="just" rtl="0">
              <a:lnSpc>
                <a:spcPct val="100000"/>
              </a:lnSpc>
              <a:spcBef>
                <a:spcPts val="0"/>
              </a:spcBef>
              <a:spcAft>
                <a:spcPts val="0"/>
              </a:spcAft>
              <a:buSzPts val="1100"/>
              <a:buFont typeface="+mj-lt"/>
              <a:buAutoNum type="arabicPeriod"/>
            </a:pPr>
            <a:r>
              <a:rPr lang="en-US" dirty="0"/>
              <a:t>building new competencies.</a:t>
            </a:r>
            <a:endParaRPr dirty="0"/>
          </a:p>
        </p:txBody>
      </p:sp>
      <p:sp>
        <p:nvSpPr>
          <p:cNvPr id="86" name="Google Shape;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14278527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Bringing more diversity into your workforce will create the need for a new framework, empowering and helping employees to handle ethical dilemmas they encounter in their daily work.  A clear code of conduct has value not only as an internal guideline but also as an external statement of corporate values and commitments. </a:t>
            </a:r>
            <a:br>
              <a:rPr lang="en-US" b="0" dirty="0"/>
            </a:br>
            <a:r>
              <a:rPr lang="en-US" sz="1100" b="0" i="0" u="none" strike="noStrike" cap="none" dirty="0">
                <a:solidFill>
                  <a:srgbClr val="000000"/>
                </a:solidFill>
                <a:latin typeface="Arial"/>
                <a:ea typeface="Arial"/>
                <a:cs typeface="Arial"/>
                <a:sym typeface="Arial"/>
              </a:rPr>
              <a:t> </a:t>
            </a:r>
            <a:endParaRPr b="0" dirty="0"/>
          </a:p>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A code of conduct will help you to:</a:t>
            </a:r>
          </a:p>
          <a:p>
            <a:pPr marL="158750" lvl="0" indent="0" algn="just"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have benchmarks against which individual and organizational performance can be measured.</a:t>
            </a:r>
            <a:endParaRPr b="0"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give employees a central guide and reference to support day-to-day decision making. </a:t>
            </a:r>
            <a:endParaRPr b="0"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encourage discussions of ethics and compliance </a:t>
            </a:r>
            <a:endParaRPr b="0" dirty="0"/>
          </a:p>
          <a:p>
            <a:pPr marL="158750" lvl="0" indent="0" algn="l" rtl="0">
              <a:lnSpc>
                <a:spcPct val="100000"/>
              </a:lnSpc>
              <a:spcBef>
                <a:spcPts val="0"/>
              </a:spcBef>
              <a:spcAft>
                <a:spcPts val="0"/>
              </a:spcAft>
              <a:buSzPts val="1100"/>
              <a:buNone/>
            </a:pPr>
            <a:br>
              <a:rPr lang="en-US" dirty="0"/>
            </a:br>
            <a:endParaRPr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How to build a strong code of conduct: </a:t>
            </a:r>
          </a:p>
          <a:p>
            <a:pPr marL="158750" lvl="0" indent="0" algn="l" rtl="0">
              <a:lnSpc>
                <a:spcPct val="100000"/>
              </a:lnSpc>
              <a:spcBef>
                <a:spcPts val="0"/>
              </a:spcBef>
              <a:spcAft>
                <a:spcPts val="0"/>
              </a:spcAft>
              <a:buSzPts val="1100"/>
              <a:buNone/>
            </a:pPr>
            <a:endParaRPr b="0" dirty="0"/>
          </a:p>
          <a:p>
            <a:pPr marL="387350" lvl="0" indent="-228600" algn="l"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Clarify your </a:t>
            </a:r>
            <a:r>
              <a:rPr lang="en-US" sz="1100" b="0" i="0" u="none" strike="noStrike" cap="none" dirty="0" err="1">
                <a:solidFill>
                  <a:srgbClr val="000000"/>
                </a:solidFill>
                <a:latin typeface="Arial"/>
                <a:ea typeface="Arial"/>
                <a:cs typeface="Arial"/>
                <a:sym typeface="Arial"/>
              </a:rPr>
              <a:t>organisation’s</a:t>
            </a:r>
            <a:r>
              <a:rPr lang="en-US" sz="1100" b="0" i="0" u="none" strike="noStrike" cap="none" dirty="0">
                <a:solidFill>
                  <a:srgbClr val="000000"/>
                </a:solidFill>
                <a:latin typeface="Arial"/>
                <a:ea typeface="Arial"/>
                <a:cs typeface="Arial"/>
                <a:sym typeface="Arial"/>
              </a:rPr>
              <a:t> mission values and principles </a:t>
            </a:r>
            <a:endParaRPr b="0" dirty="0"/>
          </a:p>
          <a:p>
            <a:pPr marL="387350" lvl="0" indent="-228600" algn="l"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Link your values to concrete standards of professional conduct </a:t>
            </a:r>
            <a:endParaRPr b="0" dirty="0"/>
          </a:p>
          <a:p>
            <a:pPr marL="387350" lvl="0" indent="-228600" algn="l"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Make it concise and concrete </a:t>
            </a:r>
            <a:endParaRPr b="0" dirty="0"/>
          </a:p>
          <a:p>
            <a:pPr marL="387350" lvl="0" indent="-228600" algn="l"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Involve different stakeholders and check against real ethical dilemmas</a:t>
            </a:r>
            <a:endParaRPr b="0" dirty="0"/>
          </a:p>
          <a:p>
            <a:pPr marL="158750" lvl="0" indent="0" algn="l" rtl="0">
              <a:lnSpc>
                <a:spcPct val="100000"/>
              </a:lnSpc>
              <a:spcBef>
                <a:spcPts val="0"/>
              </a:spcBef>
              <a:spcAft>
                <a:spcPts val="0"/>
              </a:spcAft>
              <a:buSzPts val="1100"/>
              <a:buNone/>
            </a:pPr>
            <a:br>
              <a:rPr lang="en-US" dirty="0"/>
            </a:br>
            <a:endParaRPr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A nice example of a comprehensive and concrete code of conduct by Johnson&amp;Johnson: </a:t>
            </a:r>
            <a:r>
              <a:rPr lang="en-US" sz="1100" b="0" i="0" u="sng" strike="noStrike" cap="none">
                <a:solidFill>
                  <a:schemeClr val="hlink"/>
                </a:solidFill>
                <a:latin typeface="Arial"/>
                <a:ea typeface="Arial"/>
                <a:cs typeface="Arial"/>
                <a:sym typeface="Arial"/>
                <a:hlinkClick r:id="rId3"/>
              </a:rPr>
              <a:t>https://www.jnj.com/_document?id=00000159-69fe-dba3-afdb-79ffcdd60000</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br>
              <a:rPr lang="en-US"/>
            </a:b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dirty="0"/>
              <a:t>Hand out attachment I of leaflet 4.1. </a:t>
            </a:r>
          </a:p>
          <a:p>
            <a:pPr marL="158750" lvl="0" indent="0" algn="l" rtl="0">
              <a:lnSpc>
                <a:spcPct val="100000"/>
              </a:lnSpc>
              <a:spcBef>
                <a:spcPts val="0"/>
              </a:spcBef>
              <a:spcAft>
                <a:spcPts val="0"/>
              </a:spcAft>
              <a:buSzPts val="1100"/>
              <a:buNone/>
            </a:pPr>
            <a:endParaRPr lang="en-US" dirty="0"/>
          </a:p>
          <a:p>
            <a:pPr marL="158750" lvl="0" indent="0" algn="l" rtl="0">
              <a:lnSpc>
                <a:spcPct val="100000"/>
              </a:lnSpc>
              <a:spcBef>
                <a:spcPts val="0"/>
              </a:spcBef>
              <a:spcAft>
                <a:spcPts val="0"/>
              </a:spcAft>
              <a:buSzPts val="1100"/>
              <a:buNone/>
            </a:pPr>
            <a:r>
              <a:rPr lang="en-US" i="1" dirty="0" err="1"/>
              <a:t>Cfr</a:t>
            </a:r>
            <a:r>
              <a:rPr lang="en-US" i="1" dirty="0"/>
              <a:t>. Exercise leaflet 4.1.</a:t>
            </a:r>
            <a:endParaRPr i="1"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Creating safe spaces like affinity groups or business resource groups (sexual orientation, race, class, nationality and other forms of identity) allow employees to raise and navigate issues they may not feel comfortable exploring in general spaces. Some companies, however, step away from these affinity groups and try out alternative efforts. A management consulting company, for instance, replaced ‘affinity groups’ by ‘inclusion councils’ which are composed of individuals from a range of demographic groups. </a:t>
            </a:r>
            <a:endParaRPr dirty="0"/>
          </a:p>
          <a:p>
            <a:pPr marL="158750" lvl="0" indent="0" algn="just" rtl="0">
              <a:lnSpc>
                <a:spcPct val="100000"/>
              </a:lnSpc>
              <a:spcBef>
                <a:spcPts val="0"/>
              </a:spcBef>
              <a:spcAft>
                <a:spcPts val="0"/>
              </a:spcAft>
              <a:buSzPts val="1100"/>
              <a:buNone/>
            </a:pPr>
            <a:endParaRPr dirty="0"/>
          </a:p>
          <a:p>
            <a:pPr marL="158750" lvl="0" indent="0" algn="just" rtl="0">
              <a:lnSpc>
                <a:spcPct val="100000"/>
              </a:lnSpc>
              <a:spcBef>
                <a:spcPts val="0"/>
              </a:spcBef>
              <a:spcAft>
                <a:spcPts val="0"/>
              </a:spcAft>
              <a:buSzPts val="1100"/>
              <a:buNone/>
            </a:pPr>
            <a:r>
              <a:rPr lang="en-US" dirty="0"/>
              <a:t>Companies also benefit from creating opportunities to meet with senior leaders, invitations to solve business problems, or access to an anonymous platform through which to report identity-related issues. A business resource group for newly-hired people of color, for instance, might teach the employer a great deal about how to recruit and retain these employees and simultaneously offer them opportunities for mentoring and support.</a:t>
            </a:r>
            <a:endParaRPr dirty="0"/>
          </a:p>
          <a:p>
            <a:pPr marL="158750" lvl="0" indent="0" algn="just" rtl="0">
              <a:lnSpc>
                <a:spcPct val="100000"/>
              </a:lnSpc>
              <a:spcBef>
                <a:spcPts val="0"/>
              </a:spcBef>
              <a:spcAft>
                <a:spcPts val="0"/>
              </a:spcAft>
              <a:buSzPts val="1100"/>
              <a:buNone/>
            </a:pPr>
            <a:endParaRPr dirty="0"/>
          </a:p>
          <a:p>
            <a:pPr marL="158750" lvl="0" indent="0" algn="just" rtl="0">
              <a:lnSpc>
                <a:spcPct val="100000"/>
              </a:lnSpc>
              <a:spcBef>
                <a:spcPts val="0"/>
              </a:spcBef>
              <a:spcAft>
                <a:spcPts val="0"/>
              </a:spcAft>
              <a:buSzPts val="1100"/>
              <a:buNone/>
            </a:pPr>
            <a:r>
              <a:rPr lang="en-US" dirty="0"/>
              <a:t>Additionally it is important to make sure majority and minority groups stay connected. Some companies working with local and expats for example reported that the expat community in their company also met outside working hours to build their social life. This started impacting internal professional dynamics, so effort was made to reconnect them by openly discussing this challenge and additional </a:t>
            </a:r>
            <a:r>
              <a:rPr lang="en-US" dirty="0" err="1"/>
              <a:t>teambuildings</a:t>
            </a:r>
            <a:r>
              <a:rPr lang="en-US" dirty="0"/>
              <a:t>. </a:t>
            </a:r>
            <a:endParaRPr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55f9b5e1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4" name="Google Shape;134;g555f9b5e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just">
              <a:buNone/>
            </a:pPr>
            <a:r>
              <a:rPr lang="en-GB" sz="1100" b="0" i="0" u="none" strike="noStrike" cap="none" dirty="0">
                <a:solidFill>
                  <a:srgbClr val="000000"/>
                </a:solidFill>
                <a:effectLst/>
                <a:latin typeface="Arial"/>
                <a:ea typeface="Arial"/>
                <a:cs typeface="Arial"/>
                <a:sym typeface="Arial"/>
              </a:rPr>
              <a:t>Communication in the workplace is essential - it underlies productivity and the quality of workplace relationships and it forges organizational success. Building a more diverse workforce requires a focus on effective communication amongst employees, both in terms of understanding how employees perceive communication and in terms of language.</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The importance of a joint corporate language: A lot companies have English as their corporate language. Nevertheless doing local business requires local languages, creating a mix of levels of different languages within the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Some companies were used to communicate fully in the local language but </a:t>
            </a:r>
            <a:r>
              <a:rPr lang="en-US" sz="1100" b="0" i="0" u="none" strike="noStrike" cap="none" dirty="0" err="1">
                <a:solidFill>
                  <a:srgbClr val="000000"/>
                </a:solidFill>
                <a:latin typeface="Arial"/>
                <a:ea typeface="Arial"/>
                <a:cs typeface="Arial"/>
                <a:sym typeface="Arial"/>
              </a:rPr>
              <a:t>globalisation</a:t>
            </a:r>
            <a:r>
              <a:rPr lang="en-US" sz="1100" b="0" i="0" u="none" strike="noStrike" cap="none" dirty="0">
                <a:solidFill>
                  <a:srgbClr val="000000"/>
                </a:solidFill>
                <a:latin typeface="Arial"/>
                <a:ea typeface="Arial"/>
                <a:cs typeface="Arial"/>
                <a:sym typeface="Arial"/>
              </a:rPr>
              <a:t> of their customers/suppliers and their workforce force them to communicate more in English as a joint language. Apart from your corporate language, take the following into consideration: </a:t>
            </a:r>
            <a:endParaRPr b="0" dirty="0"/>
          </a:p>
          <a:p>
            <a:pPr marL="914400" lvl="1"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Make sure all internal documents are available in a joint language including the names of the files and the shares </a:t>
            </a:r>
            <a:endParaRPr b="0" dirty="0"/>
          </a:p>
          <a:p>
            <a:pPr marL="914400" lvl="1"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Agree on a joint language for internal email communication so emails can easily be forwarded or all colleagues can follow the whole communication string when added in the conversation </a:t>
            </a:r>
            <a:endParaRPr b="0" dirty="0"/>
          </a:p>
          <a:p>
            <a:pPr marL="914400" lvl="1"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Don’t underestimate the  importance of joint informal communication like humor in the office, a talk at the coffee machine or lunch. Not understanding these informal talks might make people feel excluded from the team. </a:t>
            </a:r>
            <a:endParaRPr b="0" dirty="0"/>
          </a:p>
          <a:p>
            <a:pPr marL="158750" lvl="0" indent="0" algn="just" rtl="0">
              <a:lnSpc>
                <a:spcPct val="100000"/>
              </a:lnSpc>
              <a:spcBef>
                <a:spcPts val="0"/>
              </a:spcBef>
              <a:spcAft>
                <a:spcPts val="0"/>
              </a:spcAft>
              <a:buSzPts val="1100"/>
              <a:buNone/>
            </a:pPr>
            <a:br>
              <a:rPr lang="en-US" b="0" dirty="0"/>
            </a:br>
            <a:endParaRPr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100" b="0" i="0" u="none" strike="noStrike" cap="none" dirty="0">
                <a:solidFill>
                  <a:srgbClr val="000000"/>
                </a:solidFill>
                <a:effectLst/>
                <a:latin typeface="Arial"/>
                <a:ea typeface="Arial"/>
                <a:cs typeface="Arial"/>
                <a:sym typeface="Arial"/>
              </a:rPr>
              <a:t>This graph represents the gap in employability between natives and people of foreign origin (De </a:t>
            </a:r>
            <a:r>
              <a:rPr lang="en-US" sz="1100" b="0" i="0" u="none" strike="noStrike" cap="none" dirty="0" err="1">
                <a:solidFill>
                  <a:srgbClr val="000000"/>
                </a:solidFill>
                <a:effectLst/>
                <a:latin typeface="Arial"/>
                <a:ea typeface="Arial"/>
                <a:cs typeface="Arial"/>
                <a:sym typeface="Arial"/>
              </a:rPr>
              <a:t>Cuyper</a:t>
            </a:r>
            <a:r>
              <a:rPr lang="en-US" sz="1100" b="0" i="0" u="none" strike="noStrike" cap="none" dirty="0">
                <a:solidFill>
                  <a:srgbClr val="000000"/>
                </a:solidFill>
                <a:effectLst/>
                <a:latin typeface="Arial"/>
                <a:ea typeface="Arial"/>
                <a:cs typeface="Arial"/>
                <a:sym typeface="Arial"/>
              </a:rPr>
              <a:t>, 2016): the gap is larger for higher-educated newcomers than for lower-educated people.</a:t>
            </a:r>
          </a:p>
          <a:p>
            <a:pPr marL="158750" indent="0">
              <a:buNone/>
            </a:pPr>
            <a:br>
              <a:rPr lang="en-US" dirty="0"/>
            </a:br>
            <a:endParaRPr lang="en-GB" dirty="0"/>
          </a:p>
        </p:txBody>
      </p:sp>
    </p:spTree>
    <p:extLst>
      <p:ext uri="{BB962C8B-B14F-4D97-AF65-F5344CB8AC3E}">
        <p14:creationId xmlns:p14="http://schemas.microsoft.com/office/powerpoint/2010/main" val="79529931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i="1" dirty="0" err="1"/>
              <a:t>Cfr</a:t>
            </a:r>
            <a:r>
              <a:rPr lang="en-GB" i="1" dirty="0"/>
              <a:t>. Exercise leaflet 4.5</a:t>
            </a:r>
            <a:endParaRPr i="1"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err="1"/>
              <a:t>Cfr</a:t>
            </a:r>
            <a:r>
              <a:rPr lang="en-GB" i="1" dirty="0"/>
              <a:t>. Exercise leaflet 4.5</a:t>
            </a:r>
          </a:p>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5507114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55f9b5e1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555f9b5e1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Learning to collaborate effectively with people from other cultures is a vital skill when you are working in a multicultural environment. People from diverse backgrounds often have different ways of thinking and communicating. Gaining insights into the differences between cultures helps team members to understand how culture shapes the way people behave and communicate and how misunderstandings might arise when we misinterpret different cultural </a:t>
            </a:r>
            <a:r>
              <a:rPr lang="en-US" dirty="0" err="1"/>
              <a:t>behaviours</a:t>
            </a:r>
            <a:r>
              <a:rPr lang="en-US" dirty="0"/>
              <a:t>. Cross-cultural awareness &amp; communication training can provide employees with the knowledge, skills and expertise to collaborate effectively across cultures and promote acceptance and respect for diversity. Three models that are frequently used within such trainings are the model of Hofstede, Trompenaars &amp; Lewis.</a:t>
            </a:r>
            <a:endParaRPr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55f9b5e1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555f9b5e1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According to the model of Hofstede, culture is defined as ‘the collective mental programming of the human mind which distinguishes one group of people from another’. The model consists of six dimensions, which represent independent preferences for one state of affairs over another that distinguishes countries (rather than individuals) from each other: </a:t>
            </a:r>
          </a:p>
          <a:p>
            <a:pPr marL="158750" lvl="0" indent="0" algn="just" rtl="0">
              <a:lnSpc>
                <a:spcPct val="100000"/>
              </a:lnSpc>
              <a:spcBef>
                <a:spcPts val="0"/>
              </a:spcBef>
              <a:spcAft>
                <a:spcPts val="0"/>
              </a:spcAft>
              <a:buSzPts val="1100"/>
              <a:buNone/>
            </a:pPr>
            <a:endParaRPr dirty="0"/>
          </a:p>
          <a:p>
            <a:pPr marL="387350" lvl="0" indent="-228600" algn="just" rtl="0">
              <a:lnSpc>
                <a:spcPct val="100000"/>
              </a:lnSpc>
              <a:spcBef>
                <a:spcPts val="0"/>
              </a:spcBef>
              <a:spcAft>
                <a:spcPts val="0"/>
              </a:spcAft>
              <a:buSzPts val="1100"/>
              <a:buFont typeface="Arial"/>
              <a:buAutoNum type="arabicPeriod"/>
            </a:pPr>
            <a:r>
              <a:rPr lang="en-US" dirty="0"/>
              <a:t>Power distance: this dimension expresses the degree to which the less powerful members of a society accept and expect that power is distributed unequally.</a:t>
            </a:r>
            <a:endParaRPr dirty="0"/>
          </a:p>
          <a:p>
            <a:pPr marL="387350" lvl="0" indent="-228600" algn="just" rtl="0">
              <a:lnSpc>
                <a:spcPct val="100000"/>
              </a:lnSpc>
              <a:spcBef>
                <a:spcPts val="0"/>
              </a:spcBef>
              <a:spcAft>
                <a:spcPts val="0"/>
              </a:spcAft>
              <a:buSzPts val="1100"/>
              <a:buFont typeface="Arial"/>
              <a:buAutoNum type="arabicPeriod"/>
            </a:pPr>
            <a:r>
              <a:rPr lang="en-US" dirty="0"/>
              <a:t>Collectivism vs. individualism: this dimension is about the relative importance of individual versus group interests.</a:t>
            </a:r>
            <a:endParaRPr dirty="0"/>
          </a:p>
          <a:p>
            <a:pPr marL="387350" lvl="0" indent="-228600" algn="just" rtl="0">
              <a:lnSpc>
                <a:spcPct val="100000"/>
              </a:lnSpc>
              <a:spcBef>
                <a:spcPts val="0"/>
              </a:spcBef>
              <a:spcAft>
                <a:spcPts val="0"/>
              </a:spcAft>
              <a:buSzPts val="1100"/>
              <a:buFont typeface="Arial"/>
              <a:buAutoNum type="arabicPeriod"/>
            </a:pPr>
            <a:r>
              <a:rPr lang="en-US" dirty="0"/>
              <a:t>Femininity vs. masculinity: this dimension is about what values are considered more important in a society. </a:t>
            </a:r>
            <a:endParaRPr dirty="0"/>
          </a:p>
          <a:p>
            <a:pPr marL="387350" lvl="0" indent="-228600" algn="just" rtl="0">
              <a:lnSpc>
                <a:spcPct val="100000"/>
              </a:lnSpc>
              <a:spcBef>
                <a:spcPts val="0"/>
              </a:spcBef>
              <a:spcAft>
                <a:spcPts val="0"/>
              </a:spcAft>
              <a:buSzPts val="1100"/>
              <a:buFont typeface="Arial"/>
              <a:buAutoNum type="arabicPeriod"/>
            </a:pPr>
            <a:r>
              <a:rPr lang="en-US" dirty="0"/>
              <a:t>Uncertainty avoidance: this dimension expresses the degree to which the members of a society feel uncomfortable with uncertainty and ambiguity.</a:t>
            </a:r>
            <a:endParaRPr dirty="0"/>
          </a:p>
          <a:p>
            <a:pPr marL="387350" lvl="0" indent="-228600" algn="just" rtl="0">
              <a:lnSpc>
                <a:spcPct val="100000"/>
              </a:lnSpc>
              <a:spcBef>
                <a:spcPts val="0"/>
              </a:spcBef>
              <a:spcAft>
                <a:spcPts val="0"/>
              </a:spcAft>
              <a:buSzPts val="1100"/>
              <a:buFont typeface="Arial"/>
              <a:buAutoNum type="arabicPeriod"/>
            </a:pPr>
            <a:r>
              <a:rPr lang="en-US" dirty="0"/>
              <a:t>Long-term versus short-term orientation: this dimension refers to the extent to which a culture is focused on the future or rather on the past and present. </a:t>
            </a:r>
            <a:endParaRPr dirty="0"/>
          </a:p>
          <a:p>
            <a:pPr marL="387350" lvl="0" indent="-228600" algn="just" rtl="0">
              <a:lnSpc>
                <a:spcPct val="100000"/>
              </a:lnSpc>
              <a:spcBef>
                <a:spcPts val="0"/>
              </a:spcBef>
              <a:spcAft>
                <a:spcPts val="0"/>
              </a:spcAft>
              <a:buSzPts val="1100"/>
              <a:buFont typeface="Arial"/>
              <a:buAutoNum type="arabicPeriod"/>
            </a:pPr>
            <a:r>
              <a:rPr lang="en-US" dirty="0" err="1"/>
              <a:t>Indulgance</a:t>
            </a:r>
            <a:r>
              <a:rPr lang="en-US" dirty="0"/>
              <a:t> versus restraint: this dimension is defined as the extent to which people try to control their desires and impulses, based on the way they were raised.</a:t>
            </a:r>
            <a:endParaRPr dirty="0"/>
          </a:p>
          <a:p>
            <a:pPr marL="158750" lvl="0" indent="0" algn="just"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55f9b5e1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555f9b5e15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GB" dirty="0"/>
              <a:t>Use the country comparison tool to compare countries on the different dimensions. In this example the blue bars represent scores for Belgium, the purple bars represent scores for China. </a:t>
            </a:r>
            <a:endParaRPr dirty="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55f9b5e1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555f9b5e15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Font typeface="Arial"/>
              <a:buNone/>
            </a:pPr>
            <a:r>
              <a:rPr lang="en-US" sz="1100" b="0" i="0" u="none" strike="noStrike" cap="none" dirty="0">
                <a:solidFill>
                  <a:srgbClr val="000000"/>
                </a:solidFill>
                <a:latin typeface="Arial"/>
                <a:ea typeface="Arial"/>
                <a:cs typeface="Arial"/>
                <a:sym typeface="Arial"/>
              </a:rPr>
              <a:t>Trompenaars defines culture as the way people solve problems. Based on the solutions each culture chooses to certain problems, he defined the following dimensions:  </a:t>
            </a:r>
          </a:p>
          <a:p>
            <a:pPr marL="158750" lvl="0" indent="0" algn="l" rtl="0">
              <a:lnSpc>
                <a:spcPct val="100000"/>
              </a:lnSpc>
              <a:spcBef>
                <a:spcPts val="0"/>
              </a:spcBef>
              <a:spcAft>
                <a:spcPts val="0"/>
              </a:spcAft>
              <a:buSzPts val="1100"/>
              <a:buFont typeface="Arial"/>
              <a:buNone/>
            </a:pPr>
            <a:endParaRPr dirty="0"/>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Universalism vs. particularism. This dimension relates to the extent of importance of formal rules and procedures over circumstances and relationships. </a:t>
            </a:r>
            <a:endParaRPr dirty="0"/>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Individualism vs. communitarianism. This dimension is almost identical to Hofstede’s individualism vs collectivism dimension. Generally this dimension classifies countries according to the balance between the individual and group interests.</a:t>
            </a:r>
            <a:endParaRPr dirty="0"/>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Specific vs. diffuse.  This dimension is about the extent to which the personal and professional life is integrated or separated.</a:t>
            </a:r>
            <a:endParaRPr dirty="0"/>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Neutral vs. affective. This dimension refers to the extent in which emotions are displayed in the workplace. In neutral cultures emotions are usually displayed only at a minimum extent, while in affective cultures individuals feel comfortable to express their feelings and emotions in public.</a:t>
            </a:r>
            <a:endParaRPr dirty="0"/>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Achievement vs. ascription.  This dimension is quite similar to power distance cultural dimension presented by Hofstede. It marks the level of tolerance of society towards the pattern of distribution of power and status amongst members of society. </a:t>
            </a:r>
            <a:endParaRPr dirty="0"/>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Sequential time vs. synchronous time. This dimension refers to whether things get done one at a time or whether many things get done at once.</a:t>
            </a:r>
            <a:endParaRPr dirty="0"/>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Internal direction vs. external direction. This dimension relates to the degree to which individuals believe they have control over external environment. </a:t>
            </a:r>
            <a:endParaRPr dirty="0"/>
          </a:p>
          <a:p>
            <a:pPr marL="158750" lvl="0" indent="0" algn="just" rtl="0">
              <a:lnSpc>
                <a:spcPct val="100000"/>
              </a:lnSpc>
              <a:spcBef>
                <a:spcPts val="0"/>
              </a:spcBef>
              <a:spcAft>
                <a:spcPts val="0"/>
              </a:spcAft>
              <a:buSzPts val="1100"/>
              <a:buNone/>
            </a:pPr>
            <a:br>
              <a:rPr lang="en-US" dirty="0"/>
            </a:br>
            <a:endParaRPr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55f9b5e1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555f9b5e15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The Lewis model triangulates countries and their culture between 3 clear categories, based not on nationality or religion but on </a:t>
            </a:r>
            <a:r>
              <a:rPr lang="en-US" sz="1100" b="0" i="0" u="none" strike="noStrike" cap="none" dirty="0" err="1">
                <a:solidFill>
                  <a:srgbClr val="000000"/>
                </a:solidFill>
                <a:latin typeface="Arial"/>
                <a:ea typeface="Arial"/>
                <a:cs typeface="Arial"/>
                <a:sym typeface="Arial"/>
              </a:rPr>
              <a:t>behaviour</a:t>
            </a:r>
            <a:r>
              <a:rPr lang="en-US" sz="1100" b="0" i="0" u="none" strike="noStrike" cap="none" dirty="0">
                <a:solidFill>
                  <a:srgbClr val="000000"/>
                </a:solidFill>
                <a:latin typeface="Arial"/>
                <a:ea typeface="Arial"/>
                <a:cs typeface="Arial"/>
                <a:sym typeface="Arial"/>
              </a:rPr>
              <a:t>: </a:t>
            </a:r>
          </a:p>
          <a:p>
            <a:pPr marL="158750" lvl="0" indent="0" algn="just" rtl="0">
              <a:lnSpc>
                <a:spcPct val="100000"/>
              </a:lnSpc>
              <a:spcBef>
                <a:spcPts val="0"/>
              </a:spcBef>
              <a:spcAft>
                <a:spcPts val="0"/>
              </a:spcAft>
              <a:buSzPts val="1100"/>
              <a:buNone/>
            </a:pPr>
            <a:endParaRPr dirty="0"/>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Linear-active. People in linear-active cultures are people who carefully plan and manage their actions. They do things one at a time, according to schedule, and so are very accurate and efficient in their work. They like working with others who focus on the task and who appreciate structure and reason. </a:t>
            </a:r>
            <a:endParaRPr dirty="0"/>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Multi-active. Multi-active cultures have people that are much more extrovert, rely on their eloquence and ability to persuade and use human force as an inspirational factor. They often complete human transactions emotionally, investing the time to developing the contact to the limit. Such people are great networkers, working according to people-time rather than clock-time.</a:t>
            </a:r>
            <a:endParaRPr dirty="0"/>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Reactive. People in reactive or listening cultures rarely initiate action or discussion, preferring first to listen to and establish the other’s position, then react to it and formulate their own.</a:t>
            </a:r>
            <a:br>
              <a:rPr lang="en-US"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158750" lvl="0" indent="0" algn="just" rtl="0">
              <a:lnSpc>
                <a:spcPct val="100000"/>
              </a:lnSpc>
              <a:spcBef>
                <a:spcPts val="0"/>
              </a:spcBef>
              <a:spcAft>
                <a:spcPts val="0"/>
              </a:spcAft>
              <a:buSzPts val="1100"/>
              <a:buFont typeface="Arial"/>
              <a:buNone/>
            </a:pPr>
            <a:r>
              <a:rPr lang="en-US" sz="1100" b="0" i="0" u="none" strike="noStrike" cap="none" dirty="0">
                <a:solidFill>
                  <a:srgbClr val="000000"/>
                </a:solidFill>
                <a:latin typeface="Arial"/>
                <a:ea typeface="Arial"/>
                <a:cs typeface="Arial"/>
                <a:sym typeface="Arial"/>
              </a:rPr>
              <a:t>While the three types of cultures are distinctive, each possesses </a:t>
            </a:r>
            <a:r>
              <a:rPr lang="en-US" sz="1100" b="0" i="0" u="none" strike="noStrike" cap="none" dirty="0" err="1">
                <a:solidFill>
                  <a:srgbClr val="000000"/>
                </a:solidFill>
                <a:latin typeface="Arial"/>
                <a:ea typeface="Arial"/>
                <a:cs typeface="Arial"/>
                <a:sym typeface="Arial"/>
              </a:rPr>
              <a:t>behavioural</a:t>
            </a:r>
            <a:r>
              <a:rPr lang="en-US" sz="1100" b="0" i="0" u="none" strike="noStrike" cap="none" dirty="0">
                <a:solidFill>
                  <a:srgbClr val="000000"/>
                </a:solidFill>
                <a:latin typeface="Arial"/>
                <a:ea typeface="Arial"/>
                <a:cs typeface="Arial"/>
                <a:sym typeface="Arial"/>
              </a:rPr>
              <a:t> elements from the other two categories. It is a question of which one is dominant. Many individuals deviate from the national type in a work situation, for example engineers and accountants tend to be linear, sales people multi-active, lawyers and doctors reactive.</a:t>
            </a:r>
            <a:br>
              <a:rPr lang="en-US" dirty="0"/>
            </a:br>
            <a:endParaRPr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dirty="0"/>
              <a:t>Hand out attachment I of leaflet 4.2. </a:t>
            </a:r>
          </a:p>
          <a:p>
            <a:pPr marL="158750" lvl="0" indent="0" algn="l" rtl="0">
              <a:lnSpc>
                <a:spcPct val="100000"/>
              </a:lnSpc>
              <a:spcBef>
                <a:spcPts val="0"/>
              </a:spcBef>
              <a:spcAft>
                <a:spcPts val="0"/>
              </a:spcAft>
              <a:buSzPts val="1100"/>
              <a:buNone/>
            </a:pPr>
            <a:endParaRPr lang="en-US" i="1" dirty="0"/>
          </a:p>
          <a:p>
            <a:pPr marL="158750" lvl="0" indent="0" algn="l" rtl="0">
              <a:lnSpc>
                <a:spcPct val="100000"/>
              </a:lnSpc>
              <a:spcBef>
                <a:spcPts val="0"/>
              </a:spcBef>
              <a:spcAft>
                <a:spcPts val="0"/>
              </a:spcAft>
              <a:buSzPts val="1100"/>
              <a:buNone/>
            </a:pPr>
            <a:r>
              <a:rPr lang="en-US" i="1" dirty="0" err="1"/>
              <a:t>Cfr</a:t>
            </a:r>
            <a:r>
              <a:rPr lang="en-US" i="1" dirty="0"/>
              <a:t>. Exercise leaflet 4.2.</a:t>
            </a:r>
          </a:p>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7624768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55f9b5e1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555f9b5e15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dirty="0"/>
              <a:t>Hand out attachment I of leaflet 4.2. </a:t>
            </a:r>
          </a:p>
          <a:p>
            <a:pPr marL="158750" lvl="0" indent="0" algn="l" rtl="0">
              <a:lnSpc>
                <a:spcPct val="100000"/>
              </a:lnSpc>
              <a:spcBef>
                <a:spcPts val="0"/>
              </a:spcBef>
              <a:spcAft>
                <a:spcPts val="0"/>
              </a:spcAft>
              <a:buSzPts val="1100"/>
              <a:buNone/>
            </a:pPr>
            <a:endParaRPr lang="en-GB" i="1" dirty="0"/>
          </a:p>
          <a:p>
            <a:pPr marL="158750" lvl="0" indent="0" algn="l" rtl="0">
              <a:lnSpc>
                <a:spcPct val="100000"/>
              </a:lnSpc>
              <a:spcBef>
                <a:spcPts val="0"/>
              </a:spcBef>
              <a:spcAft>
                <a:spcPts val="0"/>
              </a:spcAft>
              <a:buSzPts val="1100"/>
              <a:buNone/>
            </a:pPr>
            <a:r>
              <a:rPr lang="en-GB" i="1" dirty="0" err="1"/>
              <a:t>Cfr</a:t>
            </a:r>
            <a:r>
              <a:rPr lang="en-GB" i="1" dirty="0"/>
              <a:t>. Exercise leaflet 4.2.</a:t>
            </a:r>
            <a:endParaRPr i="1"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Giving and receiving feedback is crucial for professional and personal development but the way we like to give and receive feedback depends on culture. In some cultures being direct with feedback is highly appreciated while in others it’s considered polite to approach feedback more indirectly.</a:t>
            </a:r>
          </a:p>
          <a:p>
            <a:pPr marL="158750" lvl="0" indent="0" algn="just" rtl="0">
              <a:lnSpc>
                <a:spcPct val="100000"/>
              </a:lnSpc>
              <a:spcBef>
                <a:spcPts val="0"/>
              </a:spcBef>
              <a:spcAft>
                <a:spcPts val="0"/>
              </a:spcAft>
              <a:buSzPts val="1100"/>
              <a:buNone/>
            </a:pPr>
            <a:br>
              <a:rPr lang="en-US" dirty="0"/>
            </a:b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8531475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the Situation-Behavior-Impact Model (SBI) of Center for Creative Leadership, is proven to reduce the anxiety of delivering feedback and also reduce the defensiveness of the recipient. </a:t>
            </a:r>
            <a:endParaRPr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Non-violent communication as defined by Marshall Rosenberg: helps you understand that feedback is a reflection of the other person's perception of your actions. The basis of the nonviolent communication strategy is to focus on 4 components: </a:t>
            </a:r>
          </a:p>
          <a:p>
            <a:pPr marL="158750" lvl="0" indent="0" algn="just" rtl="0">
              <a:lnSpc>
                <a:spcPct val="100000"/>
              </a:lnSpc>
              <a:spcBef>
                <a:spcPts val="0"/>
              </a:spcBef>
              <a:spcAft>
                <a:spcPts val="0"/>
              </a:spcAft>
              <a:buSzPts val="1100"/>
              <a:buNone/>
            </a:pPr>
            <a:endParaRPr dirty="0"/>
          </a:p>
          <a:p>
            <a:pPr marL="387350" lvl="0" indent="-22860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Observation: give the facts, state the </a:t>
            </a:r>
            <a:r>
              <a:rPr lang="en-US" sz="1100" b="0" i="0" u="none" strike="noStrike" cap="none" dirty="0" err="1">
                <a:solidFill>
                  <a:srgbClr val="000000"/>
                </a:solidFill>
                <a:latin typeface="Arial"/>
                <a:ea typeface="Arial"/>
                <a:cs typeface="Arial"/>
                <a:sym typeface="Arial"/>
              </a:rPr>
              <a:t>behaviour</a:t>
            </a:r>
            <a:r>
              <a:rPr lang="en-US" sz="1100" b="0" i="0" u="none" strike="noStrike" cap="none" dirty="0">
                <a:solidFill>
                  <a:srgbClr val="000000"/>
                </a:solidFill>
                <a:latin typeface="Arial"/>
                <a:ea typeface="Arial"/>
                <a:cs typeface="Arial"/>
                <a:sym typeface="Arial"/>
              </a:rPr>
              <a:t> someone showed that you want to address/give feedback on. Be as precise as possible.</a:t>
            </a:r>
            <a:endParaRPr dirty="0"/>
          </a:p>
          <a:p>
            <a:pPr marL="387350" lvl="0" indent="-22860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Feelings: tell the person how their actions made you feel and why.</a:t>
            </a:r>
            <a:endParaRPr dirty="0"/>
          </a:p>
          <a:p>
            <a:pPr marL="387350" lvl="0" indent="-22860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Needs: tell the person what you would need.</a:t>
            </a:r>
            <a:endParaRPr dirty="0"/>
          </a:p>
          <a:p>
            <a:pPr marL="387350" lvl="0" indent="-22860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Request: request what kind of </a:t>
            </a:r>
            <a:r>
              <a:rPr lang="en-US" sz="1100" b="0" i="0" u="none" strike="noStrike" cap="none" dirty="0" err="1">
                <a:solidFill>
                  <a:srgbClr val="000000"/>
                </a:solidFill>
                <a:latin typeface="Arial"/>
                <a:ea typeface="Arial"/>
                <a:cs typeface="Arial"/>
                <a:sym typeface="Arial"/>
              </a:rPr>
              <a:t>behaviour</a:t>
            </a:r>
            <a:r>
              <a:rPr lang="en-US" sz="1100" b="0" i="0" u="none" strike="noStrike" cap="none" dirty="0">
                <a:solidFill>
                  <a:srgbClr val="000000"/>
                </a:solidFill>
                <a:latin typeface="Arial"/>
                <a:ea typeface="Arial"/>
                <a:cs typeface="Arial"/>
                <a:sym typeface="Arial"/>
              </a:rPr>
              <a:t> you would like the person to show in the future. Be as clear and concrete as possible. Also use a positive tone to phrase your request.</a:t>
            </a:r>
            <a:endParaRPr dirty="0"/>
          </a:p>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A concrete example, illustrating possible ways of giving feedback to someone who missed a deadline: Last week you didn't meet your deadline on handing in the paperwork for project X (Observation). This made me feel really stressed because I was waiting for it to finish my own work (Feelings). It would help if I knew beforehand if you can't reach a deadline so I can adapt the scheme or we can set priorities (Need). So, next time can you communicate earlier so we can follow up closely on the deadline (Request). In some cultures missing a deadlines gives the perception that the person must have had other priorities, for other cultures missing a deadline could create the perception that you're a slow worker and you're an underperformer. When you are frustrated you might be inclined to give the following feedback: "You are not a trustworthy team member. Again you missed a deadline." Or "You're under performing, I think you're a really slow worker. Next time you'll have to work faster." This type of feedback will trigger a negative response or feeling without learning impact or solution. </a:t>
            </a:r>
            <a:endParaRPr dirty="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i="1" dirty="0" err="1"/>
              <a:t>Cfr</a:t>
            </a:r>
            <a:r>
              <a:rPr lang="en-US" i="1" dirty="0"/>
              <a:t>. Exercise leaflet 4.3. </a:t>
            </a:r>
            <a:endParaRPr i="1" dirty="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One of the most common ways that companies attempt to address diversity &amp; inclusion is through formal training. A recent publication in Harvard Business Review indicates that  research on the effectiveness of such programs has yielded mixed results. This has led to some pessimism regarding diversity training, though t a recent meta-analysis of over 40 years of diversity training evaluations showed that diversity training can work, especially when it 1) targets awareness and skill development and 2) occurs over a significant period of time. </a:t>
            </a:r>
            <a:endParaRPr dirty="0"/>
          </a:p>
          <a:p>
            <a:pPr marL="158750" lvl="0" indent="0" algn="just" rtl="0">
              <a:lnSpc>
                <a:spcPct val="100000"/>
              </a:lnSpc>
              <a:spcBef>
                <a:spcPts val="0"/>
              </a:spcBef>
              <a:spcAft>
                <a:spcPts val="0"/>
              </a:spcAft>
              <a:buSzPts val="1100"/>
              <a:buNone/>
            </a:pPr>
            <a:endParaRPr dirty="0"/>
          </a:p>
          <a:p>
            <a:pPr marL="158750" lvl="0" indent="0" algn="just" rtl="0">
              <a:lnSpc>
                <a:spcPct val="100000"/>
              </a:lnSpc>
              <a:spcBef>
                <a:spcPts val="0"/>
              </a:spcBef>
              <a:spcAft>
                <a:spcPts val="0"/>
              </a:spcAft>
              <a:buSzPts val="1100"/>
              <a:buNone/>
            </a:pPr>
            <a:r>
              <a:rPr lang="en-GB" sz="1100" b="0" i="0" u="none" strike="noStrike" cap="none" dirty="0">
                <a:solidFill>
                  <a:srgbClr val="000000"/>
                </a:solidFill>
                <a:effectLst/>
                <a:latin typeface="Arial"/>
                <a:ea typeface="Arial"/>
                <a:cs typeface="Arial"/>
                <a:sym typeface="Arial"/>
              </a:rPr>
              <a:t>Research highlights how changing a few aspects of diversity training can make your efforts much more impactful.  Some important elements to include in diversity training are:</a:t>
            </a:r>
          </a:p>
          <a:p>
            <a:pPr marL="158750" lvl="0" indent="0" algn="just" rtl="0">
              <a:lnSpc>
                <a:spcPct val="100000"/>
              </a:lnSpc>
              <a:spcBef>
                <a:spcPts val="0"/>
              </a:spcBef>
              <a:spcAft>
                <a:spcPts val="0"/>
              </a:spcAft>
              <a:buSzPts val="1100"/>
              <a:buNone/>
            </a:pPr>
            <a:endParaRPr lang="en-GB" sz="1100" b="0" i="0" u="none" strike="noStrike" cap="none" dirty="0">
              <a:solidFill>
                <a:srgbClr val="000000"/>
              </a:solidFill>
              <a:effectLst/>
              <a:latin typeface="Arial"/>
              <a:ea typeface="Arial"/>
              <a:cs typeface="Arial"/>
              <a:sym typeface="Arial"/>
            </a:endParaRPr>
          </a:p>
          <a:p>
            <a:pPr marL="457200" lvl="0" indent="-298450" algn="just" rtl="0">
              <a:lnSpc>
                <a:spcPct val="100000"/>
              </a:lnSpc>
              <a:spcBef>
                <a:spcPts val="0"/>
              </a:spcBef>
              <a:spcAft>
                <a:spcPts val="0"/>
              </a:spcAft>
              <a:buSzPts val="1100"/>
            </a:pPr>
            <a:r>
              <a:rPr lang="en-US" b="1" dirty="0"/>
              <a:t>Perspective-taking</a:t>
            </a:r>
            <a:r>
              <a:rPr lang="en-US" dirty="0"/>
              <a:t> is essentially the process of mentally walking in someone else’s shoes. The Harvard study shows that by writing a few sentences imagining the distinct challenges a marginalized minority might face — can improve pro-diversity attitudes and behavioral intentions toward these groups. These effects persisted even when outcomes were measured eight months after training. Even more exciting is the fact that perspective-taking was shown to be capable of producing crossover effects to other minority groups.</a:t>
            </a:r>
            <a:br>
              <a:rPr lang="en-US" dirty="0"/>
            </a:br>
            <a:r>
              <a:rPr lang="en-US" sz="1100" b="0" i="0" u="none" strike="noStrike" cap="none" dirty="0">
                <a:solidFill>
                  <a:srgbClr val="000000"/>
                </a:solidFill>
                <a:latin typeface="Arial"/>
                <a:ea typeface="Arial"/>
                <a:cs typeface="Arial"/>
                <a:sym typeface="Arial"/>
              </a:rPr>
              <a:t>Results from the </a:t>
            </a:r>
            <a:r>
              <a:rPr lang="en-US" sz="1100" b="0" i="0" u="sng" strike="noStrike" cap="none" dirty="0">
                <a:solidFill>
                  <a:schemeClr val="hlink"/>
                </a:solidFill>
                <a:latin typeface="Arial"/>
                <a:ea typeface="Arial"/>
                <a:cs typeface="Arial"/>
                <a:sym typeface="Arial"/>
                <a:hlinkClick r:id="rId3"/>
              </a:rPr>
              <a:t>experiment</a:t>
            </a:r>
            <a:r>
              <a:rPr lang="en-US" sz="1100" b="0" i="0" u="none" strike="noStrike" cap="none" dirty="0">
                <a:solidFill>
                  <a:srgbClr val="000000"/>
                </a:solidFill>
                <a:latin typeface="Arial"/>
                <a:ea typeface="Arial"/>
                <a:cs typeface="Arial"/>
                <a:sym typeface="Arial"/>
              </a:rPr>
              <a:t> involving 118 undergraduate students showed that taking the perspective of LGBT individuals or racial minorities — by writing a few sentences imagining the distinct challenges a marginalized minority might face — can improve pro-diversity attitudes and behavioral intentions toward these groups. These effects persisted even when outcomes were measured eight months after training. Even more exciting is the fact that perspective-taking was shown to be capable of producing crossover effects. In our experiment, taking the perspective of LBGT individuals was shown to be associated with more positive attitudes and behaviors toward racial minorities, and vice versa.</a:t>
            </a:r>
          </a:p>
          <a:p>
            <a:pPr marL="158750" marR="0" lvl="0" indent="0" algn="just" rtl="0">
              <a:lnSpc>
                <a:spcPct val="100000"/>
              </a:lnSpc>
              <a:spcBef>
                <a:spcPts val="0"/>
              </a:spcBef>
              <a:spcAft>
                <a:spcPts val="0"/>
              </a:spcAft>
              <a:buClr>
                <a:srgbClr val="000000"/>
              </a:buClr>
              <a:buSzPts val="1100"/>
              <a:buFont typeface="Arial"/>
              <a:buNone/>
            </a:pPr>
            <a:endParaRPr dirty="0"/>
          </a:p>
          <a:p>
            <a:pPr marL="457200" lvl="0" indent="-298450" algn="just" rtl="0">
              <a:lnSpc>
                <a:spcPct val="100000"/>
              </a:lnSpc>
              <a:spcBef>
                <a:spcPts val="0"/>
              </a:spcBef>
              <a:spcAft>
                <a:spcPts val="0"/>
              </a:spcAft>
              <a:buSzPts val="1100"/>
            </a:pPr>
            <a:r>
              <a:rPr lang="en-US" b="1" dirty="0"/>
              <a:t>Goal-setting</a:t>
            </a:r>
            <a:r>
              <a:rPr lang="en-US" dirty="0"/>
              <a:t> can be successfully adapted by asking diversity training participants to set specific, measurable, and challenging (yet attainable) goals related to diversity in the workplace. For example, a trainee might set a goal to challenge inappropriate comments about marginalized groups when overhearing them in the future (in combination with receiving information about how best to handle such situations).</a:t>
            </a:r>
            <a:br>
              <a:rPr lang="en-US" dirty="0"/>
            </a:br>
            <a:br>
              <a:rPr lang="en-US" dirty="0"/>
            </a:br>
            <a:r>
              <a:rPr lang="en-US" sz="1100" b="0" i="0" u="none" strike="noStrike" cap="none" dirty="0">
                <a:solidFill>
                  <a:srgbClr val="000000"/>
                </a:solidFill>
                <a:latin typeface="Arial"/>
                <a:ea typeface="Arial"/>
                <a:cs typeface="Arial"/>
                <a:sym typeface="Arial"/>
              </a:rPr>
              <a:t>Our experiment goalsetting with 158 undergraduate students showed that goal setting within diversity training led to more pro-diversity behaviors three months after training and improved pro-diversity attitudes nine months after training. These long-lasting effects are notable, given that diversity training sessions in organizations are usually few and far between.</a:t>
            </a:r>
            <a:endParaRPr dirty="0"/>
          </a:p>
          <a:p>
            <a:pPr marL="457200" lvl="0" indent="-298450" algn="just" rtl="0">
              <a:lnSpc>
                <a:spcPct val="100000"/>
              </a:lnSpc>
              <a:spcBef>
                <a:spcPts val="0"/>
              </a:spcBef>
              <a:spcAft>
                <a:spcPts val="0"/>
              </a:spcAft>
              <a:buSzPts val="1100"/>
            </a:pPr>
            <a:r>
              <a:rPr lang="en-US" sz="1100" b="1" i="0" u="none" strike="noStrike" cap="none" dirty="0">
                <a:solidFill>
                  <a:srgbClr val="000000"/>
                </a:solidFill>
                <a:latin typeface="Arial"/>
                <a:ea typeface="Arial"/>
                <a:cs typeface="Arial"/>
                <a:sym typeface="Arial"/>
              </a:rPr>
              <a:t>Include all levels within the company</a:t>
            </a:r>
            <a:r>
              <a:rPr lang="en-US" sz="1100" b="1" i="0" u="sng" strike="noStrike" cap="none" dirty="0">
                <a:solidFill>
                  <a:srgbClr val="000000"/>
                </a:solidFill>
                <a:latin typeface="Arial"/>
                <a:ea typeface="Arial"/>
                <a:cs typeface="Arial"/>
                <a:sym typeface="Arial"/>
              </a:rPr>
              <a:t>.</a:t>
            </a:r>
            <a:r>
              <a:rPr lang="en-US" sz="1100" b="0" i="0" u="none" strike="noStrike" cap="none" dirty="0">
                <a:solidFill>
                  <a:srgbClr val="000000"/>
                </a:solidFill>
                <a:latin typeface="Arial"/>
                <a:ea typeface="Arial"/>
                <a:cs typeface="Arial"/>
                <a:sym typeface="Arial"/>
              </a:rPr>
              <a:t> Every employee, regardless of their status in the company, can and should benefit from the sessions. Even the CEO needs to partake in the diversity training like everyone else. This doesn’t only show others how serious the company is about the issue, it also acknowledges that bias is not always a conscious problem, and everyone can better themselves with training. Additionally having an authority figure endorse the importance of diversity initiatives can enhance the effect of training for individuals with resistance (linked to hierarchy and social dominance).</a:t>
            </a:r>
            <a:endParaRPr dirty="0"/>
          </a:p>
          <a:p>
            <a:pPr marL="457200" lvl="0" indent="-298450" algn="just" rtl="0">
              <a:lnSpc>
                <a:spcPct val="100000"/>
              </a:lnSpc>
              <a:spcBef>
                <a:spcPts val="0"/>
              </a:spcBef>
              <a:spcAft>
                <a:spcPts val="0"/>
              </a:spcAft>
              <a:buSzPts val="1100"/>
            </a:pPr>
            <a:r>
              <a:rPr lang="en-US" sz="1100" b="1" i="0" u="none" strike="noStrike" cap="none" dirty="0">
                <a:solidFill>
                  <a:srgbClr val="000000"/>
                </a:solidFill>
                <a:latin typeface="Arial"/>
                <a:ea typeface="Arial"/>
                <a:cs typeface="Arial"/>
                <a:sym typeface="Arial"/>
              </a:rPr>
              <a:t>Link diversity training with your current processes.</a:t>
            </a:r>
            <a:r>
              <a:rPr lang="en-US" sz="1100" b="0" i="0" u="none" strike="noStrike" cap="none" dirty="0">
                <a:solidFill>
                  <a:srgbClr val="000000"/>
                </a:solidFill>
                <a:latin typeface="Arial"/>
                <a:ea typeface="Arial"/>
                <a:cs typeface="Arial"/>
                <a:sym typeface="Arial"/>
              </a:rPr>
              <a:t> As described in Tool 2 on how to set the foundation right, building a diversity and inclusion strategy works best when aligning with other strategic initiatives. So do not build diversity trainings on itself but incorporate them in your existing processes like  onboarding, competence &amp; leadership development, performance management, …</a:t>
            </a:r>
          </a:p>
          <a:p>
            <a:pPr marL="158750" lvl="0" indent="0" algn="just" rtl="0">
              <a:lnSpc>
                <a:spcPct val="100000"/>
              </a:lnSpc>
              <a:spcBef>
                <a:spcPts val="0"/>
              </a:spcBef>
              <a:spcAft>
                <a:spcPts val="0"/>
              </a:spcAft>
              <a:buSzPts val="1100"/>
              <a:buNone/>
            </a:pPr>
            <a:br>
              <a:rPr lang="en-US" dirty="0"/>
            </a:br>
            <a:br>
              <a:rPr lang="en-US" dirty="0"/>
            </a:br>
            <a:br>
              <a:rPr lang="en-US" dirty="0"/>
            </a:br>
            <a:r>
              <a:rPr lang="en-US" dirty="0"/>
              <a:t> </a:t>
            </a:r>
            <a:endParaRPr dirty="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As described in tool 2 “Getting the foundation right” leaders have an important role to play in creating an inclusive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Research by Deloitte* reveals that employees feel included when they are treated fairly, when their uniqueness is appreciated and they have a sense of belonging, and when they have a voice in decision making</a:t>
            </a:r>
            <a:r>
              <a:rPr lang="en-US" sz="1100" b="0" i="0" u="none" strike="noStrike" cap="none" baseline="30000" dirty="0">
                <a:solidFill>
                  <a:srgbClr val="000000"/>
                </a:solidFill>
                <a:latin typeface="Arial"/>
                <a:ea typeface="Arial"/>
                <a:cs typeface="Arial"/>
                <a:sym typeface="Arial"/>
              </a:rPr>
              <a:t>11</a:t>
            </a:r>
            <a:r>
              <a:rPr lang="en-US" sz="1100" b="0" i="0" u="none" strike="noStrike" cap="none" dirty="0">
                <a:solidFill>
                  <a:srgbClr val="000000"/>
                </a:solidFill>
                <a:latin typeface="Arial"/>
                <a:ea typeface="Arial"/>
                <a:cs typeface="Arial"/>
                <a:sym typeface="Arial"/>
              </a:rPr>
              <a:t>. To achieve these aims, highly inclusive leaders demonstrate six signature traits—in terms of what they think about and what they do—that are reinforcing and interrelated (see Table X):</a:t>
            </a:r>
            <a:endParaRPr dirty="0"/>
          </a:p>
          <a:p>
            <a:pPr marL="457200" lvl="0" indent="-298450" algn="just"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Commitment</a:t>
            </a:r>
            <a:r>
              <a:rPr lang="en-US" sz="1100" b="0" i="0" u="none" strike="noStrike" cap="none" dirty="0">
                <a:solidFill>
                  <a:srgbClr val="000000"/>
                </a:solidFill>
                <a:latin typeface="Arial"/>
                <a:ea typeface="Arial"/>
                <a:cs typeface="Arial"/>
                <a:sym typeface="Arial"/>
              </a:rPr>
              <a:t> to diversity at the individual and </a:t>
            </a:r>
            <a:r>
              <a:rPr lang="en-US" sz="1100" b="0" i="0" u="none" strike="noStrike" cap="none" dirty="0" err="1">
                <a:solidFill>
                  <a:srgbClr val="000000"/>
                </a:solidFill>
                <a:latin typeface="Arial"/>
                <a:ea typeface="Arial"/>
                <a:cs typeface="Arial"/>
                <a:sym typeface="Arial"/>
              </a:rPr>
              <a:t>organisational</a:t>
            </a:r>
            <a:r>
              <a:rPr lang="en-US" sz="1100" b="0" i="0" u="none" strike="noStrike" cap="none" dirty="0">
                <a:solidFill>
                  <a:srgbClr val="000000"/>
                </a:solidFill>
                <a:latin typeface="Arial"/>
                <a:ea typeface="Arial"/>
                <a:cs typeface="Arial"/>
                <a:sym typeface="Arial"/>
              </a:rPr>
              <a:t> levels</a:t>
            </a:r>
            <a:endParaRPr dirty="0"/>
          </a:p>
          <a:p>
            <a:pPr marL="457200" lvl="0" indent="-298450" algn="just"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Courage</a:t>
            </a:r>
            <a:r>
              <a:rPr lang="en-US" sz="1100" b="0" i="0" u="none" strike="noStrike" cap="none" dirty="0">
                <a:solidFill>
                  <a:srgbClr val="000000"/>
                </a:solidFill>
                <a:latin typeface="Arial"/>
                <a:ea typeface="Arial"/>
                <a:cs typeface="Arial"/>
                <a:sym typeface="Arial"/>
              </a:rPr>
              <a:t> to speak up and challenge the status quo</a:t>
            </a:r>
            <a:endParaRPr dirty="0"/>
          </a:p>
          <a:p>
            <a:pPr marL="457200" lvl="0" indent="-298450" algn="just"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Cognizance of our bias</a:t>
            </a:r>
            <a:r>
              <a:rPr lang="en-US" sz="1100" b="0" i="0" u="none" strike="noStrike" cap="none" dirty="0">
                <a:solidFill>
                  <a:srgbClr val="000000"/>
                </a:solidFill>
                <a:latin typeface="Arial"/>
                <a:ea typeface="Arial"/>
                <a:cs typeface="Arial"/>
                <a:sym typeface="Arial"/>
              </a:rPr>
              <a:t> and blind spots at both personal and </a:t>
            </a:r>
            <a:r>
              <a:rPr lang="en-US" sz="1100" b="0" i="0" u="none" strike="noStrike" cap="none" dirty="0" err="1">
                <a:solidFill>
                  <a:srgbClr val="000000"/>
                </a:solidFill>
                <a:latin typeface="Arial"/>
                <a:ea typeface="Arial"/>
                <a:cs typeface="Arial"/>
                <a:sym typeface="Arial"/>
              </a:rPr>
              <a:t>organisational</a:t>
            </a:r>
            <a:r>
              <a:rPr lang="en-US" sz="1100" b="0" i="0" u="none" strike="noStrike" cap="none" dirty="0">
                <a:solidFill>
                  <a:srgbClr val="000000"/>
                </a:solidFill>
                <a:latin typeface="Arial"/>
                <a:ea typeface="Arial"/>
                <a:cs typeface="Arial"/>
                <a:sym typeface="Arial"/>
              </a:rPr>
              <a:t> levels</a:t>
            </a:r>
            <a:endParaRPr dirty="0"/>
          </a:p>
          <a:p>
            <a:pPr marL="457200" lvl="0" indent="-298450" algn="just"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Curiosity</a:t>
            </a:r>
            <a:r>
              <a:rPr lang="en-US" sz="1100" b="0" i="0" u="none" strike="noStrike" cap="none" dirty="0">
                <a:solidFill>
                  <a:srgbClr val="000000"/>
                </a:solidFill>
                <a:latin typeface="Arial"/>
                <a:ea typeface="Arial"/>
                <a:cs typeface="Arial"/>
                <a:sym typeface="Arial"/>
              </a:rPr>
              <a:t> and desire to be open to differences and ambiguity</a:t>
            </a:r>
            <a:endParaRPr dirty="0"/>
          </a:p>
          <a:p>
            <a:pPr marL="457200" lvl="0" indent="-298450" algn="just"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Cross-cultural fluency</a:t>
            </a:r>
            <a:r>
              <a:rPr lang="en-US" sz="1100" b="0" i="0" u="none" strike="noStrike" cap="none" dirty="0">
                <a:solidFill>
                  <a:srgbClr val="000000"/>
                </a:solidFill>
                <a:latin typeface="Arial"/>
                <a:ea typeface="Arial"/>
                <a:cs typeface="Arial"/>
                <a:sym typeface="Arial"/>
              </a:rPr>
              <a:t> and ability to communicate and adapt to cross-cultural interactions</a:t>
            </a:r>
            <a:endParaRPr dirty="0"/>
          </a:p>
          <a:p>
            <a:pPr marL="457200" lvl="0" indent="-298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Collaboration</a:t>
            </a:r>
            <a:r>
              <a:rPr lang="en-US" sz="1100" b="0" i="0" u="none" strike="noStrike" cap="none" dirty="0">
                <a:solidFill>
                  <a:srgbClr val="000000"/>
                </a:solidFill>
                <a:latin typeface="Arial"/>
                <a:ea typeface="Arial"/>
                <a:cs typeface="Arial"/>
                <a:sym typeface="Arial"/>
              </a:rPr>
              <a:t> with and empower others who are diverse from us</a:t>
            </a:r>
            <a:endParaRPr dirty="0"/>
          </a:p>
          <a:p>
            <a:pPr marL="15875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Ensure that recruitment, competence management and leadership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emphasize these inclusive leadership capabilities. </a:t>
            </a:r>
            <a:endParaRPr dirty="0"/>
          </a:p>
          <a:p>
            <a:pPr marL="158750" lvl="0" indent="0" algn="l" rtl="0">
              <a:lnSpc>
                <a:spcPct val="100000"/>
              </a:lnSpc>
              <a:spcBef>
                <a:spcPts val="0"/>
              </a:spcBef>
              <a:spcAft>
                <a:spcPts val="0"/>
              </a:spcAft>
              <a:buSzPts val="1100"/>
              <a:buNone/>
            </a:pPr>
            <a:br>
              <a:rPr lang="en-US" dirty="0"/>
            </a:br>
            <a:endParaRPr dirty="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GB" dirty="0"/>
              <a:t>Hand out attachment I of leaflet 4.4. </a:t>
            </a:r>
          </a:p>
          <a:p>
            <a:pPr marL="158750" lvl="0" indent="0" algn="just" rtl="0">
              <a:lnSpc>
                <a:spcPct val="100000"/>
              </a:lnSpc>
              <a:spcBef>
                <a:spcPts val="0"/>
              </a:spcBef>
              <a:spcAft>
                <a:spcPts val="0"/>
              </a:spcAft>
              <a:buSzPts val="1100"/>
              <a:buNone/>
            </a:pPr>
            <a:endParaRPr lang="en-GB" dirty="0"/>
          </a:p>
          <a:p>
            <a:pPr marL="158750" lvl="0" indent="0" algn="just" rtl="0">
              <a:lnSpc>
                <a:spcPct val="100000"/>
              </a:lnSpc>
              <a:spcBef>
                <a:spcPts val="0"/>
              </a:spcBef>
              <a:spcAft>
                <a:spcPts val="0"/>
              </a:spcAft>
              <a:buSzPts val="1100"/>
              <a:buNone/>
            </a:pPr>
            <a:r>
              <a:rPr lang="en-GB" i="1" dirty="0" err="1"/>
              <a:t>Cfr</a:t>
            </a:r>
            <a:r>
              <a:rPr lang="en-GB" i="1" dirty="0"/>
              <a:t>. Exercise leaflet 4.4.</a:t>
            </a:r>
            <a:endParaRPr i="1" dirty="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7" name="Google Shape;26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b="0" i="0" u="none" strike="noStrike" cap="none" dirty="0">
                <a:solidFill>
                  <a:schemeClr val="dk1"/>
                </a:solidFill>
                <a:effectLst/>
                <a:latin typeface="Arial"/>
                <a:ea typeface="Calibri"/>
                <a:cs typeface="Calibri"/>
                <a:sym typeface="Calibri"/>
              </a:rPr>
              <a:t>Of </a:t>
            </a:r>
            <a:r>
              <a:rPr lang="nl-NL" sz="1100" b="0" i="0" u="none" strike="noStrike" cap="none" dirty="0" err="1">
                <a:solidFill>
                  <a:schemeClr val="dk1"/>
                </a:solidFill>
                <a:effectLst/>
                <a:latin typeface="Arial"/>
                <a:ea typeface="Calibri"/>
                <a:cs typeface="Calibri"/>
                <a:sym typeface="Calibri"/>
              </a:rPr>
              <a:t>all</a:t>
            </a:r>
            <a:r>
              <a:rPr lang="nl-NL" sz="1100" b="0" i="0" u="none" strike="noStrike" cap="none" dirty="0">
                <a:solidFill>
                  <a:schemeClr val="dk1"/>
                </a:solidFill>
                <a:effectLst/>
                <a:latin typeface="Arial"/>
                <a:ea typeface="Calibri"/>
                <a:cs typeface="Calibri"/>
                <a:sym typeface="Calibri"/>
              </a:rPr>
              <a:t> Western </a:t>
            </a:r>
            <a:r>
              <a:rPr lang="nl-NL" sz="1100" b="0" i="0" u="none" strike="noStrike" cap="none" dirty="0" err="1">
                <a:solidFill>
                  <a:schemeClr val="dk1"/>
                </a:solidFill>
                <a:effectLst/>
                <a:latin typeface="Arial"/>
                <a:ea typeface="Calibri"/>
                <a:cs typeface="Calibri"/>
                <a:sym typeface="Calibri"/>
              </a:rPr>
              <a:t>countries</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Belgian</a:t>
            </a:r>
            <a:r>
              <a:rPr lang="nl-NL" sz="1100" b="0" i="0" u="none" strike="noStrike" cap="none" dirty="0">
                <a:solidFill>
                  <a:schemeClr val="dk1"/>
                </a:solidFill>
                <a:effectLst/>
                <a:latin typeface="Arial"/>
                <a:ea typeface="Calibri"/>
                <a:cs typeface="Calibri"/>
                <a:sym typeface="Calibri"/>
              </a:rPr>
              <a:t> has </a:t>
            </a:r>
            <a:r>
              <a:rPr lang="nl-NL" sz="1100" b="0" i="0" u="none" strike="noStrike" cap="none" dirty="0" err="1">
                <a:solidFill>
                  <a:schemeClr val="dk1"/>
                </a:solidFill>
                <a:effectLst/>
                <a:latin typeface="Arial"/>
                <a:ea typeface="Calibri"/>
                <a:cs typeface="Calibri"/>
                <a:sym typeface="Calibri"/>
              </a:rPr>
              <a:t>the</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largest</a:t>
            </a:r>
            <a:r>
              <a:rPr lang="nl-NL" sz="1100" b="0" i="0" u="none" strike="noStrike" cap="none" dirty="0">
                <a:solidFill>
                  <a:schemeClr val="dk1"/>
                </a:solidFill>
                <a:effectLst/>
                <a:latin typeface="Arial"/>
                <a:ea typeface="Calibri"/>
                <a:cs typeface="Calibri"/>
                <a:sym typeface="Calibri"/>
              </a:rPr>
              <a:t> gap in employability </a:t>
            </a:r>
            <a:r>
              <a:rPr lang="nl-NL" sz="1100" b="0" i="0" u="none" strike="noStrike" cap="none" dirty="0" err="1">
                <a:solidFill>
                  <a:schemeClr val="dk1"/>
                </a:solidFill>
                <a:effectLst/>
                <a:latin typeface="Arial"/>
                <a:ea typeface="Calibri"/>
                <a:cs typeface="Calibri"/>
                <a:sym typeface="Calibri"/>
              </a:rPr>
              <a:t>between</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natives</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and</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newcomers</a:t>
            </a:r>
            <a:r>
              <a:rPr lang="nl-NL" sz="1100" b="0" i="0" u="none" strike="noStrike" cap="none" dirty="0">
                <a:solidFill>
                  <a:schemeClr val="dk1"/>
                </a:solidFill>
                <a:effectLst/>
                <a:latin typeface="Arial"/>
                <a:ea typeface="Calibri"/>
                <a:cs typeface="Calibri"/>
                <a:sym typeface="Calibri"/>
              </a:rPr>
              <a:t>. It </a:t>
            </a:r>
            <a:r>
              <a:rPr lang="nl-NL" sz="1100" b="0" i="0" u="none" strike="noStrike" cap="none" dirty="0" err="1">
                <a:solidFill>
                  <a:schemeClr val="dk1"/>
                </a:solidFill>
                <a:effectLst/>
                <a:latin typeface="Arial"/>
                <a:ea typeface="Calibri"/>
                <a:cs typeface="Calibri"/>
                <a:sym typeface="Calibri"/>
              </a:rPr>
              <a:t>often</a:t>
            </a:r>
            <a:r>
              <a:rPr lang="nl-NL" sz="1100" b="0" i="0" u="none" strike="noStrike" cap="none" dirty="0">
                <a:solidFill>
                  <a:schemeClr val="dk1"/>
                </a:solidFill>
                <a:effectLst/>
                <a:latin typeface="Arial"/>
                <a:ea typeface="Calibri"/>
                <a:cs typeface="Calibri"/>
                <a:sym typeface="Calibri"/>
              </a:rPr>
              <a:t> starts </a:t>
            </a:r>
            <a:r>
              <a:rPr lang="nl-NL" sz="1100" b="0" i="0" u="none" strike="noStrike" cap="none" dirty="0" err="1">
                <a:solidFill>
                  <a:schemeClr val="dk1"/>
                </a:solidFill>
                <a:effectLst/>
                <a:latin typeface="Arial"/>
                <a:ea typeface="Calibri"/>
                <a:cs typeface="Calibri"/>
                <a:sym typeface="Calibri"/>
              </a:rPr>
              <a:t>with</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children</a:t>
            </a:r>
            <a:r>
              <a:rPr lang="nl-NL" sz="1100" b="0" i="0" u="none" strike="noStrike" cap="none" dirty="0">
                <a:solidFill>
                  <a:schemeClr val="dk1"/>
                </a:solidFill>
                <a:effectLst/>
                <a:latin typeface="Arial"/>
                <a:ea typeface="Calibri"/>
                <a:cs typeface="Calibri"/>
                <a:sym typeface="Calibri"/>
              </a:rPr>
              <a:t> of </a:t>
            </a:r>
            <a:r>
              <a:rPr lang="nl-NL" sz="1100" b="0" i="0" u="none" strike="noStrike" cap="none" dirty="0" err="1">
                <a:solidFill>
                  <a:schemeClr val="dk1"/>
                </a:solidFill>
                <a:effectLst/>
                <a:latin typeface="Arial"/>
                <a:ea typeface="Calibri"/>
                <a:cs typeface="Calibri"/>
                <a:sym typeface="Calibri"/>
              </a:rPr>
              <a:t>foreign</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origin</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having</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problems</a:t>
            </a:r>
            <a:r>
              <a:rPr lang="nl-NL" sz="1100" b="0" i="0" u="none" strike="noStrike" cap="none" dirty="0">
                <a:solidFill>
                  <a:schemeClr val="dk1"/>
                </a:solidFill>
                <a:effectLst/>
                <a:latin typeface="Arial"/>
                <a:ea typeface="Calibri"/>
                <a:cs typeface="Calibri"/>
                <a:sym typeface="Calibri"/>
              </a:rPr>
              <a:t> at school. </a:t>
            </a:r>
            <a:r>
              <a:rPr lang="nl-NL" sz="1100" b="0" i="0" u="none" strike="noStrike" cap="none" dirty="0" err="1">
                <a:solidFill>
                  <a:schemeClr val="dk1"/>
                </a:solidFill>
                <a:effectLst/>
                <a:latin typeface="Arial"/>
                <a:ea typeface="Calibri"/>
                <a:cs typeface="Calibri"/>
                <a:sym typeface="Calibri"/>
              </a:rPr>
              <a:t>This</a:t>
            </a:r>
            <a:r>
              <a:rPr lang="nl-NL" sz="1100" b="0" i="0" u="none" strike="noStrike" cap="none" dirty="0">
                <a:solidFill>
                  <a:schemeClr val="dk1"/>
                </a:solidFill>
                <a:effectLst/>
                <a:latin typeface="Arial"/>
                <a:ea typeface="Calibri"/>
                <a:cs typeface="Calibri"/>
                <a:sym typeface="Calibri"/>
              </a:rPr>
              <a:t> “bad start” </a:t>
            </a:r>
            <a:r>
              <a:rPr lang="nl-NL" sz="1100" b="0" i="0" u="none" strike="noStrike" cap="none" dirty="0" err="1">
                <a:solidFill>
                  <a:schemeClr val="dk1"/>
                </a:solidFill>
                <a:effectLst/>
                <a:latin typeface="Arial"/>
                <a:ea typeface="Calibri"/>
                <a:cs typeface="Calibri"/>
                <a:sym typeface="Calibri"/>
              </a:rPr>
              <a:t>results</a:t>
            </a:r>
            <a:r>
              <a:rPr lang="nl-NL" sz="1100" b="0" i="0" u="none" strike="noStrike" cap="none" dirty="0">
                <a:solidFill>
                  <a:schemeClr val="dk1"/>
                </a:solidFill>
                <a:effectLst/>
                <a:latin typeface="Arial"/>
                <a:ea typeface="Calibri"/>
                <a:cs typeface="Calibri"/>
                <a:sym typeface="Calibri"/>
              </a:rPr>
              <a:t> in </a:t>
            </a:r>
            <a:r>
              <a:rPr lang="nl-NL" sz="1100" b="0" i="0" u="none" strike="noStrike" cap="none" dirty="0" err="1">
                <a:solidFill>
                  <a:schemeClr val="dk1"/>
                </a:solidFill>
                <a:effectLst/>
                <a:latin typeface="Arial"/>
                <a:ea typeface="Calibri"/>
                <a:cs typeface="Calibri"/>
                <a:sym typeface="Calibri"/>
              </a:rPr>
              <a:t>an</a:t>
            </a:r>
            <a:r>
              <a:rPr lang="nl-NL" sz="1100" b="0" i="0" u="none" strike="noStrike" cap="none" dirty="0">
                <a:solidFill>
                  <a:schemeClr val="dk1"/>
                </a:solidFill>
                <a:effectLst/>
                <a:latin typeface="Arial"/>
                <a:ea typeface="Calibri"/>
                <a:cs typeface="Calibri"/>
                <a:sym typeface="Calibri"/>
              </a:rPr>
              <a:t> inferieur </a:t>
            </a:r>
            <a:r>
              <a:rPr lang="nl-NL" sz="1100" b="0" i="0" u="none" strike="noStrike" cap="none" dirty="0" err="1">
                <a:solidFill>
                  <a:schemeClr val="dk1"/>
                </a:solidFill>
                <a:effectLst/>
                <a:latin typeface="Arial"/>
                <a:ea typeface="Calibri"/>
                <a:cs typeface="Calibri"/>
                <a:sym typeface="Calibri"/>
              </a:rPr>
              <a:t>position</a:t>
            </a:r>
            <a:r>
              <a:rPr lang="nl-NL" sz="1100" b="0" i="0" u="none" strike="noStrike" cap="none" dirty="0">
                <a:solidFill>
                  <a:schemeClr val="dk1"/>
                </a:solidFill>
                <a:effectLst/>
                <a:latin typeface="Arial"/>
                <a:ea typeface="Calibri"/>
                <a:cs typeface="Calibri"/>
                <a:sym typeface="Calibri"/>
              </a:rPr>
              <a:t> on </a:t>
            </a:r>
            <a:r>
              <a:rPr lang="nl-NL" sz="1100" b="0" i="0" u="none" strike="noStrike" cap="none" dirty="0" err="1">
                <a:solidFill>
                  <a:schemeClr val="dk1"/>
                </a:solidFill>
                <a:effectLst/>
                <a:latin typeface="Arial"/>
                <a:ea typeface="Calibri"/>
                <a:cs typeface="Calibri"/>
                <a:sym typeface="Calibri"/>
              </a:rPr>
              <a:t>the</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labour</a:t>
            </a:r>
            <a:r>
              <a:rPr lang="nl-NL" sz="1100" b="0" i="0" u="none" strike="noStrike" cap="none" dirty="0">
                <a:solidFill>
                  <a:schemeClr val="dk1"/>
                </a:solidFill>
                <a:effectLst/>
                <a:latin typeface="Arial"/>
                <a:ea typeface="Calibri"/>
                <a:cs typeface="Calibri"/>
                <a:sym typeface="Calibri"/>
              </a:rPr>
              <a:t> market </a:t>
            </a:r>
            <a:r>
              <a:rPr lang="nl-NL" sz="1100" b="0" i="0" u="none" strike="noStrike" cap="none" dirty="0" err="1">
                <a:solidFill>
                  <a:schemeClr val="dk1"/>
                </a:solidFill>
                <a:effectLst/>
                <a:latin typeface="Arial"/>
                <a:ea typeface="Calibri"/>
                <a:cs typeface="Calibri"/>
                <a:sym typeface="Calibri"/>
              </a:rPr>
              <a:t>and</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sometimes</a:t>
            </a:r>
            <a:r>
              <a:rPr lang="nl-NL" sz="1100" b="0" i="0" u="none" strike="noStrike" cap="none" dirty="0">
                <a:solidFill>
                  <a:schemeClr val="dk1"/>
                </a:solidFill>
                <a:effectLst/>
                <a:latin typeface="Arial"/>
                <a:ea typeface="Calibri"/>
                <a:cs typeface="Calibri"/>
                <a:sym typeface="Calibri"/>
              </a:rPr>
              <a:t> even </a:t>
            </a:r>
            <a:r>
              <a:rPr lang="nl-NL" sz="1100" b="0" i="0" u="none" strike="noStrike" cap="none" dirty="0" err="1">
                <a:solidFill>
                  <a:schemeClr val="dk1"/>
                </a:solidFill>
                <a:effectLst/>
                <a:latin typeface="Arial"/>
                <a:ea typeface="Calibri"/>
                <a:cs typeface="Calibri"/>
                <a:sym typeface="Calibri"/>
              </a:rPr>
              <a:t>ends</a:t>
            </a:r>
            <a:r>
              <a:rPr lang="nl-NL" sz="1100" b="0" i="0" u="none" strike="noStrike" cap="none" dirty="0">
                <a:solidFill>
                  <a:schemeClr val="dk1"/>
                </a:solidFill>
                <a:effectLst/>
                <a:latin typeface="Arial"/>
                <a:ea typeface="Calibri"/>
                <a:cs typeface="Calibri"/>
                <a:sym typeface="Calibri"/>
              </a:rPr>
              <a:t> in life </a:t>
            </a:r>
            <a:r>
              <a:rPr lang="nl-NL" sz="1100" b="0" i="0" u="none" strike="noStrike" cap="none" dirty="0" err="1">
                <a:solidFill>
                  <a:schemeClr val="dk1"/>
                </a:solidFill>
                <a:effectLst/>
                <a:latin typeface="Arial"/>
                <a:ea typeface="Calibri"/>
                <a:cs typeface="Calibri"/>
                <a:sym typeface="Calibri"/>
              </a:rPr>
              <a:t>poverty</a:t>
            </a:r>
            <a:r>
              <a:rPr lang="nl-NL" sz="1100" b="0" i="0" u="none" strike="noStrike" cap="none" dirty="0">
                <a:solidFill>
                  <a:schemeClr val="dk1"/>
                </a:solidFill>
                <a:effectLst/>
                <a:latin typeface="Arial"/>
                <a:ea typeface="Calibri"/>
                <a:cs typeface="Calibri"/>
                <a:sym typeface="Calibri"/>
              </a:rPr>
              <a:t>.</a:t>
            </a:r>
          </a:p>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b="0" i="0" u="none" strike="noStrike" cap="none" dirty="0">
                <a:solidFill>
                  <a:schemeClr val="dk1"/>
                </a:solidFill>
                <a:effectLst/>
                <a:latin typeface="Arial"/>
                <a:ea typeface="Calibri"/>
                <a:cs typeface="Calibri"/>
                <a:sym typeface="Calibri"/>
              </a:rPr>
              <a:t>Orange </a:t>
            </a:r>
            <a:r>
              <a:rPr lang="nl-NL" sz="1100" b="0" i="0" u="none" strike="noStrike" cap="none" dirty="0" err="1">
                <a:solidFill>
                  <a:schemeClr val="dk1"/>
                </a:solidFill>
                <a:effectLst/>
                <a:latin typeface="Arial"/>
                <a:ea typeface="Calibri"/>
                <a:cs typeface="Calibri"/>
                <a:sym typeface="Calibri"/>
              </a:rPr>
              <a:t>dots</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represent</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employement</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grades</a:t>
            </a:r>
            <a:r>
              <a:rPr lang="nl-NL" sz="1100" b="0" i="0" u="none" strike="noStrike" cap="none" dirty="0">
                <a:solidFill>
                  <a:schemeClr val="dk1"/>
                </a:solidFill>
                <a:effectLst/>
                <a:latin typeface="Arial"/>
                <a:ea typeface="Calibri"/>
                <a:cs typeface="Calibri"/>
                <a:sym typeface="Calibri"/>
              </a:rPr>
              <a:t> of </a:t>
            </a:r>
            <a:r>
              <a:rPr lang="nl-NL" sz="1100" b="0" i="0" u="none" strike="noStrike" cap="none" dirty="0" err="1">
                <a:solidFill>
                  <a:schemeClr val="dk1"/>
                </a:solidFill>
                <a:effectLst/>
                <a:latin typeface="Arial"/>
                <a:ea typeface="Calibri"/>
                <a:cs typeface="Calibri"/>
                <a:sym typeface="Calibri"/>
              </a:rPr>
              <a:t>newcomers</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yellow</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dots</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represent</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employment</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grades</a:t>
            </a:r>
            <a:r>
              <a:rPr lang="nl-NL" sz="1100" b="0" i="0" u="none" strike="noStrike" cap="none" dirty="0">
                <a:solidFill>
                  <a:schemeClr val="dk1"/>
                </a:solidFill>
                <a:effectLst/>
                <a:latin typeface="Arial"/>
                <a:ea typeface="Calibri"/>
                <a:cs typeface="Calibri"/>
                <a:sym typeface="Calibri"/>
              </a:rPr>
              <a:t> of </a:t>
            </a:r>
            <a:r>
              <a:rPr lang="nl-NL" sz="1100" b="0" i="0" u="none" strike="noStrike" cap="none" dirty="0" err="1">
                <a:solidFill>
                  <a:schemeClr val="dk1"/>
                </a:solidFill>
                <a:effectLst/>
                <a:latin typeface="Arial"/>
                <a:ea typeface="Calibri"/>
                <a:cs typeface="Calibri"/>
                <a:sym typeface="Calibri"/>
              </a:rPr>
              <a:t>natives</a:t>
            </a:r>
            <a:r>
              <a:rPr lang="nl-NL" sz="1100" b="0" i="0" u="none" strike="noStrike" cap="none" dirty="0">
                <a:solidFill>
                  <a:schemeClr val="dk1"/>
                </a:solidFill>
                <a:effectLst/>
                <a:latin typeface="Arial"/>
                <a:ea typeface="Calibri"/>
                <a:cs typeface="Calibri"/>
                <a:sym typeface="Calibri"/>
              </a:rPr>
              <a: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nl-NL" sz="1100" b="0" i="0" u="none" strike="noStrike" cap="none" dirty="0">
              <a:solidFill>
                <a:schemeClr val="dk1"/>
              </a:solidFill>
              <a:effectLst/>
              <a:latin typeface="Arial"/>
              <a:ea typeface="Calibri"/>
              <a:cs typeface="Calibri"/>
              <a:sym typeface="Calibri"/>
            </a:endParaRPr>
          </a:p>
          <a:p>
            <a:pPr marL="158750" indent="0">
              <a:buNone/>
            </a:pPr>
            <a:endParaRPr lang="en-GB" dirty="0"/>
          </a:p>
        </p:txBody>
      </p:sp>
    </p:spTree>
    <p:extLst>
      <p:ext uri="{BB962C8B-B14F-4D97-AF65-F5344CB8AC3E}">
        <p14:creationId xmlns:p14="http://schemas.microsoft.com/office/powerpoint/2010/main" val="13023606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just">
              <a:buNone/>
            </a:pPr>
            <a:r>
              <a:rPr lang="en-GB" sz="1100" b="0" i="0" u="none" strike="noStrike" cap="none" dirty="0">
                <a:solidFill>
                  <a:srgbClr val="000000"/>
                </a:solidFill>
                <a:effectLst/>
                <a:latin typeface="Arial"/>
                <a:ea typeface="Arial"/>
                <a:cs typeface="Arial"/>
                <a:sym typeface="Arial"/>
              </a:rPr>
              <a:t>A recent study by Vlerick Business School and </a:t>
            </a:r>
            <a:r>
              <a:rPr lang="en-GB" sz="1100" b="0" i="0" u="none" strike="noStrike" cap="none" dirty="0" err="1">
                <a:solidFill>
                  <a:srgbClr val="000000"/>
                </a:solidFill>
                <a:effectLst/>
                <a:latin typeface="Arial"/>
                <a:ea typeface="Arial"/>
                <a:cs typeface="Arial"/>
                <a:sym typeface="Arial"/>
              </a:rPr>
              <a:t>Talmundo</a:t>
            </a:r>
            <a:r>
              <a:rPr lang="en-GB" sz="1100" b="0" i="0" u="none" strike="noStrike" cap="none" dirty="0">
                <a:solidFill>
                  <a:srgbClr val="000000"/>
                </a:solidFill>
                <a:effectLst/>
                <a:latin typeface="Arial"/>
                <a:ea typeface="Arial"/>
                <a:cs typeface="Arial"/>
                <a:sym typeface="Arial"/>
              </a:rPr>
              <a:t> shows that pre- and onboarding leads to the following significant positive outcomes:</a:t>
            </a:r>
          </a:p>
          <a:p>
            <a:pPr marL="158750" indent="0" algn="just">
              <a:buNone/>
            </a:pPr>
            <a:endParaRPr lang="en-GB" sz="1100" b="0" i="0" u="none" strike="noStrike" cap="none" dirty="0">
              <a:solidFill>
                <a:srgbClr val="000000"/>
              </a:solidFill>
              <a:effectLst/>
              <a:latin typeface="Arial"/>
              <a:ea typeface="Arial"/>
              <a:cs typeface="Arial"/>
              <a:sym typeface="Arial"/>
            </a:endParaRPr>
          </a:p>
          <a:p>
            <a:pPr marL="457200" indent="-298450" algn="just"/>
            <a:r>
              <a:rPr lang="en-GB" sz="1100" b="0" i="0" u="none" strike="noStrike" cap="none" dirty="0">
                <a:solidFill>
                  <a:srgbClr val="000000"/>
                </a:solidFill>
                <a:effectLst/>
                <a:latin typeface="Arial"/>
                <a:ea typeface="Arial"/>
                <a:cs typeface="Arial"/>
                <a:sym typeface="Arial"/>
              </a:rPr>
              <a:t>Quick integration </a:t>
            </a:r>
          </a:p>
          <a:p>
            <a:pPr marL="457200" indent="-298450" algn="just"/>
            <a:r>
              <a:rPr lang="en-GB" sz="1100" b="0" i="0" u="none" strike="noStrike" cap="none" dirty="0">
                <a:solidFill>
                  <a:srgbClr val="000000"/>
                </a:solidFill>
                <a:effectLst/>
                <a:latin typeface="Arial"/>
                <a:ea typeface="Arial"/>
                <a:cs typeface="Arial"/>
                <a:sym typeface="Arial"/>
              </a:rPr>
              <a:t>Positive attitude towards the employer</a:t>
            </a:r>
          </a:p>
          <a:p>
            <a:pPr marL="457200" indent="-298450" algn="just"/>
            <a:r>
              <a:rPr lang="en-GB" sz="1100" b="0" i="0" u="none" strike="noStrike" cap="none" dirty="0">
                <a:solidFill>
                  <a:srgbClr val="000000"/>
                </a:solidFill>
                <a:effectLst/>
                <a:latin typeface="Arial"/>
                <a:ea typeface="Arial"/>
                <a:cs typeface="Arial"/>
                <a:sym typeface="Arial"/>
              </a:rPr>
              <a:t>Positive candidate experience</a:t>
            </a:r>
          </a:p>
          <a:p>
            <a:pPr marL="457200" indent="-298450" algn="just"/>
            <a:r>
              <a:rPr lang="en-GB" sz="1100" b="0" i="0" u="none" strike="noStrike" cap="none" dirty="0">
                <a:solidFill>
                  <a:srgbClr val="000000"/>
                </a:solidFill>
                <a:effectLst/>
                <a:latin typeface="Arial"/>
                <a:ea typeface="Arial"/>
                <a:cs typeface="Arial"/>
                <a:sym typeface="Arial"/>
              </a:rPr>
              <a:t>Increase in engagement</a:t>
            </a:r>
          </a:p>
          <a:p>
            <a:pPr marL="457200" indent="-298450" algn="just"/>
            <a:r>
              <a:rPr lang="en-GB" sz="1100" b="0" i="0" u="none" strike="noStrike" cap="none" dirty="0">
                <a:solidFill>
                  <a:srgbClr val="000000"/>
                </a:solidFill>
                <a:effectLst/>
                <a:latin typeface="Arial"/>
                <a:ea typeface="Arial"/>
                <a:cs typeface="Arial"/>
                <a:sym typeface="Arial"/>
              </a:rPr>
              <a:t>Clear understanding of performance expectations</a:t>
            </a:r>
          </a:p>
          <a:p>
            <a:pPr marL="457200" indent="-298450" algn="just"/>
            <a:r>
              <a:rPr lang="en-GB" sz="1100" b="0" i="0" u="none" strike="noStrike" cap="none" dirty="0">
                <a:solidFill>
                  <a:srgbClr val="000000"/>
                </a:solidFill>
                <a:effectLst/>
                <a:latin typeface="Arial"/>
                <a:ea typeface="Arial"/>
                <a:cs typeface="Arial"/>
                <a:sym typeface="Arial"/>
              </a:rPr>
              <a:t>Decreased time to proficiency</a:t>
            </a: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dirty="0"/>
              <a:t>Also preboarding is important: already take actions to make the newcomer feel welcome </a:t>
            </a:r>
            <a:r>
              <a:rPr lang="en-US" dirty="0"/>
              <a:t>before day 1!</a:t>
            </a:r>
            <a:endParaRPr dirty="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just"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As already mentioned in this guide, it is important not to assume candidates with diverse backgrounds are aware of all ‘normal/local’ ways of doing business and how to behave in your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So make sure that you make implicit knowledge on how things are done explicit for new hires. Some example of how newcomers experience the Belgian working context.</a:t>
            </a:r>
          </a:p>
          <a:p>
            <a:pPr marL="158750" marR="0" lvl="0" indent="0" algn="just" rtl="0">
              <a:lnSpc>
                <a:spcPct val="100000"/>
              </a:lnSpc>
              <a:spcBef>
                <a:spcPts val="0"/>
              </a:spcBef>
              <a:spcAft>
                <a:spcPts val="0"/>
              </a:spcAft>
              <a:buClr>
                <a:srgbClr val="000000"/>
              </a:buClr>
              <a:buSzPts val="1100"/>
              <a:buFont typeface="Arial"/>
              <a:buNone/>
            </a:pPr>
            <a:br>
              <a:rPr lang="en-US" dirty="0"/>
            </a:b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Font typeface="Arial"/>
              <a:buNone/>
            </a:pPr>
            <a:r>
              <a:rPr lang="en-US" sz="1100" b="0" i="0" u="none" strike="noStrike" cap="none" dirty="0">
                <a:solidFill>
                  <a:srgbClr val="000000"/>
                </a:solidFill>
                <a:latin typeface="Arial"/>
                <a:ea typeface="Arial"/>
                <a:cs typeface="Arial"/>
                <a:sym typeface="Arial"/>
              </a:rPr>
              <a:t>Most important onboarding elements are:</a:t>
            </a:r>
          </a:p>
          <a:p>
            <a:pPr marL="158750" lvl="0" indent="0" algn="just" rtl="0">
              <a:lnSpc>
                <a:spcPct val="100000"/>
              </a:lnSpc>
              <a:spcBef>
                <a:spcPts val="0"/>
              </a:spcBef>
              <a:spcAft>
                <a:spcPts val="0"/>
              </a:spcAft>
              <a:buSzPts val="1100"/>
              <a:buFont typeface="Arial"/>
              <a:buNone/>
            </a:pPr>
            <a:endParaRPr lang="en-US" sz="1100" b="0" i="0" u="none" strike="noStrike" cap="none" dirty="0">
              <a:solidFill>
                <a:srgbClr val="000000"/>
              </a:solidFill>
              <a:latin typeface="Arial"/>
              <a:ea typeface="Arial"/>
              <a:cs typeface="Arial"/>
              <a:sym typeface="Arial"/>
            </a:endParaRPr>
          </a:p>
          <a:p>
            <a:pPr marL="387350" lvl="0" indent="-228600" algn="just"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Share your company culture, strategic focus and code of conduct. Make sure newcomers see the bigger pictures of where the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and team are heading and which values are key. A clear code of conduct as described above can help as clear reference. Ideally this is done by senior leadership to already lower the threshold for future communication and connection.</a:t>
            </a:r>
            <a:endParaRPr sz="1100" b="0" i="0" u="none" strike="noStrike" cap="none" dirty="0">
              <a:solidFill>
                <a:srgbClr val="000000"/>
              </a:solidFill>
              <a:latin typeface="Arial"/>
              <a:ea typeface="Arial"/>
              <a:cs typeface="Arial"/>
              <a:sym typeface="Arial"/>
            </a:endParaRPr>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Discuss personal performance expectations and development needs. Give newcomers a clear overview of their objectives for the first weeks and more long-term goals. Also discuss the competences that might need development and how to speed them up via learning-on-the-job and training. </a:t>
            </a:r>
            <a:endParaRPr b="0" dirty="0"/>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Make sure all practical arrangements are made. Feeling welcome is subject to how well the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has prepared for you to enter. Newcomers might feel insecure or offended because practical things like keys, laptops, … are not arranged in time (often due to complex internal processes). This also slows down their kickoff in the company, making them less efficient from the start. Minority groups who often already enter the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with some insecurity will be extra sensitive to this. </a:t>
            </a:r>
            <a:endParaRPr sz="1100" b="0" i="0" u="none" strike="noStrike" cap="none" dirty="0">
              <a:solidFill>
                <a:srgbClr val="000000"/>
              </a:solidFill>
              <a:latin typeface="Arial"/>
              <a:ea typeface="Arial"/>
              <a:cs typeface="Arial"/>
              <a:sym typeface="Arial"/>
            </a:endParaRPr>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Facilitate interactions with different stakeholders. Quickly building an internal and external network is key for all newcomers. Make it a priority to introduce newcomers to all team members and stakeholders in other departments including senior leadership. Help to break the ice by </a:t>
            </a:r>
            <a:r>
              <a:rPr lang="en-US" sz="1100" b="0" i="0" u="none" strike="noStrike" cap="none" dirty="0" err="1">
                <a:solidFill>
                  <a:srgbClr val="000000"/>
                </a:solidFill>
                <a:latin typeface="Arial"/>
                <a:ea typeface="Arial"/>
                <a:cs typeface="Arial"/>
                <a:sym typeface="Arial"/>
              </a:rPr>
              <a:t>organising</a:t>
            </a:r>
            <a:r>
              <a:rPr lang="en-US" sz="1100" b="0" i="0" u="none" strike="noStrike" cap="none" dirty="0">
                <a:solidFill>
                  <a:srgbClr val="000000"/>
                </a:solidFill>
                <a:latin typeface="Arial"/>
                <a:ea typeface="Arial"/>
                <a:cs typeface="Arial"/>
                <a:sym typeface="Arial"/>
              </a:rPr>
              <a:t> individual or team meetings, </a:t>
            </a:r>
            <a:r>
              <a:rPr lang="en-US" sz="1100" b="0" i="0" u="none" strike="noStrike" cap="none" dirty="0" err="1">
                <a:solidFill>
                  <a:srgbClr val="000000"/>
                </a:solidFill>
                <a:latin typeface="Arial"/>
                <a:ea typeface="Arial"/>
                <a:cs typeface="Arial"/>
                <a:sym typeface="Arial"/>
              </a:rPr>
              <a:t>organising</a:t>
            </a:r>
            <a:r>
              <a:rPr lang="en-US" sz="1100" b="0" i="0" u="none" strike="noStrike" cap="none" dirty="0">
                <a:solidFill>
                  <a:srgbClr val="000000"/>
                </a:solidFill>
                <a:latin typeface="Arial"/>
                <a:ea typeface="Arial"/>
                <a:cs typeface="Arial"/>
                <a:sym typeface="Arial"/>
              </a:rPr>
              <a:t> a personal tour, asking colleagues to invite the newcomer to join at lunchtime, … </a:t>
            </a:r>
            <a:endParaRPr sz="1100" b="0" i="0" u="none" strike="noStrike" cap="none" dirty="0">
              <a:solidFill>
                <a:srgbClr val="000000"/>
              </a:solidFill>
              <a:latin typeface="Arial"/>
              <a:ea typeface="Arial"/>
              <a:cs typeface="Arial"/>
              <a:sym typeface="Arial"/>
            </a:endParaRPr>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Assign a mentor Next to the supervisor it is important that newcomers have someone whom they can bother with informal and small questions. The mentor can also help to create an internal and external network. Moreover the mentor can also be a sounding board for more personal challenges that impact the job like sick child care. See point X for more information on how to approach mentoring.</a:t>
            </a:r>
            <a:endParaRPr sz="1100" b="0" i="0" u="none" strike="noStrike" cap="none" dirty="0">
              <a:solidFill>
                <a:srgbClr val="000000"/>
              </a:solidFill>
              <a:latin typeface="Arial"/>
              <a:ea typeface="Arial"/>
              <a:cs typeface="Arial"/>
              <a:sym typeface="Arial"/>
            </a:endParaRPr>
          </a:p>
          <a:p>
            <a:pPr marL="457200" lvl="0" indent="-298450" algn="just"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Give and ask feedback (check-ins): Regular follow-up moments by the supervisor are important to make sure everything is running well, the newcomers feel at ease in the team, performance expectations and how to reach them are clear; Moreover feedback from new hires can be refreshing to rethink your way of doing things in the company so handle them with care and listen intentionally.  </a:t>
            </a:r>
            <a:br>
              <a:rPr lang="en-US" b="0" dirty="0"/>
            </a:br>
            <a:endParaRPr b="0" dirty="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A low threshold way to introduce new types of talent in your company is to make use of different types of internship and learning-on-the-job initiatives sponsored by the public employment services and associations. </a:t>
            </a:r>
            <a:endParaRPr dirty="0"/>
          </a:p>
          <a:p>
            <a:pPr marL="158750" lvl="0" indent="0" algn="just" rtl="0">
              <a:lnSpc>
                <a:spcPct val="100000"/>
              </a:lnSpc>
              <a:spcBef>
                <a:spcPts val="0"/>
              </a:spcBef>
              <a:spcAft>
                <a:spcPts val="0"/>
              </a:spcAft>
              <a:buSzPts val="1100"/>
              <a:buNone/>
            </a:pPr>
            <a:endParaRPr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Here you can find some examples of learning-on-the job formulas: </a:t>
            </a:r>
            <a:endParaRPr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Internship to get acquainted with the job (</a:t>
            </a:r>
            <a:r>
              <a:rPr lang="en-US" sz="1100" b="0" i="0" u="sng" strike="noStrike" cap="none" dirty="0" err="1">
                <a:solidFill>
                  <a:schemeClr val="hlink"/>
                </a:solidFill>
                <a:latin typeface="Arial"/>
                <a:ea typeface="Arial"/>
                <a:cs typeface="Arial"/>
                <a:sym typeface="Arial"/>
                <a:hlinkClick r:id="rId3"/>
              </a:rPr>
              <a:t>Beroepsinlevingsstage</a:t>
            </a:r>
            <a:r>
              <a:rPr lang="en-US" sz="1100" b="0" i="0" u="sng" strike="noStrike" cap="none" dirty="0">
                <a:solidFill>
                  <a:schemeClr val="hlink"/>
                </a:solidFill>
                <a:latin typeface="Arial"/>
                <a:ea typeface="Arial"/>
                <a:cs typeface="Arial"/>
                <a:sym typeface="Arial"/>
                <a:hlinkClick r:id="rId3"/>
              </a:rPr>
              <a:t> or BIS)</a:t>
            </a:r>
            <a:r>
              <a:rPr lang="en-US" sz="1100" b="0" i="0" u="none" strike="noStrike" cap="none" dirty="0">
                <a:solidFill>
                  <a:srgbClr val="000000"/>
                </a:solidFill>
                <a:latin typeface="Arial"/>
                <a:ea typeface="Arial"/>
                <a:cs typeface="Arial"/>
                <a:sym typeface="Arial"/>
              </a:rPr>
              <a:t> by VDAB/</a:t>
            </a:r>
            <a:r>
              <a:rPr lang="en-US" sz="1100" b="0" i="0" u="sng" strike="noStrike" cap="none" dirty="0" err="1">
                <a:solidFill>
                  <a:schemeClr val="hlink"/>
                </a:solidFill>
                <a:latin typeface="Arial"/>
                <a:ea typeface="Arial"/>
                <a:cs typeface="Arial"/>
                <a:sym typeface="Arial"/>
                <a:hlinkClick r:id="rId4"/>
              </a:rPr>
              <a:t>Actiris</a:t>
            </a:r>
            <a:r>
              <a:rPr lang="en-US" sz="1100" b="0" i="0" u="none" strike="noStrike" cap="none" dirty="0">
                <a:solidFill>
                  <a:srgbClr val="000000"/>
                </a:solidFill>
                <a:latin typeface="Arial"/>
                <a:ea typeface="Arial"/>
                <a:cs typeface="Arial"/>
                <a:sym typeface="Arial"/>
              </a:rPr>
              <a:t>: paid internship </a:t>
            </a:r>
            <a:endParaRPr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Individual profession training (</a:t>
            </a:r>
            <a:r>
              <a:rPr lang="en-US" sz="1100" b="0" i="0" u="sng" strike="noStrike" cap="none" dirty="0" err="1">
                <a:solidFill>
                  <a:schemeClr val="hlink"/>
                </a:solidFill>
                <a:latin typeface="Arial"/>
                <a:ea typeface="Arial"/>
                <a:cs typeface="Arial"/>
                <a:sym typeface="Arial"/>
                <a:hlinkClick r:id="rId5"/>
              </a:rPr>
              <a:t>Individuele</a:t>
            </a:r>
            <a:r>
              <a:rPr lang="en-US" sz="1100" b="0" i="0" u="sng" strike="noStrike" cap="none" dirty="0">
                <a:solidFill>
                  <a:schemeClr val="hlink"/>
                </a:solidFill>
                <a:latin typeface="Arial"/>
                <a:ea typeface="Arial"/>
                <a:cs typeface="Arial"/>
                <a:sym typeface="Arial"/>
                <a:hlinkClick r:id="rId5"/>
              </a:rPr>
              <a:t> </a:t>
            </a:r>
            <a:r>
              <a:rPr lang="en-US" sz="1100" b="0" i="0" u="sng" strike="noStrike" cap="none" dirty="0" err="1">
                <a:solidFill>
                  <a:schemeClr val="hlink"/>
                </a:solidFill>
                <a:latin typeface="Arial"/>
                <a:ea typeface="Arial"/>
                <a:cs typeface="Arial"/>
                <a:sym typeface="Arial"/>
                <a:hlinkClick r:id="rId5"/>
              </a:rPr>
              <a:t>beroepsopleiding</a:t>
            </a:r>
            <a:r>
              <a:rPr lang="en-US" sz="1100" b="0" i="0" u="sng" strike="noStrike" cap="none" dirty="0">
                <a:solidFill>
                  <a:schemeClr val="hlink"/>
                </a:solidFill>
                <a:latin typeface="Arial"/>
                <a:ea typeface="Arial"/>
                <a:cs typeface="Arial"/>
                <a:sym typeface="Arial"/>
                <a:hlinkClick r:id="rId5"/>
              </a:rPr>
              <a:t> or IBO</a:t>
            </a:r>
            <a:r>
              <a:rPr lang="en-US" sz="1100" b="0" i="0" u="none" strike="noStrike" cap="none" dirty="0">
                <a:solidFill>
                  <a:srgbClr val="000000"/>
                </a:solidFill>
                <a:latin typeface="Arial"/>
                <a:ea typeface="Arial"/>
                <a:cs typeface="Arial"/>
                <a:sym typeface="Arial"/>
              </a:rPr>
              <a:t>) by VDAB/</a:t>
            </a:r>
            <a:r>
              <a:rPr lang="en-US" sz="1100" b="0" i="0" u="sng" strike="noStrike" cap="none" dirty="0" err="1">
                <a:solidFill>
                  <a:schemeClr val="hlink"/>
                </a:solidFill>
                <a:latin typeface="Arial"/>
                <a:ea typeface="Arial"/>
                <a:cs typeface="Arial"/>
                <a:sym typeface="Arial"/>
                <a:hlinkClick r:id="rId6"/>
              </a:rPr>
              <a:t>Actiris</a:t>
            </a:r>
            <a:r>
              <a:rPr lang="en-US" sz="1100" b="0" i="0" u="none" strike="noStrike" cap="none" dirty="0">
                <a:solidFill>
                  <a:srgbClr val="000000"/>
                </a:solidFill>
                <a:latin typeface="Arial"/>
                <a:ea typeface="Arial"/>
                <a:cs typeface="Arial"/>
                <a:sym typeface="Arial"/>
              </a:rPr>
              <a:t>: limited fixed monthly fee for the first months of employment where the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foresees an educational journey to further build the competencies of the talent for the job with the goal of hiring the talent. </a:t>
            </a:r>
            <a:r>
              <a:rPr lang="en-US" sz="1100" b="0" i="0" u="sng" strike="noStrike" cap="none" dirty="0">
                <a:solidFill>
                  <a:schemeClr val="hlink"/>
                </a:solidFill>
                <a:latin typeface="Arial"/>
                <a:ea typeface="Arial"/>
                <a:cs typeface="Arial"/>
                <a:sym typeface="Arial"/>
                <a:hlinkClick r:id="rId7"/>
              </a:rPr>
              <a:t>Additional (free) language coaching</a:t>
            </a:r>
            <a:r>
              <a:rPr lang="en-US" sz="1100" b="0" i="0" u="none" strike="noStrike" cap="none" dirty="0">
                <a:solidFill>
                  <a:srgbClr val="000000"/>
                </a:solidFill>
                <a:latin typeface="Arial"/>
                <a:ea typeface="Arial"/>
                <a:cs typeface="Arial"/>
                <a:sym typeface="Arial"/>
              </a:rPr>
              <a:t> on the job is offered for non-native speakers.</a:t>
            </a:r>
            <a:endParaRPr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VDAB, </a:t>
            </a:r>
            <a:r>
              <a:rPr lang="en-US" sz="1100" b="0" i="0" u="none" strike="noStrike" cap="none" dirty="0" err="1">
                <a:solidFill>
                  <a:srgbClr val="000000"/>
                </a:solidFill>
                <a:latin typeface="Arial"/>
                <a:ea typeface="Arial"/>
                <a:cs typeface="Arial"/>
                <a:sym typeface="Arial"/>
              </a:rPr>
              <a:t>Actiris</a:t>
            </a:r>
            <a:r>
              <a:rPr lang="en-US" sz="1100" b="0" i="0" u="none" strike="noStrike" cap="none" dirty="0">
                <a:solidFill>
                  <a:srgbClr val="000000"/>
                </a:solidFill>
                <a:latin typeface="Arial"/>
                <a:ea typeface="Arial"/>
                <a:cs typeface="Arial"/>
                <a:sym typeface="Arial"/>
              </a:rPr>
              <a:t> and </a:t>
            </a:r>
            <a:r>
              <a:rPr lang="en-US" sz="1100" b="0" i="0" u="none" strike="noStrike" cap="none" dirty="0" err="1">
                <a:solidFill>
                  <a:srgbClr val="000000"/>
                </a:solidFill>
                <a:latin typeface="Arial"/>
                <a:ea typeface="Arial"/>
                <a:cs typeface="Arial"/>
                <a:sym typeface="Arial"/>
              </a:rPr>
              <a:t>Forem</a:t>
            </a:r>
            <a:r>
              <a:rPr lang="en-US" sz="1100" b="0" i="0" u="none" strike="noStrike" cap="none" dirty="0">
                <a:solidFill>
                  <a:srgbClr val="000000"/>
                </a:solidFill>
                <a:latin typeface="Arial"/>
                <a:ea typeface="Arial"/>
                <a:cs typeface="Arial"/>
                <a:sym typeface="Arial"/>
              </a:rPr>
              <a:t> also offer financial benefits for certain type of employees </a:t>
            </a:r>
            <a:r>
              <a:rPr lang="en-US" sz="1100" b="0" i="0" u="none" strike="noStrike" cap="none" dirty="0" err="1">
                <a:solidFill>
                  <a:srgbClr val="000000"/>
                </a:solidFill>
                <a:latin typeface="Arial"/>
                <a:ea typeface="Arial"/>
                <a:cs typeface="Arial"/>
                <a:sym typeface="Arial"/>
              </a:rPr>
              <a:t>eg</a:t>
            </a:r>
            <a:r>
              <a:rPr lang="en-US" sz="1100" b="0" i="0" u="none" strike="noStrike" cap="none" dirty="0">
                <a:solidFill>
                  <a:srgbClr val="000000"/>
                </a:solidFill>
                <a:latin typeface="Arial"/>
                <a:ea typeface="Arial"/>
                <a:cs typeface="Arial"/>
                <a:sym typeface="Arial"/>
              </a:rPr>
              <a:t> junior professionals, … </a:t>
            </a:r>
            <a:endParaRPr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Each industry also has </a:t>
            </a:r>
            <a:r>
              <a:rPr lang="en-US" sz="1100" b="0" i="0" u="sng" strike="noStrike" cap="none" dirty="0">
                <a:solidFill>
                  <a:schemeClr val="hlink"/>
                </a:solidFill>
                <a:latin typeface="Arial"/>
                <a:ea typeface="Arial"/>
                <a:cs typeface="Arial"/>
                <a:sym typeface="Arial"/>
                <a:hlinkClick r:id="rId8"/>
              </a:rPr>
              <a:t>associations </a:t>
            </a:r>
            <a:r>
              <a:rPr lang="en-US" sz="1100" b="0" i="0" u="none" strike="noStrike" cap="none" dirty="0">
                <a:solidFill>
                  <a:srgbClr val="000000"/>
                </a:solidFill>
                <a:latin typeface="Arial"/>
                <a:ea typeface="Arial"/>
                <a:cs typeface="Arial"/>
                <a:sym typeface="Arial"/>
              </a:rPr>
              <a:t>offering education and financial benefits. </a:t>
            </a:r>
            <a:endParaRPr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Employer associations offer learning circles on on-the-job learning like </a:t>
            </a:r>
            <a:r>
              <a:rPr lang="en-US" sz="1100" b="0" i="0" u="sng" strike="noStrike" cap="none" dirty="0">
                <a:solidFill>
                  <a:schemeClr val="hlink"/>
                </a:solidFill>
                <a:latin typeface="Arial"/>
                <a:ea typeface="Arial"/>
                <a:cs typeface="Arial"/>
                <a:sym typeface="Arial"/>
                <a:hlinkClick r:id="rId9"/>
              </a:rPr>
              <a:t>the WELT </a:t>
            </a:r>
            <a:r>
              <a:rPr lang="en-US" sz="1100" b="0" i="0" u="sng" strike="noStrike" cap="none" dirty="0" err="1">
                <a:solidFill>
                  <a:schemeClr val="hlink"/>
                </a:solidFill>
                <a:latin typeface="Arial"/>
                <a:ea typeface="Arial"/>
                <a:cs typeface="Arial"/>
                <a:sym typeface="Arial"/>
                <a:hlinkClick r:id="rId9"/>
              </a:rPr>
              <a:t>iniative</a:t>
            </a:r>
            <a:r>
              <a:rPr lang="en-US" sz="1100" b="0" i="0" u="sng" strike="noStrike" cap="none" dirty="0">
                <a:solidFill>
                  <a:schemeClr val="hlink"/>
                </a:solidFill>
                <a:latin typeface="Arial"/>
                <a:ea typeface="Arial"/>
                <a:cs typeface="Arial"/>
                <a:sym typeface="Arial"/>
                <a:hlinkClick r:id="rId9"/>
              </a:rPr>
              <a:t> from VOKA</a:t>
            </a:r>
            <a:r>
              <a:rPr lang="en-US" sz="1100" b="0" i="0" u="none" strike="noStrike" cap="none" dirty="0">
                <a:solidFill>
                  <a:srgbClr val="000000"/>
                </a:solidFill>
                <a:latin typeface="Arial"/>
                <a:ea typeface="Arial"/>
                <a:cs typeface="Arial"/>
                <a:sym typeface="Arial"/>
              </a:rPr>
              <a:t>. </a:t>
            </a:r>
            <a:endParaRPr dirty="0"/>
          </a:p>
          <a:p>
            <a:pPr marL="158750" lvl="0" indent="0" algn="just" rtl="0">
              <a:lnSpc>
                <a:spcPct val="100000"/>
              </a:lnSpc>
              <a:spcBef>
                <a:spcPts val="0"/>
              </a:spcBef>
              <a:spcAft>
                <a:spcPts val="0"/>
              </a:spcAft>
              <a:buSzPts val="1100"/>
              <a:buNone/>
            </a:pPr>
            <a:endParaRPr dirty="0"/>
          </a:p>
          <a:p>
            <a:pPr marL="158750" lvl="0" indent="0" algn="just" rtl="0">
              <a:lnSpc>
                <a:spcPct val="100000"/>
              </a:lnSpc>
              <a:spcBef>
                <a:spcPts val="0"/>
              </a:spcBef>
              <a:spcAft>
                <a:spcPts val="0"/>
              </a:spcAft>
              <a:buSzPts val="1100"/>
              <a:buNone/>
            </a:pPr>
            <a:endParaRPr dirty="0"/>
          </a:p>
          <a:p>
            <a:pPr marL="158750" lvl="0" indent="0" algn="just" rtl="0">
              <a:lnSpc>
                <a:spcPct val="100000"/>
              </a:lnSpc>
              <a:spcBef>
                <a:spcPts val="0"/>
              </a:spcBef>
              <a:spcAft>
                <a:spcPts val="0"/>
              </a:spcAft>
              <a:buSzPts val="1100"/>
              <a:buNone/>
            </a:pPr>
            <a:r>
              <a:rPr lang="en-US" dirty="0"/>
              <a:t>These formulas offer following advantages: </a:t>
            </a:r>
            <a:endParaRPr dirty="0"/>
          </a:p>
          <a:p>
            <a:pPr marL="457200" lvl="0" indent="-298450" algn="just" rtl="0">
              <a:lnSpc>
                <a:spcPct val="100000"/>
              </a:lnSpc>
              <a:spcBef>
                <a:spcPts val="0"/>
              </a:spcBef>
              <a:spcAft>
                <a:spcPts val="0"/>
              </a:spcAft>
              <a:buSzPts val="1100"/>
              <a:buChar char="●"/>
            </a:pPr>
            <a:r>
              <a:rPr lang="en-US" dirty="0"/>
              <a:t>Low risk experimenting with new types of hires with a period to assess competencies, learning curve and (company) culture fit </a:t>
            </a:r>
            <a:endParaRPr dirty="0"/>
          </a:p>
          <a:p>
            <a:pPr marL="457200" lvl="0" indent="-298450" algn="just" rtl="0">
              <a:lnSpc>
                <a:spcPct val="100000"/>
              </a:lnSpc>
              <a:spcBef>
                <a:spcPts val="0"/>
              </a:spcBef>
              <a:spcAft>
                <a:spcPts val="0"/>
              </a:spcAft>
              <a:buSzPts val="1100"/>
              <a:buChar char="●"/>
            </a:pPr>
            <a:r>
              <a:rPr lang="en-US" dirty="0"/>
              <a:t>Learning by both sides: </a:t>
            </a:r>
            <a:endParaRPr dirty="0"/>
          </a:p>
          <a:p>
            <a:pPr marL="914400" lvl="1" indent="-298450" algn="just" rtl="0">
              <a:lnSpc>
                <a:spcPct val="100000"/>
              </a:lnSpc>
              <a:spcBef>
                <a:spcPts val="0"/>
              </a:spcBef>
              <a:spcAft>
                <a:spcPts val="0"/>
              </a:spcAft>
              <a:buSzPts val="1100"/>
              <a:buChar char="○"/>
            </a:pPr>
            <a:r>
              <a:rPr lang="en-US" dirty="0"/>
              <a:t>the talent gets local work experience and starts building a local network - also a good opportunity to practice local language on the </a:t>
            </a:r>
            <a:r>
              <a:rPr lang="en-US" dirty="0" err="1"/>
              <a:t>workfloor</a:t>
            </a:r>
            <a:r>
              <a:rPr lang="en-US" dirty="0"/>
              <a:t> </a:t>
            </a:r>
            <a:endParaRPr dirty="0"/>
          </a:p>
          <a:p>
            <a:pPr marL="914400" lvl="1" indent="-298450" algn="just" rtl="0">
              <a:lnSpc>
                <a:spcPct val="100000"/>
              </a:lnSpc>
              <a:spcBef>
                <a:spcPts val="0"/>
              </a:spcBef>
              <a:spcAft>
                <a:spcPts val="0"/>
              </a:spcAft>
              <a:buSzPts val="1100"/>
              <a:buChar char="○"/>
            </a:pPr>
            <a:r>
              <a:rPr lang="en-US" dirty="0"/>
              <a:t>the </a:t>
            </a:r>
            <a:r>
              <a:rPr lang="en-US" dirty="0" err="1"/>
              <a:t>organisation</a:t>
            </a:r>
            <a:r>
              <a:rPr lang="en-US" dirty="0"/>
              <a:t> learns about the challenges and opportunities of introducing new type of hires to be prepared for further action</a:t>
            </a:r>
            <a:endParaRPr dirty="0"/>
          </a:p>
          <a:p>
            <a:pPr marL="457200" lvl="0" indent="-298450" algn="just" rtl="0">
              <a:lnSpc>
                <a:spcPct val="100000"/>
              </a:lnSpc>
              <a:spcBef>
                <a:spcPts val="0"/>
              </a:spcBef>
              <a:spcAft>
                <a:spcPts val="0"/>
              </a:spcAft>
              <a:buSzPts val="1100"/>
              <a:buChar char="●"/>
            </a:pPr>
            <a:r>
              <a:rPr lang="en-US" dirty="0"/>
              <a:t>In case of a fit, a very engaged hire </a:t>
            </a: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10" name="Google Shape;31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If your new hire recently relocated for the job or for family/personal reasons, there are a couple of things an </a:t>
            </a:r>
            <a:r>
              <a:rPr lang="en-US" dirty="0" err="1"/>
              <a:t>organisation</a:t>
            </a:r>
            <a:r>
              <a:rPr lang="en-US" dirty="0"/>
              <a:t> needs to take into account: </a:t>
            </a:r>
          </a:p>
          <a:p>
            <a:pPr marL="158750" lvl="0" indent="0" algn="just" rtl="0">
              <a:lnSpc>
                <a:spcPct val="100000"/>
              </a:lnSpc>
              <a:spcBef>
                <a:spcPts val="0"/>
              </a:spcBef>
              <a:spcAft>
                <a:spcPts val="0"/>
              </a:spcAft>
              <a:buSzPts val="1100"/>
              <a:buNone/>
            </a:pPr>
            <a:endParaRPr lang="en-US" dirty="0"/>
          </a:p>
          <a:p>
            <a:pPr marL="457200" lvl="0" indent="-298450" algn="just" rtl="0">
              <a:lnSpc>
                <a:spcPct val="100000"/>
              </a:lnSpc>
              <a:spcBef>
                <a:spcPts val="0"/>
              </a:spcBef>
              <a:spcAft>
                <a:spcPts val="0"/>
              </a:spcAft>
              <a:buSzPts val="1100"/>
            </a:pPr>
            <a:r>
              <a:rPr lang="en-US" dirty="0"/>
              <a:t>Administrative formalities: Newcomers need to arrange quite some administrative formalities, such as their work permit, new ID or driver’s license, signing up for healthcare, etc. This  might be a hassle when doing it for the first time, both for the employee and the employer. Making a checklist for new hires will bring them up to speed. Procedures for work permits have been streamlined and more information on this can be found on the following website: https://www.belgium.be/en/work/coming_to_work_in_belgium/work_permit</a:t>
            </a:r>
          </a:p>
          <a:p>
            <a:pPr marL="457200" lvl="0" indent="-298450" algn="just" rtl="0">
              <a:lnSpc>
                <a:spcPct val="100000"/>
              </a:lnSpc>
              <a:spcBef>
                <a:spcPts val="0"/>
              </a:spcBef>
              <a:spcAft>
                <a:spcPts val="0"/>
              </a:spcAft>
              <a:buSzPts val="1100"/>
            </a:pPr>
            <a:r>
              <a:rPr lang="en-US" dirty="0"/>
              <a:t>Partners/family: Moving to a new country also means you need to start building a new social life. Take into account that newcomers have extra challenges for balancing their work and private life since they have no backup (like grandparents) for their family in case of sickness, … Partners of newcomers also play an important role in the happiness of your newly moved employee. Supporting family matters by offering a good relocation package (including housing, schools, partner job search, …) might have a positive impact on employee retention ensuring strong talents do not leave the company because their families don’t feel at home in their new country. When dealing with this for the first time, an experienced relocation office could help you to build expertise and eventually you might run this in-house. A strong relocation offer might also give you a future plus in term of employer branding for attracting international top-notch talent.  Also take into account that your new employee builds his/her community at work but the spouse or partner of your new hire might struggle to feel at home. </a:t>
            </a:r>
            <a:r>
              <a:rPr lang="en-US" dirty="0" err="1"/>
              <a:t>Organising</a:t>
            </a:r>
            <a:r>
              <a:rPr lang="en-US" dirty="0"/>
              <a:t> events where partners are included might support them building a new social network as well.</a:t>
            </a:r>
          </a:p>
          <a:p>
            <a:pPr marL="158750" lvl="0" indent="0" algn="l" rtl="0">
              <a:lnSpc>
                <a:spcPct val="100000"/>
              </a:lnSpc>
              <a:spcBef>
                <a:spcPts val="0"/>
              </a:spcBef>
              <a:spcAft>
                <a:spcPts val="0"/>
              </a:spcAft>
              <a:buSzPts val="1100"/>
              <a:buNone/>
            </a:pPr>
            <a:endParaRPr lang="en-US"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Belgium has 3 official languages: Dutch, French and German. Depending on the specific context of companies, a lot of vacancies require a reasonable proficiency in one or more of these three languages. Employers can help new hires to learn the local language by providing language training externally or on the job. </a:t>
            </a:r>
          </a:p>
          <a:p>
            <a:pPr marL="158750" lvl="0" indent="0" algn="just" rtl="0">
              <a:lnSpc>
                <a:spcPct val="100000"/>
              </a:lnSpc>
              <a:spcBef>
                <a:spcPts val="0"/>
              </a:spcBef>
              <a:spcAft>
                <a:spcPts val="0"/>
              </a:spcAft>
              <a:buSzPts val="1100"/>
              <a:buNone/>
            </a:pPr>
            <a:br>
              <a:rPr lang="en-US" dirty="0"/>
            </a:b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05202106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A first possibility is to support newcomers to find a suitable external language course which can help them lift their fluency in the local language to the next level. Companies might opt to provide time during working hours to engage in external  language training or to (partly) subsidize the cost of language training outside the workplace. There are different providers that offer language training courses, for example:</a:t>
            </a:r>
          </a:p>
          <a:p>
            <a:pPr marL="158750" lvl="0" indent="0" algn="just" rtl="0">
              <a:lnSpc>
                <a:spcPct val="100000"/>
              </a:lnSpc>
              <a:spcBef>
                <a:spcPts val="0"/>
              </a:spcBef>
              <a:spcAft>
                <a:spcPts val="0"/>
              </a:spcAft>
              <a:buSzPts val="1100"/>
              <a:buNone/>
            </a:pPr>
            <a:endParaRPr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Universities (such as </a:t>
            </a:r>
            <a:r>
              <a:rPr lang="en-US" sz="1100" b="0" i="0" u="none" strike="noStrike" cap="none" dirty="0" err="1">
                <a:solidFill>
                  <a:srgbClr val="000000"/>
                </a:solidFill>
                <a:latin typeface="Arial"/>
                <a:ea typeface="Arial"/>
                <a:cs typeface="Arial"/>
                <a:sym typeface="Arial"/>
              </a:rPr>
              <a:t>Linguapolis</a:t>
            </a:r>
            <a:r>
              <a:rPr lang="en-US" sz="1100" b="0" i="0" u="none" strike="noStrike" cap="none" dirty="0">
                <a:solidFill>
                  <a:srgbClr val="000000"/>
                </a:solidFill>
                <a:latin typeface="Arial"/>
                <a:ea typeface="Arial"/>
                <a:cs typeface="Arial"/>
                <a:sym typeface="Arial"/>
              </a:rPr>
              <a:t>, University Language Centre) offer high-paced language training courses.</a:t>
            </a:r>
            <a:endParaRPr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Public employment services (such as VDAB, </a:t>
            </a:r>
            <a:r>
              <a:rPr lang="en-US" sz="1100" b="0" i="0" u="none" strike="noStrike" cap="none" dirty="0" err="1">
                <a:solidFill>
                  <a:srgbClr val="000000"/>
                </a:solidFill>
                <a:latin typeface="Arial"/>
                <a:ea typeface="Arial"/>
                <a:cs typeface="Arial"/>
                <a:sym typeface="Arial"/>
              </a:rPr>
              <a:t>Forem</a:t>
            </a:r>
            <a:r>
              <a:rPr lang="en-US" sz="1100" b="0" i="0" u="none" strike="noStrike" cap="none" dirty="0">
                <a:solidFill>
                  <a:srgbClr val="000000"/>
                </a:solidFill>
                <a:latin typeface="Arial"/>
                <a:ea typeface="Arial"/>
                <a:cs typeface="Arial"/>
                <a:sym typeface="Arial"/>
              </a:rPr>
              <a:t> or </a:t>
            </a:r>
            <a:r>
              <a:rPr lang="en-US" sz="1100" b="0" i="0" u="none" strike="noStrike" cap="none" dirty="0" err="1">
                <a:solidFill>
                  <a:srgbClr val="000000"/>
                </a:solidFill>
                <a:latin typeface="Arial"/>
                <a:ea typeface="Arial"/>
                <a:cs typeface="Arial"/>
                <a:sym typeface="Arial"/>
              </a:rPr>
              <a:t>Actiris</a:t>
            </a:r>
            <a:r>
              <a:rPr lang="en-US" sz="1100" b="0" i="0" u="none" strike="noStrike" cap="none" dirty="0">
                <a:solidFill>
                  <a:srgbClr val="000000"/>
                </a:solidFill>
                <a:latin typeface="Arial"/>
                <a:ea typeface="Arial"/>
                <a:cs typeface="Arial"/>
                <a:sym typeface="Arial"/>
              </a:rPr>
              <a:t>) offer different courses depending on the obtained level of proficiency. </a:t>
            </a:r>
            <a:endParaRPr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The Berlitz language school, which can be found in Antwerp, Brussels, Ghent, Liège and Waterloo, offers a wide variety of courses individually or in group. They also offer online courses.</a:t>
            </a:r>
            <a:endParaRPr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The adult education centers, which can be found in most major cities in Flanders as well as in the Brussels area, offer courses depending on the proficiency level.</a:t>
            </a:r>
            <a:endParaRPr dirty="0"/>
          </a:p>
          <a:p>
            <a:pPr marL="457200" lvl="0" indent="-298450" algn="just"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Duolingo is an online language-learning platform. It’s free, has an app and supports people to learn a language by using it 5 minutes a day. work</a:t>
            </a:r>
            <a:endParaRPr dirty="0"/>
          </a:p>
          <a:p>
            <a:pPr marL="158750" lvl="0" indent="0" algn="just"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158750" marR="0" lvl="0" indent="0" algn="just"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These are just a few example of possible external language courses which might be helpful for new </a:t>
            </a:r>
            <a:r>
              <a:rPr lang="en-US" sz="1100" b="0" i="0" u="none" strike="noStrike" cap="none" dirty="0" err="1">
                <a:solidFill>
                  <a:srgbClr val="000000"/>
                </a:solidFill>
                <a:latin typeface="Arial"/>
                <a:ea typeface="Arial"/>
                <a:cs typeface="Arial"/>
                <a:sym typeface="Arial"/>
              </a:rPr>
              <a:t>hires.It</a:t>
            </a:r>
            <a:r>
              <a:rPr lang="en-US" sz="1100" b="0" i="0" u="none" strike="noStrike" cap="none" dirty="0">
                <a:solidFill>
                  <a:srgbClr val="000000"/>
                </a:solidFill>
                <a:latin typeface="Arial"/>
                <a:ea typeface="Arial"/>
                <a:cs typeface="Arial"/>
                <a:sym typeface="Arial"/>
              </a:rPr>
              <a:t> might be worthwhile to make a list of possible options and discuss with employees what the best option is for them. Depending on employee’s preferences and job characteristics (</a:t>
            </a:r>
            <a:r>
              <a:rPr lang="en-US" sz="1100" b="0" i="0" u="none" strike="noStrike" cap="none" dirty="0" err="1">
                <a:solidFill>
                  <a:srgbClr val="000000"/>
                </a:solidFill>
                <a:latin typeface="Arial"/>
                <a:ea typeface="Arial"/>
                <a:cs typeface="Arial"/>
                <a:sym typeface="Arial"/>
              </a:rPr>
              <a:t>eg.</a:t>
            </a:r>
            <a:r>
              <a:rPr lang="en-US" sz="1100" b="0" i="0" u="none" strike="noStrike" cap="none" dirty="0">
                <a:solidFill>
                  <a:srgbClr val="000000"/>
                </a:solidFill>
                <a:latin typeface="Arial"/>
                <a:ea typeface="Arial"/>
                <a:cs typeface="Arial"/>
                <a:sym typeface="Arial"/>
              </a:rPr>
              <a:t> for some positions it’s impossible to be absent for a whole week), language training might take place in various different formats. Think of immersion courses (very intensive group lessons, often </a:t>
            </a:r>
            <a:r>
              <a:rPr lang="en-US" sz="1100" b="0" i="0" u="none" strike="noStrike" cap="none" dirty="0" err="1">
                <a:solidFill>
                  <a:srgbClr val="000000"/>
                </a:solidFill>
                <a:latin typeface="Arial"/>
                <a:ea typeface="Arial"/>
                <a:cs typeface="Arial"/>
                <a:sym typeface="Arial"/>
              </a:rPr>
              <a:t>organised</a:t>
            </a:r>
            <a:r>
              <a:rPr lang="en-US" sz="1100" b="0" i="0" u="none" strike="noStrike" cap="none" dirty="0">
                <a:solidFill>
                  <a:srgbClr val="000000"/>
                </a:solidFill>
                <a:latin typeface="Arial"/>
                <a:ea typeface="Arial"/>
                <a:cs typeface="Arial"/>
                <a:sym typeface="Arial"/>
              </a:rPr>
              <a:t> at an external location), standard classroom settings (in group, during the day or in the evening), individual sessions face-to-face or virtually through video conferencing. </a:t>
            </a:r>
            <a:br>
              <a:rPr lang="en-US" dirty="0"/>
            </a:br>
            <a:endParaRPr dirty="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dirty="0"/>
              <a:t>Free apps like Duolingo are also a good option to train your language skills. </a:t>
            </a:r>
            <a:endParaRPr dirty="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Alternatively, companies can also invest in language training on the work floor. The Flemish employment service VDAB, for instance, developed the language course ‘Dutch on the work floor’. The aim of this course is to give non-Dutch speakers in a predominantly Dutch-speaking environment enough understanding of the language to work effectively. Providing opportunities to learn the local language on the </a:t>
            </a:r>
            <a:r>
              <a:rPr lang="en-US" dirty="0" err="1"/>
              <a:t>workfloor</a:t>
            </a:r>
            <a:r>
              <a:rPr lang="en-US" dirty="0"/>
              <a:t> is very valuable. Highly-educated newcomers show a steep learning curve when they get the chance to practice language on the work floor, and not only in classroom settings. </a:t>
            </a:r>
            <a:endParaRPr dirty="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Mentoring is a two-way relationship in which a more experienced or knowledgeable person (the mentor) helps to guide a less experienced person (the mentee). Once a (diverse) person is hired, mentoring can be used to stimulate integration. </a:t>
            </a:r>
            <a:endParaRPr dirty="0"/>
          </a:p>
          <a:p>
            <a:pPr marL="158750" lvl="0" indent="0" algn="just" rtl="0">
              <a:lnSpc>
                <a:spcPct val="100000"/>
              </a:lnSpc>
              <a:spcBef>
                <a:spcPts val="0"/>
              </a:spcBef>
              <a:spcAft>
                <a:spcPts val="0"/>
              </a:spcAft>
              <a:buSzPts val="1100"/>
              <a:buNone/>
            </a:pPr>
            <a:endParaRPr dirty="0"/>
          </a:p>
          <a:p>
            <a:pPr marL="158750" lvl="0" indent="0" algn="just" rtl="0">
              <a:lnSpc>
                <a:spcPct val="100000"/>
              </a:lnSpc>
              <a:spcBef>
                <a:spcPts val="0"/>
              </a:spcBef>
              <a:spcAft>
                <a:spcPts val="0"/>
              </a:spcAft>
              <a:buSzPts val="1100"/>
              <a:buNone/>
            </a:pPr>
            <a:r>
              <a:rPr lang="en-US" dirty="0"/>
              <a:t>Mentorship is mainly relationship oriented as it focuses on experiences, feelings and personal challenges rather than task related issues. As a consequence, it is important for a mentor to get to know the mentee on a personal level (and the other way around). By asking about each other’s backgrounds, personal interests, and ambitions chances are higher to build a long-term, sustainable connection. Furthermore, if the new hire arrived in the new country very recently, he/she might benefit from some practical help outside of work: housing, registrations, insurances, obtaining a driving license, interpretation of the first pay slip... the mentor can play an important role in this administrative tasks, either hands-on or by referring to relevant institutes. </a:t>
            </a:r>
            <a:endParaRPr dirty="0"/>
          </a:p>
          <a:p>
            <a:pPr marL="158750" lvl="0" indent="0" algn="just" rtl="0">
              <a:lnSpc>
                <a:spcPct val="100000"/>
              </a:lnSpc>
              <a:spcBef>
                <a:spcPts val="0"/>
              </a:spcBef>
              <a:spcAft>
                <a:spcPts val="0"/>
              </a:spcAft>
              <a:buSzPts val="1100"/>
              <a:buNone/>
            </a:pPr>
            <a:endParaRPr dirty="0"/>
          </a:p>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It is important to understand that mentoring is a two-way street where both mentor and mentee can learn from each other. Especially when mentor and mentee are different from each other in terms of professional background, gender, ethnicity,... a mentoring trajectory might be very interesting because they learn about each other’s perspectives. </a:t>
            </a:r>
            <a:br>
              <a:rPr lang="en-US" dirty="0"/>
            </a:br>
            <a:endParaRPr dirty="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Mentorship can decrease bias in </a:t>
            </a:r>
            <a:r>
              <a:rPr lang="en-US" dirty="0" err="1"/>
              <a:t>organisations</a:t>
            </a:r>
            <a:r>
              <a:rPr lang="en-US" dirty="0"/>
              <a:t> by exposing employees to more people who are less like them. Important remark is that hierarchical relationships may not have the same effect as horizontal ones. In fact, many assigned mentorship </a:t>
            </a:r>
            <a:r>
              <a:rPr lang="en-US" dirty="0" err="1"/>
              <a:t>programmes</a:t>
            </a:r>
            <a:r>
              <a:rPr lang="en-US" dirty="0"/>
              <a:t> are by nature hierarchical and may actually aggravate individuals’ prejudices. Therefore it’s important to frame diverse mentorship </a:t>
            </a:r>
            <a:r>
              <a:rPr lang="en-US" dirty="0" err="1"/>
              <a:t>programmes</a:t>
            </a:r>
            <a:r>
              <a:rPr lang="en-US" dirty="0"/>
              <a:t> as mutual learning processes and not as “teacher-student” relationships.</a:t>
            </a: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If managed successfully, these diverse mentorship </a:t>
            </a:r>
            <a:r>
              <a:rPr lang="en-US" dirty="0" err="1"/>
              <a:t>programmes</a:t>
            </a:r>
            <a:r>
              <a:rPr lang="en-US" dirty="0"/>
              <a:t> send a strong positive signal throughout the company about diversity. They help to establish connections between different groups of employees, build communication networks, and make it possible to spread different ideas across the company. Mentoring has proven to be a highly effective technique to allow employees to grow their network and improve careers in terms of promotion rates. In other words: If properly positioned and designed, a diversity-focused mentoring program can provide outstanding results for both mentor, mentee and the </a:t>
            </a:r>
            <a:r>
              <a:rPr lang="en-US" dirty="0" err="1"/>
              <a:t>organisation</a:t>
            </a:r>
            <a:r>
              <a:rPr lang="en-US" dirty="0"/>
              <a:t>.</a:t>
            </a:r>
            <a:endParaRPr dirty="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A good fit between a mentor and mentee is a key determinant of successful mentoring. Some of your workers will be more receptive to adapting to a diverse work culture than others. These individuals could fill a valuable role as mentor. Pair them with workers from different cultures to provide training and help with assimilation into the work environment. </a:t>
            </a:r>
            <a:endParaRPr dirty="0"/>
          </a:p>
          <a:p>
            <a:pPr marL="158750" lvl="0" indent="0" algn="just"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Still, matching mentors and mentees to each other is not a simple process. Use data to gain more insights in the characteristics of your (new) population. One way to get information is creating a questionnaire that asks potential mentors and new hires about their career objectives, communication styles, and what they are looking for in a mentor or mentee. As such, it is more likely to pair the right persons with each other and to have a successful relationship based on similar interests and complementary goals. </a:t>
            </a:r>
            <a:br>
              <a:rPr lang="en-US" dirty="0"/>
            </a:br>
            <a:endParaRPr dirty="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Mentor and mentee can be two employees within the same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but a mentor can also be linked to an external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or Ngo. Several institutes (like Connect2Work or DUO) have as their core business to link a mentor (often a volunteer) to a person of foreign origin who recently arrived in his/her new guest country (the mentee). In this setting, mentees often are still looking for a job. The mentor helps him/her to get to know the job market, to find the job search strategy, to write a CV and cover letter,... But also after the mentee found a job, mentor and mentee stay in contact to exchange experiences. Testimonials describe the process as enriching for both mentor and mentee.</a:t>
            </a:r>
          </a:p>
          <a:p>
            <a:pPr marL="158750" lvl="0" indent="0" algn="just" rtl="0">
              <a:lnSpc>
                <a:spcPct val="100000"/>
              </a:lnSpc>
              <a:spcBef>
                <a:spcPts val="0"/>
              </a:spcBef>
              <a:spcAft>
                <a:spcPts val="0"/>
              </a:spcAft>
              <a:buSzPts val="1100"/>
              <a:buNone/>
            </a:pPr>
            <a:endParaRPr lang="en-US" sz="1100" b="0" i="0" u="none" strike="noStrike" cap="none" dirty="0">
              <a:solidFill>
                <a:srgbClr val="000000"/>
              </a:solidFill>
              <a:latin typeface="Arial"/>
              <a:ea typeface="Arial"/>
              <a:cs typeface="Arial"/>
              <a:sym typeface="Arial"/>
            </a:endParaRPr>
          </a:p>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Talent2Connect is an overarching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that connects newcomers and companies with different mentoring initiatives.</a:t>
            </a:r>
          </a:p>
          <a:p>
            <a:pPr marL="158750" lvl="0" indent="0" algn="just"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 </a:t>
            </a:r>
            <a:br>
              <a:rPr lang="en-US" dirty="0"/>
            </a:br>
            <a:endParaRPr dirty="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dirty="0"/>
              <a:t>Different players on the market that provide mentorship programmes.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spc="24" dirty="0">
                <a:latin typeface="Verdana" panose="020B0604030504040204" pitchFamily="34" charset="0"/>
                <a:ea typeface="Verdana" panose="020B0604030504040204" pitchFamily="34" charset="0"/>
                <a:cs typeface="Verdana" panose="020B0604030504040204" pitchFamily="34" charset="0"/>
              </a:rPr>
              <a:t>This toolkit for companies has been developed by Vlerick Business School &amp; Talentree to help companies create an inclusive and diverse work environment and to reap its benefits in the best possible way. The toolkit is based on the learnings gathered during the Newcomer Induction Management Accelerator Programme (</a:t>
            </a:r>
            <a:r>
              <a:rPr lang="en-GB" spc="24" dirty="0" err="1">
                <a:latin typeface="Verdana" panose="020B0604030504040204" pitchFamily="34" charset="0"/>
                <a:ea typeface="Verdana" panose="020B0604030504040204" pitchFamily="34" charset="0"/>
                <a:cs typeface="Verdana" panose="020B0604030504040204" pitchFamily="34" charset="0"/>
              </a:rPr>
              <a:t>NiMAP</a:t>
            </a:r>
            <a:r>
              <a:rPr lang="en-GB" spc="24" dirty="0">
                <a:latin typeface="Verdana" panose="020B0604030504040204" pitchFamily="34" charset="0"/>
                <a:ea typeface="Verdana" panose="020B0604030504040204" pitchFamily="34" charset="0"/>
                <a:cs typeface="Verdana" panose="020B0604030504040204" pitchFamily="34" charset="0"/>
              </a:rPr>
              <a:t>), a project which has been carried out in collaboration with Stockholm school of Economics and with the support of the European Social Fund. The company toolkit is divided into four different modules, which can be used separately or a whole, depending on the needs of companies. </a:t>
            </a:r>
            <a:r>
              <a:rPr lang="en-GB" dirty="0"/>
              <a:t>Each module consists of a tool, an interactive </a:t>
            </a:r>
            <a:r>
              <a:rPr lang="en-GB" dirty="0" err="1"/>
              <a:t>powerpoint</a:t>
            </a:r>
            <a:r>
              <a:rPr lang="en-GB" dirty="0"/>
              <a:t> presentation and detailed leaflets of each exercise referred to in the </a:t>
            </a:r>
            <a:r>
              <a:rPr lang="en-GB" dirty="0" err="1"/>
              <a:t>powerpoint</a:t>
            </a:r>
            <a:r>
              <a:rPr lang="en-GB" dirty="0"/>
              <a:t> presentations by a blue dotted background.</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pc="24" dirty="0">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0946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dirty="0"/>
              <a:t>According </a:t>
            </a:r>
            <a:r>
              <a:rPr lang="nl-NL" dirty="0" err="1"/>
              <a:t>to</a:t>
            </a:r>
            <a:r>
              <a:rPr lang="nl-NL" dirty="0"/>
              <a:t> Belgium Board Index 2017, </a:t>
            </a:r>
            <a:r>
              <a:rPr lang="nl-NL" dirty="0" err="1"/>
              <a:t>the</a:t>
            </a:r>
            <a:r>
              <a:rPr lang="nl-NL" dirty="0"/>
              <a:t> percentage of </a:t>
            </a:r>
            <a:r>
              <a:rPr lang="nl-NL" dirty="0" err="1"/>
              <a:t>foreign</a:t>
            </a:r>
            <a:r>
              <a:rPr lang="nl-NL" dirty="0"/>
              <a:t>-born directors in </a:t>
            </a:r>
            <a:r>
              <a:rPr lang="nl-NL" dirty="0" err="1"/>
              <a:t>the</a:t>
            </a:r>
            <a:r>
              <a:rPr lang="nl-NL" dirty="0"/>
              <a:t> Bel 20 companies was 43,3%. </a:t>
            </a:r>
            <a:r>
              <a:rPr lang="nl-NL" dirty="0" err="1"/>
              <a:t>Only</a:t>
            </a:r>
            <a:r>
              <a:rPr lang="nl-NL" dirty="0"/>
              <a:t> Colruyt has no </a:t>
            </a:r>
            <a:r>
              <a:rPr lang="nl-NL" dirty="0" err="1"/>
              <a:t>foreign</a:t>
            </a:r>
            <a:r>
              <a:rPr lang="nl-NL" dirty="0"/>
              <a:t>-born directors.</a:t>
            </a:r>
          </a:p>
          <a:p>
            <a:endParaRPr lang="en-GB" dirty="0"/>
          </a:p>
        </p:txBody>
      </p:sp>
    </p:spTree>
    <p:extLst>
      <p:ext uri="{BB962C8B-B14F-4D97-AF65-F5344CB8AC3E}">
        <p14:creationId xmlns:p14="http://schemas.microsoft.com/office/powerpoint/2010/main" val="377735467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50000"/>
              </a:lnSpc>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Role plays (</a:t>
            </a:r>
            <a:r>
              <a:rPr lang="en-US" sz="1100" i="1" dirty="0" err="1">
                <a:solidFill>
                  <a:schemeClr val="tx1"/>
                </a:solidFill>
                <a:latin typeface="Verdana" panose="020B0604030504040204" pitchFamily="34" charset="0"/>
                <a:ea typeface="Verdana" panose="020B0604030504040204" pitchFamily="34" charset="0"/>
                <a:cs typeface="Verdana" panose="020B0604030504040204" pitchFamily="34" charset="0"/>
              </a:rPr>
              <a:t>Cfr</a:t>
            </a:r>
            <a:r>
              <a:rPr lang="en-US" sz="1100" i="1" dirty="0">
                <a:solidFill>
                  <a:schemeClr val="tx1"/>
                </a:solidFill>
                <a:latin typeface="Verdana" panose="020B0604030504040204" pitchFamily="34" charset="0"/>
                <a:ea typeface="Verdana" panose="020B0604030504040204" pitchFamily="34" charset="0"/>
                <a:cs typeface="Verdana" panose="020B0604030504040204" pitchFamily="34" charset="0"/>
              </a:rPr>
              <a:t>. Exercise leaflet 4.5.</a:t>
            </a:r>
            <a:r>
              <a:rPr lang="en-US" sz="1100" i="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sz="11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The dilemma debate (</a:t>
            </a:r>
            <a:r>
              <a:rPr lang="en-US" sz="1100" i="1" dirty="0" err="1">
                <a:solidFill>
                  <a:schemeClr val="tx1"/>
                </a:solidFill>
                <a:latin typeface="Verdana" panose="020B0604030504040204" pitchFamily="34" charset="0"/>
                <a:ea typeface="Verdana" panose="020B0604030504040204" pitchFamily="34" charset="0"/>
                <a:cs typeface="Verdana" panose="020B0604030504040204" pitchFamily="34" charset="0"/>
              </a:rPr>
              <a:t>Cfr</a:t>
            </a:r>
            <a:r>
              <a:rPr lang="en-US" sz="1100" i="1" dirty="0">
                <a:solidFill>
                  <a:schemeClr val="tx1"/>
                </a:solidFill>
                <a:latin typeface="Verdana" panose="020B0604030504040204" pitchFamily="34" charset="0"/>
                <a:ea typeface="Verdana" panose="020B0604030504040204" pitchFamily="34" charset="0"/>
                <a:cs typeface="Verdana" panose="020B0604030504040204" pitchFamily="34" charset="0"/>
              </a:rPr>
              <a:t>. Exercise leaflet 4.6.</a:t>
            </a:r>
            <a:r>
              <a:rPr lang="en-US" sz="1100" i="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Ginger man (</a:t>
            </a:r>
            <a:r>
              <a:rPr lang="en-US" sz="1100" i="1" dirty="0" err="1">
                <a:solidFill>
                  <a:schemeClr val="tx1"/>
                </a:solidFill>
                <a:latin typeface="Verdana" panose="020B0604030504040204" pitchFamily="34" charset="0"/>
                <a:ea typeface="Verdana" panose="020B0604030504040204" pitchFamily="34" charset="0"/>
                <a:cs typeface="Verdana" panose="020B0604030504040204" pitchFamily="34" charset="0"/>
              </a:rPr>
              <a:t>Cfr</a:t>
            </a:r>
            <a:r>
              <a:rPr lang="en-US" sz="1100" i="1" dirty="0">
                <a:solidFill>
                  <a:schemeClr val="tx1"/>
                </a:solidFill>
                <a:latin typeface="Verdana" panose="020B0604030504040204" pitchFamily="34" charset="0"/>
                <a:ea typeface="Verdana" panose="020B0604030504040204" pitchFamily="34" charset="0"/>
                <a:cs typeface="Verdana" panose="020B0604030504040204" pitchFamily="34" charset="0"/>
              </a:rPr>
              <a:t>. Exercise leaflet 4.7.</a:t>
            </a:r>
            <a:r>
              <a:rPr lang="en-US" sz="1100" i="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Empathy map (</a:t>
            </a:r>
            <a:r>
              <a:rPr lang="en-US" sz="1100" i="1" dirty="0" err="1">
                <a:solidFill>
                  <a:schemeClr val="tx1"/>
                </a:solidFill>
                <a:latin typeface="Verdana" panose="020B0604030504040204" pitchFamily="34" charset="0"/>
                <a:ea typeface="Verdana" panose="020B0604030504040204" pitchFamily="34" charset="0"/>
                <a:cs typeface="Verdana" panose="020B0604030504040204" pitchFamily="34" charset="0"/>
              </a:rPr>
              <a:t>Cfr</a:t>
            </a:r>
            <a:r>
              <a:rPr lang="en-US" sz="1100" i="1" dirty="0">
                <a:solidFill>
                  <a:schemeClr val="tx1"/>
                </a:solidFill>
                <a:latin typeface="Verdana" panose="020B0604030504040204" pitchFamily="34" charset="0"/>
                <a:ea typeface="Verdana" panose="020B0604030504040204" pitchFamily="34" charset="0"/>
                <a:cs typeface="Verdana" panose="020B0604030504040204" pitchFamily="34" charset="0"/>
              </a:rPr>
              <a:t>. Exercise leaflet 4.8.</a:t>
            </a:r>
            <a:r>
              <a:rPr lang="en-US" sz="1100" i="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A clear image (</a:t>
            </a:r>
            <a:r>
              <a:rPr lang="en-US" sz="1100" i="1" dirty="0" err="1">
                <a:solidFill>
                  <a:schemeClr val="tx1"/>
                </a:solidFill>
                <a:latin typeface="Verdana" panose="020B0604030504040204" pitchFamily="34" charset="0"/>
                <a:ea typeface="Verdana" panose="020B0604030504040204" pitchFamily="34" charset="0"/>
                <a:cs typeface="Verdana" panose="020B0604030504040204" pitchFamily="34" charset="0"/>
              </a:rPr>
              <a:t>Cfr</a:t>
            </a:r>
            <a:r>
              <a:rPr lang="en-US" sz="1100" i="1" dirty="0">
                <a:solidFill>
                  <a:schemeClr val="tx1"/>
                </a:solidFill>
                <a:latin typeface="Verdana" panose="020B0604030504040204" pitchFamily="34" charset="0"/>
                <a:ea typeface="Verdana" panose="020B0604030504040204" pitchFamily="34" charset="0"/>
                <a:cs typeface="Verdana" panose="020B0604030504040204" pitchFamily="34" charset="0"/>
              </a:rPr>
              <a:t>. Exercise leaflet 4.9.</a:t>
            </a:r>
            <a:r>
              <a:rPr lang="en-US" sz="1100" i="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Checklist for companies (</a:t>
            </a:r>
            <a:r>
              <a:rPr lang="en-US" sz="1100" i="1" dirty="0" err="1">
                <a:solidFill>
                  <a:schemeClr val="tx1"/>
                </a:solidFill>
                <a:latin typeface="Verdana" panose="020B0604030504040204" pitchFamily="34" charset="0"/>
                <a:ea typeface="Verdana" panose="020B0604030504040204" pitchFamily="34" charset="0"/>
                <a:cs typeface="Verdana" panose="020B0604030504040204" pitchFamily="34" charset="0"/>
              </a:rPr>
              <a:t>Cfr</a:t>
            </a:r>
            <a:r>
              <a:rPr lang="en-US" sz="1100" i="1" dirty="0">
                <a:solidFill>
                  <a:schemeClr val="tx1"/>
                </a:solidFill>
                <a:latin typeface="Verdana" panose="020B0604030504040204" pitchFamily="34" charset="0"/>
                <a:ea typeface="Verdana" panose="020B0604030504040204" pitchFamily="34" charset="0"/>
                <a:cs typeface="Verdana" panose="020B0604030504040204" pitchFamily="34" charset="0"/>
              </a:rPr>
              <a:t>. Exercise leaflet 4.10.</a:t>
            </a:r>
            <a:r>
              <a:rPr lang="en-US" sz="1100" i="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dirty="0"/>
          </a:p>
        </p:txBody>
      </p:sp>
    </p:spTree>
    <p:extLst>
      <p:ext uri="{BB962C8B-B14F-4D97-AF65-F5344CB8AC3E}">
        <p14:creationId xmlns:p14="http://schemas.microsoft.com/office/powerpoint/2010/main" val="318854351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module is designed to help you create an inclusive and diverse work environment and to reap its benefits in the best possible way. This module is the last in a series of four modules especially designed for companies looking to diversify their talent pool.</a:t>
            </a:r>
          </a:p>
          <a:p>
            <a:pPr marL="0" lvl="0" indent="0" algn="just" rtl="0">
              <a:spcBef>
                <a:spcPts val="0"/>
              </a:spcBef>
              <a:spcAft>
                <a:spcPts val="0"/>
              </a:spcAft>
              <a:buFont typeface="+mj-lt"/>
              <a:buNone/>
            </a:pPr>
            <a:r>
              <a:rPr lang="en-GB" dirty="0"/>
              <a:t>It consists of:</a:t>
            </a:r>
          </a:p>
          <a:p>
            <a:pPr marL="0" lvl="0" indent="0" algn="just" rtl="0">
              <a:spcBef>
                <a:spcPts val="0"/>
              </a:spcBef>
              <a:spcAft>
                <a:spcPts val="0"/>
              </a:spcAft>
              <a:buFont typeface="+mj-lt"/>
              <a:buNone/>
            </a:pPr>
            <a:endParaRPr lang="en-GB" dirty="0"/>
          </a:p>
          <a:p>
            <a:pPr marL="628650" lvl="1" indent="-171450" algn="just" rtl="0">
              <a:spcBef>
                <a:spcPts val="0"/>
              </a:spcBef>
              <a:spcAft>
                <a:spcPts val="0"/>
              </a:spcAft>
              <a:buFontTx/>
              <a:buChar char="-"/>
            </a:pPr>
            <a:r>
              <a:rPr lang="en-GB" dirty="0"/>
              <a:t>a tool </a:t>
            </a:r>
          </a:p>
          <a:p>
            <a:pPr marL="628650" lvl="1" indent="-171450" algn="just" rtl="0">
              <a:spcBef>
                <a:spcPts val="0"/>
              </a:spcBef>
              <a:spcAft>
                <a:spcPts val="0"/>
              </a:spcAft>
              <a:buFontTx/>
              <a:buChar char="-"/>
            </a:pPr>
            <a:r>
              <a:rPr lang="en-GB" dirty="0"/>
              <a:t>an interactive </a:t>
            </a:r>
            <a:r>
              <a:rPr lang="en-GB" dirty="0" err="1"/>
              <a:t>powerpoint</a:t>
            </a:r>
            <a:r>
              <a:rPr lang="en-GB" dirty="0"/>
              <a:t> presentation</a:t>
            </a:r>
          </a:p>
          <a:p>
            <a:pPr marL="628650" lvl="1" indent="-171450" algn="just" rtl="0">
              <a:spcBef>
                <a:spcPts val="0"/>
              </a:spcBef>
              <a:spcAft>
                <a:spcPts val="0"/>
              </a:spcAft>
              <a:buFontTx/>
              <a:buChar char="-"/>
            </a:pPr>
            <a:r>
              <a:rPr lang="en-GB" dirty="0"/>
              <a:t>detailed leaflets of each exercise referred to in the </a:t>
            </a:r>
            <a:r>
              <a:rPr lang="en-GB" dirty="0" err="1"/>
              <a:t>powerpoint</a:t>
            </a:r>
            <a:r>
              <a:rPr lang="en-GB" dirty="0"/>
              <a:t> presentation</a:t>
            </a:r>
          </a:p>
        </p:txBody>
      </p:sp>
    </p:spTree>
    <p:extLst>
      <p:ext uri="{BB962C8B-B14F-4D97-AF65-F5344CB8AC3E}">
        <p14:creationId xmlns:p14="http://schemas.microsoft.com/office/powerpoint/2010/main" val="27810902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nl-NL" dirty="0" err="1"/>
              <a:t>Taking</a:t>
            </a:r>
            <a:r>
              <a:rPr lang="nl-NL" dirty="0"/>
              <a:t> a closer look at </a:t>
            </a:r>
            <a:r>
              <a:rPr lang="nl-NL" dirty="0" err="1"/>
              <a:t>this</a:t>
            </a:r>
            <a:r>
              <a:rPr lang="nl-NL" dirty="0"/>
              <a:t> </a:t>
            </a:r>
            <a:r>
              <a:rPr lang="nl-NL" dirty="0" err="1"/>
              <a:t>numbers</a:t>
            </a:r>
            <a:r>
              <a:rPr lang="nl-NL" dirty="0"/>
              <a:t>, we </a:t>
            </a:r>
            <a:r>
              <a:rPr lang="nl-NL" dirty="0" err="1"/>
              <a:t>see</a:t>
            </a:r>
            <a:r>
              <a:rPr lang="nl-NL" dirty="0"/>
              <a:t> these </a:t>
            </a:r>
            <a:r>
              <a:rPr lang="nl-NL" dirty="0" err="1"/>
              <a:t>foreign</a:t>
            </a:r>
            <a:r>
              <a:rPr lang="nl-NL" dirty="0"/>
              <a:t>-born directors </a:t>
            </a:r>
            <a:r>
              <a:rPr lang="nl-NL" dirty="0" err="1"/>
              <a:t>mainly</a:t>
            </a:r>
            <a:r>
              <a:rPr lang="nl-NL" dirty="0"/>
              <a:t> </a:t>
            </a:r>
            <a:r>
              <a:rPr lang="nl-NL" dirty="0" err="1"/>
              <a:t>refer</a:t>
            </a:r>
            <a:r>
              <a:rPr lang="nl-NL" dirty="0"/>
              <a:t> </a:t>
            </a:r>
            <a:r>
              <a:rPr lang="nl-NL" dirty="0" err="1"/>
              <a:t>to</a:t>
            </a:r>
            <a:r>
              <a:rPr lang="nl-NL" dirty="0"/>
              <a:t> directors born in </a:t>
            </a:r>
            <a:r>
              <a:rPr lang="nl-NL" dirty="0" err="1"/>
              <a:t>another</a:t>
            </a:r>
            <a:r>
              <a:rPr lang="nl-NL" dirty="0"/>
              <a:t> European country or in </a:t>
            </a:r>
            <a:r>
              <a:rPr lang="nl-NL" dirty="0" err="1"/>
              <a:t>the</a:t>
            </a:r>
            <a:r>
              <a:rPr lang="nl-NL" dirty="0"/>
              <a:t> US. </a:t>
            </a:r>
            <a:r>
              <a:rPr lang="nl-NL" dirty="0" err="1"/>
              <a:t>Other</a:t>
            </a:r>
            <a:r>
              <a:rPr lang="nl-NL" dirty="0"/>
              <a:t> </a:t>
            </a:r>
            <a:r>
              <a:rPr lang="nl-NL" dirty="0" err="1"/>
              <a:t>origins</a:t>
            </a:r>
            <a:r>
              <a:rPr lang="nl-NL" dirty="0"/>
              <a:t> like, </a:t>
            </a:r>
            <a:r>
              <a:rPr lang="nl-NL" dirty="0" err="1"/>
              <a:t>African</a:t>
            </a:r>
            <a:r>
              <a:rPr lang="nl-NL" dirty="0"/>
              <a:t> </a:t>
            </a:r>
            <a:r>
              <a:rPr lang="nl-NL" dirty="0" err="1"/>
              <a:t>and</a:t>
            </a:r>
            <a:r>
              <a:rPr lang="nl-NL" dirty="0"/>
              <a:t> </a:t>
            </a:r>
            <a:r>
              <a:rPr lang="nl-NL" dirty="0" err="1"/>
              <a:t>Asian</a:t>
            </a:r>
            <a:r>
              <a:rPr lang="nl-NL" dirty="0"/>
              <a:t> </a:t>
            </a:r>
            <a:r>
              <a:rPr lang="nl-NL" dirty="0" err="1"/>
              <a:t>ones</a:t>
            </a:r>
            <a:r>
              <a:rPr lang="nl-NL" dirty="0"/>
              <a:t>, are </a:t>
            </a:r>
            <a:r>
              <a:rPr lang="nl-NL" dirty="0" err="1"/>
              <a:t>very</a:t>
            </a:r>
            <a:r>
              <a:rPr lang="nl-NL" dirty="0"/>
              <a:t> </a:t>
            </a:r>
            <a:r>
              <a:rPr lang="nl-NL" dirty="0" err="1"/>
              <a:t>seldom</a:t>
            </a:r>
            <a:r>
              <a:rPr lang="nl-NL" dirty="0"/>
              <a:t> </a:t>
            </a:r>
            <a:r>
              <a:rPr lang="nl-NL" dirty="0" err="1"/>
              <a:t>represented</a:t>
            </a:r>
            <a:r>
              <a:rPr lang="nl-NL" dirty="0"/>
              <a:t> in </a:t>
            </a:r>
            <a:r>
              <a:rPr lang="nl-NL" dirty="0" err="1"/>
              <a:t>the</a:t>
            </a:r>
            <a:r>
              <a:rPr lang="nl-NL" dirty="0"/>
              <a:t> boards.</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(figuur 5 Spencer Stuart report Belgium Board Index 2017).</a:t>
            </a:r>
          </a:p>
        </p:txBody>
      </p:sp>
    </p:spTree>
    <p:extLst>
      <p:ext uri="{BB962C8B-B14F-4D97-AF65-F5344CB8AC3E}">
        <p14:creationId xmlns:p14="http://schemas.microsoft.com/office/powerpoint/2010/main" val="147405242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819539097"/>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2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2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2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2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2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45bb0dfa9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545bb0dfa9_0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45bb0dfa9_0_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545bb0dfa9_0_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just"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The HR-barometer, a yearly survey carried out by Vlerick Business School and Hudson on the key HR trends and challenges in the top 200 largest Belgian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shows that selection and recruitment, leadership development and talent management were the highest priorities for HR departments in 2018, For most companies, however, diversity is not indicated as a priority.</a:t>
            </a:r>
          </a:p>
          <a:p>
            <a:pPr marL="0" lvl="0" indent="0" algn="just" rtl="0">
              <a:spcBef>
                <a:spcPts val="0"/>
              </a:spcBef>
              <a:spcAft>
                <a:spcPts val="0"/>
              </a:spcAft>
              <a:buNone/>
            </a:pPr>
            <a:br>
              <a:rPr lang="en-US" dirty="0"/>
            </a:br>
            <a:endParaRPr lang="nl-NL" dirty="0"/>
          </a:p>
        </p:txBody>
      </p:sp>
    </p:spTree>
    <p:extLst>
      <p:ext uri="{BB962C8B-B14F-4D97-AF65-F5344CB8AC3E}">
        <p14:creationId xmlns:p14="http://schemas.microsoft.com/office/powerpoint/2010/main" val="4094527934"/>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545bb0dfa9_0_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g545bb0dfa9_0_2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45bb0dfa9_0_5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545bb0dfa9_0_5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45bb0dfa9_0_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545bb0dfa9_0_4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45bb0dfa9_0_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545bb0dfa9_0_3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45bb0dfa9_0_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545bb0dfa9_0_4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1012870"/>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45bb0dfa9_0_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545bb0dfa9_0_3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454780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45bb0dfa9_0_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545bb0dfa9_0_4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8567795"/>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45bb0dfa9_0_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545bb0dfa9_0_3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2338811"/>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45bb0dfa9_0_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545bb0dfa9_0_4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116469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45bb0dfa9_0_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545bb0dfa9_0_3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4967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dirty="0"/>
              <a:t>The </a:t>
            </a:r>
            <a:r>
              <a:rPr lang="en-US" dirty="0" err="1"/>
              <a:t>labour</a:t>
            </a:r>
            <a:r>
              <a:rPr lang="en-US" dirty="0"/>
              <a:t> market in Belgium, as in most other European countries, is challenged by increasing </a:t>
            </a:r>
            <a:r>
              <a:rPr lang="en-US" dirty="0" err="1"/>
              <a:t>labour</a:t>
            </a:r>
            <a:r>
              <a:rPr lang="en-US" dirty="0"/>
              <a:t> shortages. Many companies are facing a tough fight to attract talented employees.  There are 5 reasons why the war for talent is now more apparent than ever: </a:t>
            </a:r>
          </a:p>
          <a:p>
            <a:pPr marL="158750" indent="0" algn="just">
              <a:buNone/>
            </a:pPr>
            <a:endParaRPr lang="en-US" dirty="0"/>
          </a:p>
          <a:p>
            <a:pPr marL="387350" indent="-228600" algn="just">
              <a:buFont typeface="+mj-lt"/>
              <a:buAutoNum type="arabicPeriod"/>
            </a:pPr>
            <a:r>
              <a:rPr lang="en-US" dirty="0"/>
              <a:t>More vacancies than ever.  Belgium has the Euro zone’s highest rate of unfilled vacancies. It doesn’t seem like the tension between supply and demand will be solved any time soon. According to </a:t>
            </a:r>
            <a:r>
              <a:rPr lang="en-US" dirty="0" err="1"/>
              <a:t>Agoria</a:t>
            </a:r>
            <a:r>
              <a:rPr lang="en-US" dirty="0"/>
              <a:t>, the Belgian federation for the technology industry, as many as  584000 Belgian vacancies threaten to remain unfilled in 2030 if we fail to take action. </a:t>
            </a:r>
          </a:p>
          <a:p>
            <a:pPr marL="387350" indent="-228600" algn="just">
              <a:buFont typeface="+mj-lt"/>
              <a:buAutoNum type="arabicPeriod"/>
            </a:pPr>
            <a:r>
              <a:rPr lang="en-US" dirty="0" err="1"/>
              <a:t>Digitalisation</a:t>
            </a:r>
            <a:r>
              <a:rPr lang="en-US" dirty="0"/>
              <a:t> gives rise to new jobs. It is expected that technological advancements will create more jobs than it replaces, leading to many new vacancies. This entails a shift in the knowledge and skills that employers will require. </a:t>
            </a:r>
          </a:p>
          <a:p>
            <a:pPr marL="387350" indent="-228600" algn="just">
              <a:buFont typeface="+mj-lt"/>
              <a:buAutoNum type="arabicPeriod"/>
            </a:pPr>
            <a:r>
              <a:rPr lang="en-US" dirty="0"/>
              <a:t>Mismatch and underutilized potential. Despite the high rate of unfilled vacancies, many people are unemployed. This shows a fundamental mismatch between supply and demand on our </a:t>
            </a:r>
            <a:r>
              <a:rPr lang="en-US" dirty="0" err="1"/>
              <a:t>labour</a:t>
            </a:r>
            <a:r>
              <a:rPr lang="en-US" dirty="0"/>
              <a:t> market. The challenge is to re-or upskill the unemployed for new, sustainable jobs.</a:t>
            </a:r>
          </a:p>
          <a:p>
            <a:pPr marL="387350" indent="-228600" algn="just">
              <a:buFont typeface="+mj-lt"/>
              <a:buAutoNum type="arabicPeriod"/>
            </a:pPr>
            <a:r>
              <a:rPr lang="en-US" dirty="0"/>
              <a:t>Late entry &amp; early exit from the </a:t>
            </a:r>
            <a:r>
              <a:rPr lang="en-US" dirty="0" err="1"/>
              <a:t>labour</a:t>
            </a:r>
            <a:r>
              <a:rPr lang="en-US" dirty="0"/>
              <a:t> market. Compared to other countries, we leave the </a:t>
            </a:r>
            <a:r>
              <a:rPr lang="en-US" dirty="0" err="1"/>
              <a:t>labour</a:t>
            </a:r>
            <a:r>
              <a:rPr lang="en-US" dirty="0"/>
              <a:t> market early. Belgians have on average an active career of 32 year, instead of 45 years. We don’t only leave the </a:t>
            </a:r>
            <a:r>
              <a:rPr lang="en-US" dirty="0" err="1"/>
              <a:t>labour</a:t>
            </a:r>
            <a:r>
              <a:rPr lang="en-US" dirty="0"/>
              <a:t> market early, extended schooling options delay the </a:t>
            </a:r>
            <a:r>
              <a:rPr lang="en-US" dirty="0" err="1"/>
              <a:t>labour</a:t>
            </a:r>
            <a:r>
              <a:rPr lang="en-US" dirty="0"/>
              <a:t> market entry for youth. </a:t>
            </a:r>
          </a:p>
          <a:p>
            <a:pPr marL="387350" indent="-228600" algn="just">
              <a:buFont typeface="+mj-lt"/>
              <a:buAutoNum type="arabicPeriod"/>
            </a:pPr>
            <a:r>
              <a:rPr lang="en-US" dirty="0"/>
              <a:t>Ageing population. In the coming decades, the progressively ageing population in Europe will have a dramatic impact on the composition of the workforce. While large cohorts of baby boomers will enter retirement – increasing the need for health &amp; care related services –less employees will be entering the </a:t>
            </a:r>
            <a:r>
              <a:rPr lang="en-US" dirty="0" err="1"/>
              <a:t>labour</a:t>
            </a:r>
            <a:r>
              <a:rPr lang="en-US" dirty="0"/>
              <a:t> market. This creates a serious skills shortage for some sectors</a:t>
            </a:r>
            <a:endParaRPr lang="en-GB" dirty="0"/>
          </a:p>
        </p:txBody>
      </p:sp>
    </p:spTree>
    <p:extLst>
      <p:ext uri="{BB962C8B-B14F-4D97-AF65-F5344CB8AC3E}">
        <p14:creationId xmlns:p14="http://schemas.microsoft.com/office/powerpoint/2010/main" val="3972554391"/>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45bb0dfa9_0_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545bb0dfa9_0_4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6694695"/>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45bb0dfa9_0_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545bb0dfa9_0_3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7287551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8808727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1694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nl-NL" dirty="0" err="1"/>
              <a:t>This</a:t>
            </a:r>
            <a:r>
              <a:rPr lang="nl-NL" dirty="0"/>
              <a:t> </a:t>
            </a:r>
            <a:r>
              <a:rPr lang="nl-NL" dirty="0" err="1"/>
              <a:t>graph</a:t>
            </a:r>
            <a:r>
              <a:rPr lang="nl-NL" dirty="0"/>
              <a:t> </a:t>
            </a:r>
            <a:r>
              <a:rPr lang="nl-NL" dirty="0" err="1"/>
              <a:t>represents</a:t>
            </a:r>
            <a:r>
              <a:rPr lang="nl-NL" dirty="0"/>
              <a:t> </a:t>
            </a:r>
            <a:r>
              <a:rPr lang="nl-NL" dirty="0" err="1"/>
              <a:t>the</a:t>
            </a:r>
            <a:r>
              <a:rPr lang="nl-NL" dirty="0"/>
              <a:t> percentage of </a:t>
            </a:r>
            <a:r>
              <a:rPr lang="nl-NL" dirty="0" err="1"/>
              <a:t>unfilled</a:t>
            </a:r>
            <a:r>
              <a:rPr lang="nl-NL" dirty="0"/>
              <a:t> </a:t>
            </a:r>
            <a:r>
              <a:rPr lang="nl-NL" dirty="0" err="1"/>
              <a:t>vacancies</a:t>
            </a:r>
            <a:r>
              <a:rPr lang="nl-NL" dirty="0"/>
              <a:t> </a:t>
            </a:r>
            <a:r>
              <a:rPr lang="nl-NL" dirty="0" err="1"/>
              <a:t>within</a:t>
            </a:r>
            <a:r>
              <a:rPr lang="nl-NL" dirty="0"/>
              <a:t> European </a:t>
            </a:r>
            <a:r>
              <a:rPr lang="nl-NL" dirty="0" err="1"/>
              <a:t>countries</a:t>
            </a:r>
            <a:r>
              <a:rPr lang="nl-NL" dirty="0"/>
              <a:t>, </a:t>
            </a:r>
            <a:r>
              <a:rPr lang="nl-NL" dirty="0" err="1"/>
              <a:t>according</a:t>
            </a:r>
            <a:r>
              <a:rPr lang="nl-NL" dirty="0"/>
              <a:t> </a:t>
            </a:r>
            <a:r>
              <a:rPr lang="nl-NL" dirty="0" err="1"/>
              <a:t>to</a:t>
            </a:r>
            <a:r>
              <a:rPr lang="nl-NL" dirty="0"/>
              <a:t> </a:t>
            </a:r>
            <a:r>
              <a:rPr lang="nl-NL" dirty="0" err="1"/>
              <a:t>Eurostat</a:t>
            </a:r>
            <a:r>
              <a:rPr lang="nl-NL" dirty="0"/>
              <a:t>.</a:t>
            </a:r>
          </a:p>
        </p:txBody>
      </p:sp>
    </p:spTree>
    <p:extLst>
      <p:ext uri="{BB962C8B-B14F-4D97-AF65-F5344CB8AC3E}">
        <p14:creationId xmlns:p14="http://schemas.microsoft.com/office/powerpoint/2010/main" val="1913952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Font typeface="Courier New" panose="02070309020205020404" pitchFamily="49" charset="0"/>
              <a:buNone/>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For Belgium, the number of people at working age will hit a low point by 2038.  Due to the aging population, the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labour</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market will be more scarce than ever around that time.</a:t>
            </a:r>
            <a:endParaRPr lang="nl-NL" dirty="0"/>
          </a:p>
        </p:txBody>
      </p:sp>
    </p:spTree>
    <p:extLst>
      <p:ext uri="{BB962C8B-B14F-4D97-AF65-F5344CB8AC3E}">
        <p14:creationId xmlns:p14="http://schemas.microsoft.com/office/powerpoint/2010/main" val="279415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Barriers to employment for highly educated newcomers. While supporting highly educated newcomers during their job search journey, we observed the following barriers:</a:t>
            </a:r>
          </a:p>
          <a:p>
            <a:pPr marL="158750" indent="0" algn="just" rtl="0">
              <a:buNone/>
            </a:pPr>
            <a:endParaRPr lang="en-US" b="0" dirty="0">
              <a:effectLst/>
            </a:endParaRP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Language requirements:  Many Belgian employers require candidates to speak Dutch and/or French. Highly educated newcomers often speak a professional level of English. However, they need time to reach a professional level of Dutch and/or French, which is very difficult to acquire by taking classes only. Language usage on the work floor would be a great catalyst.  </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Unknown is unappreciated:  Companies/recruiters often cannot relate to the international universities and work experience, which might lead to an undervaluation of the background of newcomers. </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Lack of a local business network: Entering a new job market also means building up a new network in the ecosystem. This is not easy. Moreover, the networks of newcomers rarely meet the employers network. </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No implicit knowledge of the job market: Each job market has its own do’s and don’ts, specific procedures that are often implicit and thus difficult to grasp for newcomers.</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Being overqualified: Not speaking the local language or not knowing the local market/ecosystem makes it difficult for newcomers to enter the job market at the same level they had in their home country. Nevertheless, entering at a lower level often results in feedback of being overqualified for the job. </a:t>
            </a:r>
            <a:endParaRPr lang="en-US" sz="1100" b="1" i="0" u="none" strike="noStrike" cap="none" dirty="0">
              <a:solidFill>
                <a:srgbClr val="000000"/>
              </a:solidFill>
              <a:effectLst/>
              <a:latin typeface="Arial"/>
              <a:ea typeface="Arial"/>
              <a:cs typeface="Arial"/>
              <a:sym typeface="Arial"/>
            </a:endParaRPr>
          </a:p>
          <a:p>
            <a:pPr marL="158750" indent="0">
              <a:buNone/>
            </a:pPr>
            <a:endParaRPr lang="en-GB" dirty="0"/>
          </a:p>
        </p:txBody>
      </p:sp>
    </p:spTree>
    <p:extLst>
      <p:ext uri="{BB962C8B-B14F-4D97-AF65-F5344CB8AC3E}">
        <p14:creationId xmlns:p14="http://schemas.microsoft.com/office/powerpoint/2010/main" val="115491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dirty="0" err="1"/>
              <a:t>Etion</a:t>
            </a:r>
            <a:r>
              <a:rPr lang="en-GB" dirty="0"/>
              <a:t> (a forum for engaged entrepreneurship) conducted a very interested study with regard to the labour market integration of refugees and non-native speaking immigrants in Belgium. In September 2018, they surveyed companies in </a:t>
            </a:r>
            <a:r>
              <a:rPr lang="en-GB" dirty="0" err="1"/>
              <a:t>Flandres</a:t>
            </a:r>
            <a:r>
              <a:rPr lang="en-GB" dirty="0"/>
              <a:t> and Brussels. The study indicates that:</a:t>
            </a:r>
          </a:p>
          <a:p>
            <a:pPr marL="158750" indent="0" algn="just">
              <a:buNone/>
            </a:pPr>
            <a:endParaRPr lang="en-GB" dirty="0"/>
          </a:p>
          <a:p>
            <a:pPr marL="457200" indent="-298450" algn="just"/>
            <a:r>
              <a:rPr lang="en-GB" dirty="0"/>
              <a:t>After the first 18 months in Belgium, only 42% of them found a job</a:t>
            </a:r>
          </a:p>
          <a:p>
            <a:pPr marL="457200" indent="-298450" algn="just"/>
            <a:r>
              <a:rPr lang="en-GB" dirty="0"/>
              <a:t>There are geographical differences: most refugees were hired in the provinces West </a:t>
            </a:r>
            <a:r>
              <a:rPr lang="en-GB" dirty="0" err="1"/>
              <a:t>Flandres</a:t>
            </a:r>
            <a:r>
              <a:rPr lang="en-GB" dirty="0"/>
              <a:t> and Flemish Brabant (39,13% of companies in West </a:t>
            </a:r>
            <a:r>
              <a:rPr lang="en-GB" dirty="0" err="1"/>
              <a:t>Flandres</a:t>
            </a:r>
            <a:r>
              <a:rPr lang="en-GB" dirty="0"/>
              <a:t> and 41,18% in Flemish Brabant said they hired at least 1 refugee in the last 3 years). Percentages in the other Flemish provinces were: East </a:t>
            </a:r>
            <a:r>
              <a:rPr lang="en-GB" dirty="0" err="1"/>
              <a:t>Flandres</a:t>
            </a:r>
            <a:r>
              <a:rPr lang="en-GB" dirty="0"/>
              <a:t>: 23,08%, Antwerp: 29,41%, Limburg: unknown. In Brussels, 9,09% hired at least 1 refugee. </a:t>
            </a:r>
          </a:p>
          <a:p>
            <a:pPr marL="457200" indent="-298450" algn="just"/>
            <a:r>
              <a:rPr lang="en-GB" dirty="0"/>
              <a:t>Private companies hired more refugees than public companies (30% of private companies said they hired at least 1 refugee in the last 3 years, compared to 20% of public companies)</a:t>
            </a:r>
          </a:p>
          <a:p>
            <a:pPr marL="457200" indent="-298450" algn="just"/>
            <a:r>
              <a:rPr lang="en-GB" dirty="0"/>
              <a:t>Companies with less than 50 employees are less likely to hire a refugee (17,10%) than companies with more than 50 employees (47,06%)</a:t>
            </a:r>
          </a:p>
          <a:p>
            <a:pPr marL="158750" indent="0">
              <a:buNone/>
            </a:pPr>
            <a:endParaRPr lang="en-GB" dirty="0"/>
          </a:p>
          <a:p>
            <a:pPr marL="158750" indent="0">
              <a:buNone/>
            </a:pPr>
            <a:r>
              <a:rPr lang="en-GB" dirty="0" err="1"/>
              <a:t>Source:https</a:t>
            </a:r>
            <a:r>
              <a:rPr lang="en-GB" dirty="0"/>
              <a:t>://etion.be/sites/default/files/documents/</a:t>
            </a:r>
            <a:r>
              <a:rPr lang="en-GB" dirty="0" err="1"/>
              <a:t>beleidsnotas</a:t>
            </a:r>
            <a:r>
              <a:rPr lang="en-GB" dirty="0"/>
              <a:t>/in109_werken_met_vluchtelingen.pdf</a:t>
            </a:r>
          </a:p>
        </p:txBody>
      </p:sp>
    </p:spTree>
    <p:extLst>
      <p:ext uri="{BB962C8B-B14F-4D97-AF65-F5344CB8AC3E}">
        <p14:creationId xmlns:p14="http://schemas.microsoft.com/office/powerpoint/2010/main" val="793058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6818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t>The company toolkit is divided into four different modules, which can be used separately or a whole, depending on the needs of companies. Each module consists of a tool, an interactive </a:t>
            </a:r>
            <a:r>
              <a:rPr lang="en-US" dirty="0" err="1"/>
              <a:t>powerpoint</a:t>
            </a:r>
            <a:r>
              <a:rPr lang="en-US" dirty="0"/>
              <a:t> presentation and detailed leaflets of each exercise referred to in the </a:t>
            </a:r>
            <a:r>
              <a:rPr lang="en-US" dirty="0" err="1"/>
              <a:t>powerpoint</a:t>
            </a:r>
            <a:r>
              <a:rPr lang="en-US" dirty="0"/>
              <a:t> presentations.</a:t>
            </a:r>
          </a:p>
          <a:p>
            <a:pPr marL="0" lvl="0" indent="0" algn="l" rtl="0">
              <a:spcBef>
                <a:spcPts val="0"/>
              </a:spcBef>
              <a:spcAft>
                <a:spcPts val="0"/>
              </a:spcAft>
              <a:buNone/>
            </a:pPr>
            <a:endParaRPr lang="en-GB" dirty="0"/>
          </a:p>
          <a:p>
            <a:pPr marL="0" lvl="0" indent="0" algn="just" rtl="0">
              <a:spcBef>
                <a:spcPts val="0"/>
              </a:spcBef>
              <a:spcAft>
                <a:spcPts val="0"/>
              </a:spcAft>
              <a:buNone/>
            </a:pPr>
            <a:r>
              <a:rPr lang="en-US" dirty="0"/>
              <a:t>Estimated duration time is as follows:</a:t>
            </a:r>
          </a:p>
          <a:p>
            <a:pPr marL="0" lvl="0" indent="0" algn="just" rtl="0">
              <a:spcBef>
                <a:spcPts val="0"/>
              </a:spcBef>
              <a:spcAft>
                <a:spcPts val="0"/>
              </a:spcAft>
              <a:buNone/>
            </a:pPr>
            <a:endParaRPr lang="en-US" dirty="0"/>
          </a:p>
          <a:p>
            <a:pPr marL="628650" lvl="1" indent="-171450" algn="just" rtl="0">
              <a:spcBef>
                <a:spcPts val="0"/>
              </a:spcBef>
              <a:spcAft>
                <a:spcPts val="0"/>
              </a:spcAft>
              <a:buFontTx/>
              <a:buChar char="-"/>
            </a:pPr>
            <a:r>
              <a:rPr lang="en-GB" dirty="0"/>
              <a:t>Module 1: 1 – 3 hours</a:t>
            </a:r>
          </a:p>
          <a:p>
            <a:pPr marL="628650" lvl="1" indent="-171450" algn="just" rtl="0">
              <a:spcBef>
                <a:spcPts val="0"/>
              </a:spcBef>
              <a:spcAft>
                <a:spcPts val="0"/>
              </a:spcAft>
              <a:buFontTx/>
              <a:buChar char="-"/>
            </a:pPr>
            <a:r>
              <a:rPr lang="en-GB" dirty="0"/>
              <a:t>Module 2:  2 – 4 hours</a:t>
            </a:r>
          </a:p>
          <a:p>
            <a:pPr marL="628650" lvl="1" indent="-171450" algn="just" rtl="0">
              <a:spcBef>
                <a:spcPts val="0"/>
              </a:spcBef>
              <a:spcAft>
                <a:spcPts val="0"/>
              </a:spcAft>
              <a:buFontTx/>
              <a:buChar char="-"/>
            </a:pPr>
            <a:r>
              <a:rPr lang="en-GB" dirty="0"/>
              <a:t>Module 3: 2 – 4 hours</a:t>
            </a:r>
          </a:p>
          <a:p>
            <a:pPr marL="628650" lvl="1" indent="-171450" algn="just" rtl="0">
              <a:spcBef>
                <a:spcPts val="0"/>
              </a:spcBef>
              <a:spcAft>
                <a:spcPts val="0"/>
              </a:spcAft>
              <a:buFontTx/>
              <a:buChar char="-"/>
            </a:pPr>
            <a:r>
              <a:rPr lang="en-GB" dirty="0"/>
              <a:t>Module 4: 2 – 4 hours </a:t>
            </a:r>
          </a:p>
          <a:p>
            <a:pPr marL="457200" lvl="1" indent="0" algn="l" rtl="0">
              <a:spcBef>
                <a:spcPts val="0"/>
              </a:spcBef>
              <a:spcAft>
                <a:spcPts val="0"/>
              </a:spcAft>
              <a:buFontTx/>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a:t>
            </a:r>
            <a:r>
              <a:rPr lang="en-US" dirty="0" err="1"/>
              <a:t>organisations</a:t>
            </a:r>
            <a:r>
              <a:rPr lang="en-US" dirty="0"/>
              <a:t> that want to run through all four modules, we recommend to schedule 2 workdays for the </a:t>
            </a:r>
            <a:r>
              <a:rPr lang="en-US" dirty="0" err="1"/>
              <a:t>NiMAP</a:t>
            </a:r>
            <a:r>
              <a:rPr lang="en-US"/>
              <a:t> workshop.</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05189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dirty="0"/>
              <a:t>The </a:t>
            </a:r>
            <a:r>
              <a:rPr lang="en-US" dirty="0" err="1"/>
              <a:t>labour</a:t>
            </a:r>
            <a:r>
              <a:rPr lang="en-US" dirty="0"/>
              <a:t> market paradox means that </a:t>
            </a:r>
            <a:r>
              <a:rPr lang="en-US" dirty="0" err="1"/>
              <a:t>organisations</a:t>
            </a:r>
            <a:r>
              <a:rPr lang="en-US" dirty="0"/>
              <a:t> are looking for highly skilled talents and have difficulties finding them on the </a:t>
            </a:r>
            <a:r>
              <a:rPr lang="en-US" dirty="0" err="1"/>
              <a:t>labour</a:t>
            </a:r>
            <a:r>
              <a:rPr lang="en-US" dirty="0"/>
              <a:t> market while highly educated newcomers have difficulties entering the job market at their competence-level. </a:t>
            </a:r>
          </a:p>
          <a:p>
            <a:pPr marL="158750" indent="0" algn="just">
              <a:buNone/>
            </a:pPr>
            <a:endParaRPr lang="en-US" dirty="0"/>
          </a:p>
          <a:p>
            <a:pPr marL="158750" indent="0" algn="just">
              <a:buNone/>
            </a:pPr>
            <a:r>
              <a:rPr lang="en-US" dirty="0"/>
              <a:t>The HR-barometer, a yearly survey carried out by Vlerick Business School and Hudson on the key HR trends and challenges in the top 200 largest Belgian </a:t>
            </a:r>
            <a:r>
              <a:rPr lang="en-US" dirty="0" err="1"/>
              <a:t>organisations</a:t>
            </a:r>
            <a:r>
              <a:rPr lang="en-US" dirty="0"/>
              <a:t>, confirms this finding. Selection and recruitment has a firm position within the top three priorities of Belgian human resources departments, and respondents also feel they master this field of expertise. For most companies, however, diversity is not indicated as a priority at all, nor do companies indicate they master this topic. With </a:t>
            </a:r>
            <a:r>
              <a:rPr lang="en-US" dirty="0" err="1"/>
              <a:t>organisations</a:t>
            </a:r>
            <a:r>
              <a:rPr lang="en-US" dirty="0"/>
              <a:t> under pressure to find talented candidates, this finding is especially surprising.</a:t>
            </a:r>
          </a:p>
          <a:p>
            <a:pPr marL="158750" indent="0">
              <a:buNone/>
            </a:pPr>
            <a:endParaRPr lang="en-GB" dirty="0"/>
          </a:p>
        </p:txBody>
      </p:sp>
    </p:spTree>
    <p:extLst>
      <p:ext uri="{BB962C8B-B14F-4D97-AF65-F5344CB8AC3E}">
        <p14:creationId xmlns:p14="http://schemas.microsoft.com/office/powerpoint/2010/main" val="1983623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dirty="0"/>
              <a:t>Another paradox is reflected in the very high satisfaction scores, companies show when they did took the leap to welcome one or more refugees in their company: the </a:t>
            </a:r>
            <a:r>
              <a:rPr lang="en-GB" dirty="0" err="1"/>
              <a:t>Etion</a:t>
            </a:r>
            <a:r>
              <a:rPr lang="en-GB" dirty="0"/>
              <a:t> survey showed: 40% of companies who hired a refugee, were very satisfied with their </a:t>
            </a:r>
            <a:r>
              <a:rPr lang="en-GB" dirty="0" err="1"/>
              <a:t>their</a:t>
            </a:r>
            <a:r>
              <a:rPr lang="en-GB" dirty="0"/>
              <a:t> performance, 37% was satisfied, 14% was neither satisfied nor dissatisfied, 9% was dissatisfied and not a single company said it was very dissatisfied.</a:t>
            </a:r>
          </a:p>
          <a:p>
            <a:pPr marL="158750" indent="0" algn="just">
              <a:buNone/>
            </a:pPr>
            <a:endParaRPr lang="en-GB" dirty="0"/>
          </a:p>
          <a:p>
            <a:pPr marL="158750" indent="0" algn="just">
              <a:buNone/>
            </a:pPr>
            <a:r>
              <a:rPr lang="en-GB" dirty="0"/>
              <a:t>Important side note: companies also said they had to invest more in the onboarding and integration of these refugees than they would normally do. </a:t>
            </a:r>
          </a:p>
          <a:p>
            <a:pPr marL="158750" indent="0">
              <a:buNone/>
            </a:pPr>
            <a:endParaRPr lang="en-GB" dirty="0"/>
          </a:p>
          <a:p>
            <a:pPr marL="158750" indent="0">
              <a:buNone/>
            </a:pPr>
            <a:r>
              <a:rPr lang="en-GB" dirty="0"/>
              <a:t>Source: https://etion.be/sites/default/files/documents/beleidsnotas/in109_werken_met_vluchtelingen.pdf</a:t>
            </a:r>
          </a:p>
        </p:txBody>
      </p:sp>
    </p:spTree>
    <p:extLst>
      <p:ext uri="{BB962C8B-B14F-4D97-AF65-F5344CB8AC3E}">
        <p14:creationId xmlns:p14="http://schemas.microsoft.com/office/powerpoint/2010/main" val="682102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exercise can be done individually or in small groups. </a:t>
            </a:r>
          </a:p>
          <a:p>
            <a:pPr marL="158750" indent="0">
              <a:buNone/>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err="1">
                <a:highlight>
                  <a:srgbClr val="FFFF00"/>
                </a:highlight>
              </a:rPr>
              <a:t>Cfr</a:t>
            </a:r>
            <a:r>
              <a:rPr lang="en-GB" i="1" dirty="0">
                <a:highlight>
                  <a:srgbClr val="FFFF00"/>
                </a:highlight>
              </a:rPr>
              <a:t>. Exercise leaflet 1.3.</a:t>
            </a:r>
          </a:p>
        </p:txBody>
      </p:sp>
    </p:spTree>
    <p:extLst>
      <p:ext uri="{BB962C8B-B14F-4D97-AF65-F5344CB8AC3E}">
        <p14:creationId xmlns:p14="http://schemas.microsoft.com/office/powerpoint/2010/main" val="122262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dirty="0"/>
              <a:t>Research of McKinsey shows a correlation between diversity in executive functions and financial performance. Specifically, companies in the top quartile for ethnic diversity were 33% more likely to experience above-average profitability than companies in the fourth quartile. Whereas companies in the fourth quartile for ethnic diversity were 29% more likely to underperform their industry peers in the other three quartiles financially. </a:t>
            </a:r>
            <a:endParaRPr lang="en-GB" dirty="0"/>
          </a:p>
        </p:txBody>
      </p:sp>
    </p:spTree>
    <p:extLst>
      <p:ext uri="{BB962C8B-B14F-4D97-AF65-F5344CB8AC3E}">
        <p14:creationId xmlns:p14="http://schemas.microsoft.com/office/powerpoint/2010/main" val="4161441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dirty="0"/>
              <a:t>The reasons for building a diverse </a:t>
            </a:r>
            <a:r>
              <a:rPr lang="en-US" dirty="0" err="1"/>
              <a:t>organisation</a:t>
            </a:r>
            <a:r>
              <a:rPr lang="en-US" dirty="0"/>
              <a:t> go beyond the idea that welcoming people of all types is “the right thing to do.” Diversity is essential for creating a workforce that delivers competitive advantage. </a:t>
            </a:r>
          </a:p>
          <a:p>
            <a:pPr marL="158750" indent="0">
              <a:buNone/>
            </a:pPr>
            <a:endParaRPr lang="en-US" dirty="0"/>
          </a:p>
          <a:p>
            <a:pPr marL="158750" indent="0">
              <a:buNone/>
            </a:pPr>
            <a:r>
              <a:rPr lang="en-US" dirty="0"/>
              <a:t>The five main benefits that diversity brings boil down to:</a:t>
            </a:r>
            <a:br>
              <a:rPr lang="en-US" dirty="0"/>
            </a:br>
            <a:endParaRPr lang="en-US" dirty="0"/>
          </a:p>
          <a:p>
            <a:pPr marL="387350" indent="-228600">
              <a:buFont typeface="+mj-lt"/>
              <a:buAutoNum type="arabicPeriod"/>
            </a:pPr>
            <a:r>
              <a:rPr lang="en-US" dirty="0"/>
              <a:t>Winning the war for talent</a:t>
            </a:r>
          </a:p>
          <a:p>
            <a:pPr marL="387350" indent="-228600">
              <a:buFont typeface="+mj-lt"/>
              <a:buAutoNum type="arabicPeriod"/>
            </a:pPr>
            <a:r>
              <a:rPr lang="en-US" dirty="0"/>
              <a:t>Strengthening customer orientation</a:t>
            </a:r>
          </a:p>
          <a:p>
            <a:pPr marL="387350" indent="-228600">
              <a:buFont typeface="+mj-lt"/>
              <a:buAutoNum type="arabicPeriod"/>
            </a:pPr>
            <a:r>
              <a:rPr lang="en-US" dirty="0"/>
              <a:t>Improving decision making &amp; innovation</a:t>
            </a:r>
          </a:p>
          <a:p>
            <a:pPr marL="387350" indent="-228600">
              <a:buFont typeface="+mj-lt"/>
              <a:buAutoNum type="arabicPeriod"/>
            </a:pPr>
            <a:r>
              <a:rPr lang="en-US" dirty="0"/>
              <a:t>Increasing employee satisfaction</a:t>
            </a:r>
          </a:p>
          <a:p>
            <a:pPr marL="387350" indent="-228600">
              <a:buFont typeface="+mj-lt"/>
              <a:buAutoNum type="arabicPeriod"/>
            </a:pPr>
            <a:r>
              <a:rPr lang="en-US" dirty="0"/>
              <a:t>Enhancing the company’s image</a:t>
            </a:r>
          </a:p>
          <a:p>
            <a:pPr marL="158750" indent="0">
              <a:buNone/>
            </a:pPr>
            <a:endParaRPr lang="en-GB" dirty="0"/>
          </a:p>
        </p:txBody>
      </p:sp>
    </p:spTree>
    <p:extLst>
      <p:ext uri="{BB962C8B-B14F-4D97-AF65-F5344CB8AC3E}">
        <p14:creationId xmlns:p14="http://schemas.microsoft.com/office/powerpoint/2010/main" val="3940894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Diversity is a way to bring more talent into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By employing highly educated newcomers, not only the applicant pool becomes bigger, also the chances to find the right talent increase. Moreover, research shows that top talents are drawn to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that have a diverse leadership and workforce. As the competition for top talent grows increasingly fierce, companies need to become even more intentional in their efforts to recruit and retain diverse talent.</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 </a:t>
            </a:r>
            <a:br>
              <a:rPr lang="en-US" dirty="0"/>
            </a:br>
            <a:endParaRPr lang="en-GB" dirty="0"/>
          </a:p>
        </p:txBody>
      </p:sp>
    </p:spTree>
    <p:extLst>
      <p:ext uri="{BB962C8B-B14F-4D97-AF65-F5344CB8AC3E}">
        <p14:creationId xmlns:p14="http://schemas.microsoft.com/office/powerpoint/2010/main" val="3191352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Our increasingly diverse society means that the customer base of most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will also become more diverse. To deliver value to customers,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need diverse talent, views and thinking that reflect the society in which they work. By committing to diversity as a strategic imperative, companies align their own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more closely with an increasingly heterogeneous customer base. This enables them to create more relevant products and respond more effectively to customer needs. </a:t>
            </a:r>
          </a:p>
          <a:p>
            <a:pPr marL="158750" indent="0">
              <a:buNone/>
            </a:pPr>
            <a:br>
              <a:rPr lang="en-US" dirty="0"/>
            </a:br>
            <a:br>
              <a:rPr lang="en-US" dirty="0"/>
            </a:br>
            <a:endParaRPr lang="en-US" dirty="0"/>
          </a:p>
          <a:p>
            <a:pPr marL="158750" indent="0">
              <a:buNone/>
            </a:pPr>
            <a:endParaRPr lang="en-GB" dirty="0"/>
          </a:p>
        </p:txBody>
      </p:sp>
    </p:spTree>
    <p:extLst>
      <p:ext uri="{BB962C8B-B14F-4D97-AF65-F5344CB8AC3E}">
        <p14:creationId xmlns:p14="http://schemas.microsoft.com/office/powerpoint/2010/main" val="728899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Today’s dynamic business context challenges the longevity of companies. The ability to thrive in the face of uncertainty and change highly depends on diversity. Diversity improves the quality of decision-making and stimulates innovation. Diverse teams bring a greater variety of problem solving approaches, perspectives and ideas, leading them to outperform homogeneous teams. Non-diverse teams are likely to apply a more uniform approach to problem-solving, which ultimately dampens creativity and limits the possible solutions the team will try. A diverse team is better equipped to approach a problem from every angle, resulting in a better, more thought-through solution. The greater the diversity, the greater the breadth of strengths available. </a:t>
            </a:r>
            <a:endParaRPr lang="en-US" b="0" dirty="0">
              <a:effectLst/>
            </a:endParaRPr>
          </a:p>
          <a:p>
            <a:pPr marL="158750" indent="0">
              <a:buNone/>
            </a:pPr>
            <a:br>
              <a:rPr lang="en-US" dirty="0"/>
            </a:br>
            <a:endParaRPr lang="en-US" dirty="0"/>
          </a:p>
          <a:p>
            <a:pPr marL="158750" indent="0">
              <a:buNone/>
            </a:pPr>
            <a:endParaRPr lang="en-GB" dirty="0"/>
          </a:p>
        </p:txBody>
      </p:sp>
    </p:spTree>
    <p:extLst>
      <p:ext uri="{BB962C8B-B14F-4D97-AF65-F5344CB8AC3E}">
        <p14:creationId xmlns:p14="http://schemas.microsoft.com/office/powerpoint/2010/main" val="3286809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A Gallup study found that diversity within leadership and the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as a whole, leads to higher employee satisfaction. In their survey, 60% of the employees working for companies with a high level of diversity responded that they are engaged in their work. This results is strongly contrasting to the responses of employees working for companies with a low degree of diversity. Here, only 11% of the employees felt engaged with their work. Firms with diverse boards are more likely to adopt programs that signal </a:t>
            </a:r>
            <a:r>
              <a:rPr lang="en-US" sz="1100" b="0" i="0" u="none" strike="noStrike" cap="none" dirty="0" err="1">
                <a:solidFill>
                  <a:srgbClr val="000000"/>
                </a:solidFill>
                <a:effectLst/>
                <a:latin typeface="Arial"/>
                <a:ea typeface="Arial"/>
                <a:cs typeface="Arial"/>
                <a:sym typeface="Arial"/>
              </a:rPr>
              <a:t>organisational</a:t>
            </a:r>
            <a:r>
              <a:rPr lang="en-US" sz="1100" b="0" i="0" u="none" strike="noStrike" cap="none" dirty="0">
                <a:solidFill>
                  <a:srgbClr val="000000"/>
                </a:solidFill>
                <a:effectLst/>
                <a:latin typeface="Arial"/>
                <a:ea typeface="Arial"/>
                <a:cs typeface="Arial"/>
                <a:sym typeface="Arial"/>
              </a:rPr>
              <a:t> support for employees and benevolence, and these programs foster more positive satisfaction levels. In addition, diversity is also a key focus for the future workforce - millennials - when making career choices. </a:t>
            </a:r>
            <a:endParaRPr lang="en-US" b="0" dirty="0">
              <a:effectLst/>
            </a:endParaRPr>
          </a:p>
          <a:p>
            <a:pPr marL="158750" indent="0">
              <a:buNone/>
            </a:pPr>
            <a:endParaRPr lang="en-GB" dirty="0"/>
          </a:p>
        </p:txBody>
      </p:sp>
    </p:spTree>
    <p:extLst>
      <p:ext uri="{BB962C8B-B14F-4D97-AF65-F5344CB8AC3E}">
        <p14:creationId xmlns:p14="http://schemas.microsoft.com/office/powerpoint/2010/main" val="4013352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Through its focus on stakeholder relations, a key tenet of corporate sustainability is CSR, or corporate social responsibility—a consideration of the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impact, both positive and negative, on the world.  Good governance and reputation management are no longer optional for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This means that management of business practices such as CSR and diversity are becoming more important than ever. Customers and (potential) employees require companies to behave responsibly and ethically, and hence investing in diversity is an important way to attract and engage employees.</a:t>
            </a:r>
            <a:endParaRPr lang="en-US" b="0" dirty="0">
              <a:effectLst/>
            </a:endParaRPr>
          </a:p>
          <a:p>
            <a:pPr marL="158750" indent="0">
              <a:buNone/>
            </a:pPr>
            <a:endParaRPr lang="en-GB" dirty="0"/>
          </a:p>
        </p:txBody>
      </p:sp>
    </p:spTree>
    <p:extLst>
      <p:ext uri="{BB962C8B-B14F-4D97-AF65-F5344CB8AC3E}">
        <p14:creationId xmlns:p14="http://schemas.microsoft.com/office/powerpoint/2010/main" val="405272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module is designed to help you create an inclusive and diverse work environment and to reap its benefits in the best possible way. This module is the first in a series of four modules especially designed for companies looking to diversify their talent pool.</a:t>
            </a:r>
          </a:p>
          <a:p>
            <a:pPr marL="0" lvl="0" indent="0" algn="just" rtl="0">
              <a:spcBef>
                <a:spcPts val="0"/>
              </a:spcBef>
              <a:spcAft>
                <a:spcPts val="0"/>
              </a:spcAft>
              <a:buFont typeface="+mj-lt"/>
              <a:buNone/>
            </a:pPr>
            <a:r>
              <a:rPr lang="en-GB" dirty="0"/>
              <a:t>It consists of:</a:t>
            </a:r>
          </a:p>
          <a:p>
            <a:pPr marL="0" lvl="0" indent="0" algn="just" rtl="0">
              <a:spcBef>
                <a:spcPts val="0"/>
              </a:spcBef>
              <a:spcAft>
                <a:spcPts val="0"/>
              </a:spcAft>
              <a:buFont typeface="+mj-lt"/>
              <a:buNone/>
            </a:pPr>
            <a:endParaRPr lang="en-GB" dirty="0"/>
          </a:p>
          <a:p>
            <a:pPr marL="628650" lvl="1" indent="-171450" algn="just" rtl="0">
              <a:spcBef>
                <a:spcPts val="0"/>
              </a:spcBef>
              <a:spcAft>
                <a:spcPts val="0"/>
              </a:spcAft>
              <a:buFontTx/>
              <a:buChar char="-"/>
            </a:pPr>
            <a:r>
              <a:rPr lang="en-GB" dirty="0"/>
              <a:t>a tool </a:t>
            </a:r>
          </a:p>
          <a:p>
            <a:pPr marL="628650" lvl="1" indent="-171450" algn="just" rtl="0">
              <a:spcBef>
                <a:spcPts val="0"/>
              </a:spcBef>
              <a:spcAft>
                <a:spcPts val="0"/>
              </a:spcAft>
              <a:buFontTx/>
              <a:buChar char="-"/>
            </a:pPr>
            <a:r>
              <a:rPr lang="en-GB" dirty="0"/>
              <a:t>an interactive </a:t>
            </a:r>
            <a:r>
              <a:rPr lang="en-GB" dirty="0" err="1"/>
              <a:t>powerpoint</a:t>
            </a:r>
            <a:r>
              <a:rPr lang="en-GB" dirty="0"/>
              <a:t> presentation</a:t>
            </a:r>
          </a:p>
          <a:p>
            <a:pPr marL="628650" lvl="1" indent="-171450" algn="just" rtl="0">
              <a:spcBef>
                <a:spcPts val="0"/>
              </a:spcBef>
              <a:spcAft>
                <a:spcPts val="0"/>
              </a:spcAft>
              <a:buFontTx/>
              <a:buChar char="-"/>
            </a:pPr>
            <a:r>
              <a:rPr lang="en-GB" dirty="0"/>
              <a:t>detailed leaflets of each exercise referred to in the </a:t>
            </a:r>
            <a:r>
              <a:rPr lang="en-GB" dirty="0" err="1"/>
              <a:t>powerpoint</a:t>
            </a:r>
            <a:r>
              <a:rPr lang="en-GB" dirty="0"/>
              <a:t> presentation</a:t>
            </a: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just" rtl="0">
              <a:spcBef>
                <a:spcPts val="0"/>
              </a:spcBef>
              <a:spcAft>
                <a:spcPts val="1600"/>
              </a:spcAft>
              <a:buNone/>
            </a:pPr>
            <a:r>
              <a:rPr lang="en-US" sz="1100" b="0" i="0" u="none" strike="noStrike" cap="none" dirty="0">
                <a:solidFill>
                  <a:srgbClr val="000000"/>
                </a:solidFill>
                <a:effectLst/>
                <a:latin typeface="Arial"/>
                <a:ea typeface="Arial"/>
                <a:cs typeface="Arial"/>
                <a:sym typeface="Arial"/>
              </a:rPr>
              <a:t>Let’s look at it the other way around: what if you don’t invest in diversity? Then you might risk to face the following </a:t>
            </a:r>
            <a:r>
              <a:rPr lang="en-US" sz="1100" b="0" i="0" u="none" strike="noStrike" cap="none" dirty="0" err="1">
                <a:solidFill>
                  <a:srgbClr val="000000"/>
                </a:solidFill>
                <a:effectLst/>
                <a:latin typeface="Arial"/>
                <a:ea typeface="Arial"/>
                <a:cs typeface="Arial"/>
                <a:sym typeface="Arial"/>
              </a:rPr>
              <a:t>organisational</a:t>
            </a:r>
            <a:r>
              <a:rPr lang="en-US" sz="1100" b="0" i="0" u="none" strike="noStrike" cap="none" dirty="0">
                <a:solidFill>
                  <a:srgbClr val="000000"/>
                </a:solidFill>
                <a:effectLst/>
                <a:latin typeface="Arial"/>
                <a:ea typeface="Arial"/>
                <a:cs typeface="Arial"/>
                <a:sym typeface="Arial"/>
              </a:rPr>
              <a:t> pains:</a:t>
            </a:r>
          </a:p>
          <a:p>
            <a:pPr marL="0" lvl="0" indent="0" algn="just" rtl="0">
              <a:spcBef>
                <a:spcPts val="0"/>
              </a:spcBef>
              <a:spcAft>
                <a:spcPts val="1600"/>
              </a:spcAft>
              <a:buNone/>
            </a:pPr>
            <a:endParaRPr lang="en-US" sz="1100" b="0" i="0" u="none" strike="noStrike" cap="none" dirty="0">
              <a:solidFill>
                <a:srgbClr val="000000"/>
              </a:solidFill>
              <a:effectLst/>
              <a:latin typeface="Arial"/>
              <a:ea typeface="Arial"/>
              <a:cs typeface="Arial"/>
              <a:sym typeface="Arial"/>
            </a:endParaRP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Limited access to talent: non-inclusive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are often not able to tap into the entire talent pool. This means losing the war for talent and being beaten by to companies who already actively embraced a multicultural talent base.</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Irrelevance: when there is a significant gap between the composition of your workforce and the stakeholder groups, you risk becoming irrelevant.</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Turnover: non-inclusive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are not able to maintain a diverse workforce. The diverse employees will often feel discriminated and might therefore leave. On average, the cost of replacing an employee is 1,5 times their salary.</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Negative brand: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that are not diverse and inclusive might be perceived as ‘behind-the-times’. This has negative consequences for the brand, moral, performance and recruitment.</a:t>
            </a:r>
          </a:p>
          <a:p>
            <a:pPr algn="just">
              <a:buFont typeface="+mj-lt"/>
              <a:buAutoNum type="arabicPeriod"/>
            </a:pPr>
            <a:r>
              <a:rPr lang="en-US" sz="1100" b="0" i="0" u="none" strike="noStrike" cap="none" dirty="0">
                <a:solidFill>
                  <a:srgbClr val="000000"/>
                </a:solidFill>
                <a:effectLst/>
                <a:latin typeface="Arial"/>
                <a:ea typeface="Arial"/>
                <a:cs typeface="Arial"/>
                <a:sym typeface="Arial"/>
              </a:rPr>
              <a:t>Negative reactions: being non-inclusive opens the gate for all kinds of discrimination, which creates the risk for formal complaints and even lawsuits (think of the context in the US, where this happens frequently), which will negatively affect the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reputation and performance and potentially might cost the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a lot of money.   </a:t>
            </a:r>
            <a:br>
              <a:rPr lang="en-US" dirty="0"/>
            </a:br>
            <a:br>
              <a:rPr lang="en-US" dirty="0"/>
            </a:br>
            <a:endParaRPr lang="en-US" dirty="0">
              <a:latin typeface="Verdana"/>
              <a:ea typeface="Verdana"/>
              <a:cs typeface="Verdana"/>
              <a:sym typeface="Verdana"/>
            </a:endParaRPr>
          </a:p>
          <a:p>
            <a:pPr marL="158750" indent="0">
              <a:buNone/>
            </a:pPr>
            <a:endParaRPr lang="en-GB" dirty="0"/>
          </a:p>
        </p:txBody>
      </p:sp>
    </p:spTree>
    <p:extLst>
      <p:ext uri="{BB962C8B-B14F-4D97-AF65-F5344CB8AC3E}">
        <p14:creationId xmlns:p14="http://schemas.microsoft.com/office/powerpoint/2010/main" val="4235418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Many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have a traditional composition and experience a certain trigger to start thinking about multicultural diversity. Some examples of triggers are: </a:t>
            </a:r>
          </a:p>
          <a:p>
            <a:pPr marL="158750" indent="0" algn="just" rtl="0">
              <a:buNone/>
            </a:pPr>
            <a:endParaRPr lang="en-US" sz="1100" b="0" i="0" u="none" strike="noStrike" cap="none" dirty="0">
              <a:solidFill>
                <a:srgbClr val="000000"/>
              </a:solidFill>
              <a:effectLst/>
              <a:latin typeface="Arial"/>
              <a:ea typeface="Arial"/>
              <a:cs typeface="Arial"/>
              <a:sym typeface="Arial"/>
            </a:endParaRPr>
          </a:p>
          <a:p>
            <a:pPr marL="387350" indent="-228600" algn="just" rtl="0">
              <a:buFont typeface="+mj-lt"/>
              <a:buAutoNum type="arabicPeriod"/>
            </a:pPr>
            <a:r>
              <a:rPr lang="en-US" sz="1100" b="0" i="0" u="none" strike="noStrike" cap="none" dirty="0">
                <a:solidFill>
                  <a:srgbClr val="000000"/>
                </a:solidFill>
                <a:effectLst/>
                <a:latin typeface="Arial"/>
                <a:ea typeface="Arial"/>
                <a:cs typeface="Arial"/>
                <a:sym typeface="Arial"/>
              </a:rPr>
              <a:t>A new business development kick-off abroad</a:t>
            </a:r>
          </a:p>
          <a:p>
            <a:pPr marL="387350" indent="-228600" algn="just" rtl="0">
              <a:buFont typeface="+mj-lt"/>
              <a:buAutoNum type="arabicPeriod"/>
            </a:pPr>
            <a:r>
              <a:rPr lang="en-US" sz="1100" b="0" i="0" u="none" strike="noStrike" cap="none" dirty="0">
                <a:solidFill>
                  <a:srgbClr val="000000"/>
                </a:solidFill>
                <a:effectLst/>
                <a:latin typeface="Arial"/>
                <a:ea typeface="Arial"/>
                <a:cs typeface="Arial"/>
                <a:sym typeface="Arial"/>
              </a:rPr>
              <a:t>An acquisition of an international company or merger with an international group </a:t>
            </a:r>
          </a:p>
          <a:p>
            <a:pPr marL="387350" indent="-228600" algn="just" rtl="0">
              <a:buFont typeface="+mj-lt"/>
              <a:buAutoNum type="arabicPeriod"/>
            </a:pPr>
            <a:r>
              <a:rPr lang="en-US" sz="1100" b="0" i="0" u="none" strike="noStrike" cap="none" dirty="0">
                <a:solidFill>
                  <a:srgbClr val="000000"/>
                </a:solidFill>
                <a:effectLst/>
                <a:latin typeface="Arial"/>
                <a:ea typeface="Arial"/>
                <a:cs typeface="Arial"/>
                <a:sym typeface="Arial"/>
              </a:rPr>
              <a:t>A small diversity initiative such as hiring a refugee</a:t>
            </a:r>
          </a:p>
          <a:p>
            <a:pPr marL="387350" indent="-228600"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Hiring international talent due to a lack of expertise abroad </a:t>
            </a:r>
          </a:p>
          <a:p>
            <a:pPr marL="158750" indent="0">
              <a:buNone/>
            </a:pPr>
            <a:endParaRPr lang="en-GB" dirty="0"/>
          </a:p>
        </p:txBody>
      </p:sp>
    </p:spTree>
    <p:extLst>
      <p:ext uri="{BB962C8B-B14F-4D97-AF65-F5344CB8AC3E}">
        <p14:creationId xmlns:p14="http://schemas.microsoft.com/office/powerpoint/2010/main" val="2051154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346302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Based on these first triggers, companies start experiencing both opportunities and challenges and gradually move on to formalizing their processes around diversity. So the best way to kick-off is to: </a:t>
            </a:r>
            <a:endParaRPr lang="en-US" b="0" dirty="0">
              <a:effectLst/>
            </a:endParaRPr>
          </a:p>
          <a:p>
            <a:pPr marL="158750" indent="0" algn="just" rtl="0">
              <a:buNone/>
            </a:pPr>
            <a:endParaRPr lang="en-US" b="0" dirty="0">
              <a:effectLst/>
            </a:endParaRPr>
          </a:p>
          <a:p>
            <a:pPr algn="just" rtl="0" fontAlgn="base"/>
            <a:r>
              <a:rPr lang="en-US" sz="1100" b="0" i="0" u="none" strike="noStrike" cap="none" dirty="0">
                <a:solidFill>
                  <a:srgbClr val="000000"/>
                </a:solidFill>
                <a:effectLst/>
                <a:latin typeface="Arial"/>
                <a:ea typeface="Arial"/>
                <a:cs typeface="Arial"/>
                <a:sym typeface="Arial"/>
              </a:rPr>
              <a:t>experiment with diversity in situations where it might be relevant to your business </a:t>
            </a:r>
          </a:p>
          <a:p>
            <a:pPr algn="just" rtl="0" fontAlgn="base"/>
            <a:r>
              <a:rPr lang="en-US" sz="1100" b="0" i="0" u="none" strike="noStrike" cap="none" dirty="0">
                <a:solidFill>
                  <a:srgbClr val="000000"/>
                </a:solidFill>
                <a:effectLst/>
                <a:latin typeface="Arial"/>
                <a:ea typeface="Arial"/>
                <a:cs typeface="Arial"/>
                <a:sym typeface="Arial"/>
              </a:rPr>
              <a:t>learn about the opportunities and challenges for your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a:t>
            </a:r>
          </a:p>
          <a:p>
            <a:pPr algn="just" rtl="0" fontAlgn="base"/>
            <a:r>
              <a:rPr lang="en-US" sz="1100" b="0" i="0" u="none" strike="noStrike" cap="none" dirty="0">
                <a:solidFill>
                  <a:srgbClr val="000000"/>
                </a:solidFill>
                <a:effectLst/>
                <a:latin typeface="Arial"/>
                <a:ea typeface="Arial"/>
                <a:cs typeface="Arial"/>
                <a:sym typeface="Arial"/>
              </a:rPr>
              <a:t>start building a strategy and action plan for full implementation (see Tool 2).</a:t>
            </a:r>
          </a:p>
          <a:p>
            <a:pPr marL="158750" indent="0" algn="just" rtl="0">
              <a:buNone/>
            </a:pPr>
            <a:endParaRPr lang="en-US" b="0" dirty="0">
              <a:effectLst/>
            </a:endParaRPr>
          </a:p>
          <a:p>
            <a:pPr marL="158750" indent="0" algn="just" rtl="0">
              <a:buNone/>
            </a:pPr>
            <a:r>
              <a:rPr lang="en-US" sz="1100" b="0" i="0" u="none" strike="noStrike" cap="none" dirty="0">
                <a:solidFill>
                  <a:srgbClr val="000000"/>
                </a:solidFill>
                <a:effectLst/>
                <a:latin typeface="Arial"/>
                <a:ea typeface="Arial"/>
                <a:cs typeface="Arial"/>
                <a:sym typeface="Arial"/>
              </a:rPr>
              <a:t>Some companies, however, are international by DNA, being part of international groups or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Nevertheless, these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can still work on lifting diversity to a more strategic level, for instance by focusing on new minority groups that might fit their strategy.  </a:t>
            </a:r>
            <a:endParaRPr lang="en-US" b="0" dirty="0">
              <a:effectLst/>
            </a:endParaRPr>
          </a:p>
          <a:p>
            <a:pPr marL="158750" indent="0">
              <a:buNone/>
            </a:pPr>
            <a:br>
              <a:rPr lang="en-US" dirty="0"/>
            </a:br>
            <a:endParaRPr lang="en-US" dirty="0"/>
          </a:p>
          <a:p>
            <a:pPr marL="158750" indent="0">
              <a:buNone/>
            </a:pPr>
            <a:endParaRPr lang="en-GB" dirty="0"/>
          </a:p>
        </p:txBody>
      </p:sp>
    </p:spTree>
    <p:extLst>
      <p:ext uri="{BB962C8B-B14F-4D97-AF65-F5344CB8AC3E}">
        <p14:creationId xmlns:p14="http://schemas.microsoft.com/office/powerpoint/2010/main" val="1077663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In case you are in the phase of building up a team or company, it might be useful to start at the very beginning. Research by Harvard indicates that timing is a crucial and often overlooked factor</a:t>
            </a:r>
            <a:r>
              <a:rPr lang="en-US" sz="1100" b="0" i="0" u="none" strike="noStrike" cap="none" baseline="30000" dirty="0">
                <a:solidFill>
                  <a:srgbClr val="000000"/>
                </a:solidFill>
                <a:effectLst/>
                <a:latin typeface="Arial"/>
                <a:ea typeface="Arial"/>
                <a:cs typeface="Arial"/>
                <a:sym typeface="Arial"/>
              </a:rPr>
              <a:t>9</a:t>
            </a:r>
            <a:r>
              <a:rPr lang="en-US" sz="1100" b="0" i="0" u="none" strike="noStrike" cap="none" dirty="0">
                <a:solidFill>
                  <a:srgbClr val="000000"/>
                </a:solidFill>
                <a:effectLst/>
                <a:latin typeface="Arial"/>
                <a:ea typeface="Arial"/>
                <a:cs typeface="Arial"/>
                <a:sym typeface="Arial"/>
              </a:rPr>
              <a:t>. In particular, founders and entrepreneurs may place diversity low on their list of early priorities, viewing it as a concern that can be addressed once their firms have grown. But it is far more easy to build a diverse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from scratch than to diversify a large, complex, homogeneous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Stacy Brown-Philpot, the CEO of the freelance-job site TaskRabbit, made that point when she reflected on her early days as a financial director at Google</a:t>
            </a:r>
            <a:r>
              <a:rPr lang="en-US" sz="1100" b="0" i="0" u="none" strike="noStrike" cap="none" baseline="30000" dirty="0">
                <a:solidFill>
                  <a:srgbClr val="000000"/>
                </a:solidFill>
                <a:effectLst/>
                <a:latin typeface="Arial"/>
                <a:ea typeface="Arial"/>
                <a:cs typeface="Arial"/>
                <a:sym typeface="Arial"/>
              </a:rPr>
              <a:t>9</a:t>
            </a:r>
            <a:r>
              <a:rPr lang="en-US" sz="1100" b="0" i="0" u="none" strike="noStrike" cap="none" dirty="0">
                <a:solidFill>
                  <a:srgbClr val="000000"/>
                </a:solidFill>
                <a:effectLst/>
                <a:latin typeface="Arial"/>
                <a:ea typeface="Arial"/>
                <a:cs typeface="Arial"/>
                <a:sym typeface="Arial"/>
              </a:rPr>
              <a:t>: “When I joined Google, we were 1,000 people. It took me two and a half years to look around and realize there weren’t a lot of people like me. So my colleague and I set up a group. It was really late. I think that’s part of the challenge.” Research suggests that an already homogeneous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will tend to become even more so as it scales up. So if you have the opportunity, it’s valuable to encode diversity in a company’s DNA at the earliest stage. </a:t>
            </a:r>
            <a:endParaRPr lang="en-US" b="0" dirty="0">
              <a:effectLst/>
            </a:endParaRPr>
          </a:p>
          <a:p>
            <a:pPr marL="158750" indent="0">
              <a:buNone/>
            </a:pPr>
            <a:endParaRPr lang="en-GB" dirty="0"/>
          </a:p>
        </p:txBody>
      </p:sp>
    </p:spTree>
    <p:extLst>
      <p:ext uri="{BB962C8B-B14F-4D97-AF65-F5344CB8AC3E}">
        <p14:creationId xmlns:p14="http://schemas.microsoft.com/office/powerpoint/2010/main" val="3490331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There is a clear need for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who serve as a role model with regard to diversity and who share their learnings and success stories. This will trigger other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to follow. Some firms might not experience diversity as an urgency right now. Positive examples can inspire these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and let them take the first step. </a:t>
            </a:r>
            <a:endParaRPr lang="en-US" b="0" dirty="0">
              <a:effectLst/>
            </a:endParaRPr>
          </a:p>
          <a:p>
            <a:pPr marL="158750" indent="0">
              <a:buNone/>
            </a:pPr>
            <a:endParaRPr lang="en-GB" dirty="0"/>
          </a:p>
        </p:txBody>
      </p:sp>
    </p:spTree>
    <p:extLst>
      <p:ext uri="{BB962C8B-B14F-4D97-AF65-F5344CB8AC3E}">
        <p14:creationId xmlns:p14="http://schemas.microsoft.com/office/powerpoint/2010/main" val="1439748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module is designed to help you create an inclusive and diverse work environment and to reap its benefits in the best possible way. This module is the second in a series of four modules especially designed for companies looking to diversify their talent pool.</a:t>
            </a:r>
          </a:p>
          <a:p>
            <a:pPr marL="0" lvl="0" indent="0" algn="just" rtl="0">
              <a:spcBef>
                <a:spcPts val="0"/>
              </a:spcBef>
              <a:spcAft>
                <a:spcPts val="0"/>
              </a:spcAft>
              <a:buFont typeface="+mj-lt"/>
              <a:buNone/>
            </a:pPr>
            <a:r>
              <a:rPr lang="en-GB" dirty="0"/>
              <a:t>It consists of:</a:t>
            </a:r>
          </a:p>
          <a:p>
            <a:pPr marL="0" lvl="0" indent="0" algn="just" rtl="0">
              <a:spcBef>
                <a:spcPts val="0"/>
              </a:spcBef>
              <a:spcAft>
                <a:spcPts val="0"/>
              </a:spcAft>
              <a:buFont typeface="+mj-lt"/>
              <a:buNone/>
            </a:pPr>
            <a:endParaRPr lang="en-GB" dirty="0"/>
          </a:p>
          <a:p>
            <a:pPr marL="628650" lvl="1" indent="-171450" algn="just" rtl="0">
              <a:spcBef>
                <a:spcPts val="0"/>
              </a:spcBef>
              <a:spcAft>
                <a:spcPts val="0"/>
              </a:spcAft>
              <a:buFontTx/>
              <a:buChar char="-"/>
            </a:pPr>
            <a:r>
              <a:rPr lang="en-GB" dirty="0"/>
              <a:t>a tool </a:t>
            </a:r>
          </a:p>
          <a:p>
            <a:pPr marL="628650" lvl="1" indent="-171450" algn="just" rtl="0">
              <a:spcBef>
                <a:spcPts val="0"/>
              </a:spcBef>
              <a:spcAft>
                <a:spcPts val="0"/>
              </a:spcAft>
              <a:buFontTx/>
              <a:buChar char="-"/>
            </a:pPr>
            <a:r>
              <a:rPr lang="en-GB" dirty="0"/>
              <a:t>an interactive </a:t>
            </a:r>
            <a:r>
              <a:rPr lang="en-GB" dirty="0" err="1"/>
              <a:t>powerpoint</a:t>
            </a:r>
            <a:r>
              <a:rPr lang="en-GB" dirty="0"/>
              <a:t> presentation</a:t>
            </a:r>
          </a:p>
          <a:p>
            <a:pPr marL="628650" lvl="1" indent="-171450" algn="just" rtl="0">
              <a:spcBef>
                <a:spcPts val="0"/>
              </a:spcBef>
              <a:spcAft>
                <a:spcPts val="0"/>
              </a:spcAft>
              <a:buFontTx/>
              <a:buChar char="-"/>
            </a:pPr>
            <a:r>
              <a:rPr lang="en-GB" dirty="0"/>
              <a:t>detailed leaflets of each exercise referred to in the </a:t>
            </a:r>
            <a:r>
              <a:rPr lang="en-GB" dirty="0" err="1"/>
              <a:t>powerpoint</a:t>
            </a:r>
            <a:r>
              <a:rPr lang="en-GB" dirty="0"/>
              <a:t> presentation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16418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Building a diverse </a:t>
            </a:r>
            <a:r>
              <a:rPr lang="en-US" dirty="0" err="1"/>
              <a:t>organisation</a:t>
            </a:r>
            <a:r>
              <a:rPr lang="en-US" dirty="0"/>
              <a:t> does not happen overnight. It takes a comprehensive effort and continued investment over years to attract, hire, develop and retain a diverse workforce. To reap the benefits of diversity, employers must be prepared for, and deal with, some obstacles. Diversity does not produce better results automatically, through a sort of multicultural magic. It does so only if it is managed well. There are some critical success factors that need to be taken into account.</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34435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This is one of the most common mentioned success factors by companies. The CEO and other company leaders are the most visible spokespeople for diversity. Their support is needed to ensure diversity and inclusion efforts receive the appropriate attention, funding and monitoring. Leaders also set the example for employees by exhibiting inclusive </a:t>
            </a:r>
            <a:r>
              <a:rPr lang="en-US" dirty="0" err="1"/>
              <a:t>behaviours</a:t>
            </a:r>
            <a:r>
              <a:rPr lang="en-US" dirty="0"/>
              <a:t>, managing their own bias, and supporting employees’ best work. Far more change is possible if people at the top are tangibly committed to diversity &amp; inclusion.</a:t>
            </a: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0b44fcf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50b44fcf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Ask participants who they think are the most important stakeholders to get on board.</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i="1" dirty="0" err="1"/>
              <a:t>Cfr</a:t>
            </a:r>
            <a:r>
              <a:rPr lang="en-GB" i="1" dirty="0"/>
              <a:t>. Exercise leaflet 2.1. </a:t>
            </a:r>
            <a:endParaRPr i="1"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The success of any initiative within an </a:t>
            </a:r>
            <a:r>
              <a:rPr lang="en-US" dirty="0" err="1"/>
              <a:t>organisation</a:t>
            </a:r>
            <a:r>
              <a:rPr lang="en-US" dirty="0"/>
              <a:t> depends not only on C-level buy-in. You need the support from different groups of stakeholders. This also applies to the implementation of a diversity management strategy within </a:t>
            </a:r>
            <a:r>
              <a:rPr lang="en-US" dirty="0" err="1"/>
              <a:t>organisations</a:t>
            </a:r>
            <a:r>
              <a:rPr lang="en-US" dirty="0"/>
              <a:t>. As such, it is important to identify particular groups of stakeholders and chose an appropriate way to engage them. In general, companies mention 6 groups of </a:t>
            </a:r>
            <a:r>
              <a:rPr lang="en-US" dirty="0" err="1"/>
              <a:t>organisational</a:t>
            </a:r>
            <a:r>
              <a:rPr lang="en-US" dirty="0"/>
              <a:t> stakeholders that have an important impact on their diversity strategy. </a:t>
            </a:r>
          </a:p>
          <a:p>
            <a:pPr marL="0" lvl="0" indent="0" algn="just" rtl="0">
              <a:lnSpc>
                <a:spcPct val="100000"/>
              </a:lnSpc>
              <a:spcBef>
                <a:spcPts val="0"/>
              </a:spcBef>
              <a:spcAft>
                <a:spcPts val="0"/>
              </a:spcAft>
              <a:buSzPts val="1100"/>
              <a:buNone/>
            </a:pPr>
            <a:endParaRPr lang="en-US" dirty="0"/>
          </a:p>
          <a:p>
            <a:pPr marL="0" lvl="0" indent="0" algn="just" rtl="0">
              <a:lnSpc>
                <a:spcPct val="100000"/>
              </a:lnSpc>
              <a:spcBef>
                <a:spcPts val="0"/>
              </a:spcBef>
              <a:spcAft>
                <a:spcPts val="0"/>
              </a:spcAft>
              <a:buSzPts val="1100"/>
              <a:buNone/>
            </a:pPr>
            <a:r>
              <a:rPr lang="en-US" dirty="0"/>
              <a:t>To convince your stakeholders to begin and sustain the journey towards a more diverse and inclusive </a:t>
            </a:r>
            <a:r>
              <a:rPr lang="en-US" dirty="0" err="1"/>
              <a:t>organisation</a:t>
            </a:r>
            <a:r>
              <a:rPr lang="en-US" dirty="0"/>
              <a:t>, you should make them understand and believe in the business benefits of it. This can be realized by presenting them a diversity business case, in which you conscientiously write down how diversity will benefit the company. A business cases includes both the positive things that will be achieved (pleasure enhancement) and the negative things that will be avoided (pain avoidance). </a:t>
            </a: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GB" i="0" dirty="0"/>
              <a:t>Hand out attachment I of leaflet 2.2. (one individual grid for each participant + one group grid per subgroup)</a:t>
            </a:r>
          </a:p>
          <a:p>
            <a:pPr marL="0" lvl="0" indent="0" algn="just" rtl="0">
              <a:lnSpc>
                <a:spcPct val="100000"/>
              </a:lnSpc>
              <a:spcBef>
                <a:spcPts val="0"/>
              </a:spcBef>
              <a:spcAft>
                <a:spcPts val="0"/>
              </a:spcAft>
              <a:buSzPts val="1100"/>
              <a:buNone/>
            </a:pPr>
            <a:endParaRPr lang="en-GB" i="1" dirty="0"/>
          </a:p>
          <a:p>
            <a:pPr marL="0" lvl="0" indent="0" algn="just" rtl="0">
              <a:lnSpc>
                <a:spcPct val="100000"/>
              </a:lnSpc>
              <a:spcBef>
                <a:spcPts val="0"/>
              </a:spcBef>
              <a:spcAft>
                <a:spcPts val="0"/>
              </a:spcAft>
              <a:buSzPts val="1100"/>
              <a:buNone/>
            </a:pPr>
            <a:r>
              <a:rPr lang="en-GB" i="1" dirty="0" err="1"/>
              <a:t>Cfr</a:t>
            </a:r>
            <a:r>
              <a:rPr lang="en-GB" i="1" dirty="0"/>
              <a:t>. Exercise leaflet 2.2.</a:t>
            </a:r>
            <a:endParaRPr i="1" dirty="0"/>
          </a:p>
        </p:txBody>
      </p:sp>
    </p:spTree>
    <p:extLst>
      <p:ext uri="{BB962C8B-B14F-4D97-AF65-F5344CB8AC3E}">
        <p14:creationId xmlns:p14="http://schemas.microsoft.com/office/powerpoint/2010/main" val="227238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err="1"/>
              <a:t>Cfr</a:t>
            </a:r>
            <a:r>
              <a:rPr lang="en-GB" i="1" dirty="0"/>
              <a:t>. Exercise leaflet 2.2.</a:t>
            </a:r>
          </a:p>
          <a:p>
            <a:pPr marL="0" lvl="0" indent="0" algn="just"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257411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err="1"/>
              <a:t>Cfr</a:t>
            </a:r>
            <a:r>
              <a:rPr lang="en-GB" i="1" dirty="0"/>
              <a:t>. Exercise leaflet 2.2.</a:t>
            </a:r>
          </a:p>
          <a:p>
            <a:pPr marL="0" lvl="0" indent="0" algn="just"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173841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Successful diversity &amp; inclusion initiatives are anchored in the business strategy - they are not limited to just being ‘training’, ‘HR’ or ‘CSR’ initiatives. This means that an </a:t>
            </a:r>
            <a:r>
              <a:rPr lang="en-US" dirty="0" err="1"/>
              <a:t>organisation</a:t>
            </a:r>
            <a:r>
              <a:rPr lang="en-US" dirty="0"/>
              <a:t> must be able to articulate a clear and compelling business case for diversity &amp; inclusion. This can be either simple or complex. A simple business case might be rooted in desired </a:t>
            </a:r>
            <a:r>
              <a:rPr lang="en-US" dirty="0" err="1"/>
              <a:t>behavioural</a:t>
            </a:r>
            <a:r>
              <a:rPr lang="en-US" dirty="0"/>
              <a:t> change such as improving employee satisfaction due to changing workforce demographics. At a more complex level, it may start with a customer-driven business strategy, based upon rapid growth, globalization, or the pursuit of emerging markets where needs may include new products, marketing platform and tools, sales and customer service competence, and/or different employee demographics that mirror customers. In any case, </a:t>
            </a:r>
            <a:r>
              <a:rPr lang="en-US" dirty="0" err="1"/>
              <a:t>organisations</a:t>
            </a:r>
            <a:r>
              <a:rPr lang="en-US" dirty="0"/>
              <a:t> must be able to answer the following question: “Why does the business need your diversity plan?”</a:t>
            </a: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Diversity and inclusion go hand in hand. Whereas diversity is about the demographic constellation of the group, inclusion goes beyond only counting heads. Inclusion refers to the degree to which individuals have the feeling that they can actively contribute to the </a:t>
            </a:r>
            <a:r>
              <a:rPr lang="en-US" dirty="0" err="1"/>
              <a:t>organisation</a:t>
            </a:r>
            <a:r>
              <a:rPr lang="en-US" dirty="0"/>
              <a:t>. A culture cannot be diverse and successful if employees outside of a dominant group do not feel included. The common phenomenon in which employees omit, hide or lie about certain essential personal characteristics, preferences or activities occurs when employees don’t feel that they (or an aspect of themselves) belong. Being inclusive is not about simply helping newcomers to fit in or helping the majority of employees to adapt to newcomers. It’s about creating a culture where contributions from all employees are respected and constructive conflict is encouraged. </a:t>
            </a: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There needs to be a certain level of diversity within the </a:t>
            </a:r>
            <a:r>
              <a:rPr lang="en-US" dirty="0" err="1"/>
              <a:t>organisation</a:t>
            </a:r>
            <a:r>
              <a:rPr lang="en-US" dirty="0"/>
              <a:t>, and especially in the executive functions, to be able to reap the benefits of diversity. This is clearly shown by research on gender diversity, which indicates that it takes more than a critical mass of women at mid-level to eliminate women’s token status in the work world . The key to changing the way women are perceived in any company is a critical mass of women at the senior levels. Not only do men view women differently when there is a critical mass of female senior executives in an </a:t>
            </a:r>
            <a:r>
              <a:rPr lang="en-US" dirty="0" err="1"/>
              <a:t>organisation</a:t>
            </a:r>
            <a:r>
              <a:rPr lang="en-US" dirty="0"/>
              <a:t>, women also view themselves differently. For example, women in firms with few senior women are less serious about their work, less satisfied with their firms, less self-confident, and less interested in promotion compared with women in firms with significant numbers of women in senior positions. This may account for the disturbing rate of turnover among talented women many organizations are facing today. Which, of course, presents us with a vicious circle. If the only way to get more women to the top of corporations is to have more women at the top of </a:t>
            </a:r>
            <a:r>
              <a:rPr lang="en-US" dirty="0" err="1"/>
              <a:t>organisations</a:t>
            </a:r>
            <a:r>
              <a:rPr lang="en-US" dirty="0"/>
              <a:t>, we are left with a riddle, not a breakthrough. Translating this to multicultural diversity, it means that an </a:t>
            </a:r>
            <a:r>
              <a:rPr lang="en-US" dirty="0" err="1"/>
              <a:t>organisation</a:t>
            </a:r>
            <a:r>
              <a:rPr lang="en-US" dirty="0"/>
              <a:t> will need  a certain number of employees with another cultural background (a critical mass) - in order to make a difference.</a:t>
            </a: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On an </a:t>
            </a:r>
            <a:r>
              <a:rPr lang="en-US" dirty="0" err="1"/>
              <a:t>organisational</a:t>
            </a:r>
            <a:r>
              <a:rPr lang="en-US" dirty="0"/>
              <a:t> level, building a more diverse and inclusive </a:t>
            </a:r>
            <a:r>
              <a:rPr lang="en-US" dirty="0" err="1"/>
              <a:t>organisation</a:t>
            </a:r>
            <a:r>
              <a:rPr lang="en-US" dirty="0"/>
              <a:t> requires a change management process. This also involves an investment, both with direct and indirect costs like use of supplies, consultants and outside professionals, and the significant time involved by company employees providing and receiving training and participating in other aspects of </a:t>
            </a:r>
            <a:r>
              <a:rPr lang="en-US" dirty="0" err="1"/>
              <a:t>analysing</a:t>
            </a:r>
            <a:r>
              <a:rPr lang="en-US" dirty="0"/>
              <a:t> and implementing diversity management.</a:t>
            </a:r>
          </a:p>
          <a:p>
            <a:pPr marL="0" lvl="0" indent="0" algn="just" rtl="0">
              <a:lnSpc>
                <a:spcPct val="100000"/>
              </a:lnSpc>
              <a:spcBef>
                <a:spcPts val="0"/>
              </a:spcBef>
              <a:spcAft>
                <a:spcPts val="0"/>
              </a:spcAft>
              <a:buSzPts val="1100"/>
              <a:buNone/>
            </a:pPr>
            <a:endParaRPr lang="en-US" dirty="0"/>
          </a:p>
          <a:p>
            <a:pPr marL="0" lvl="0" indent="0" algn="just" rtl="0">
              <a:lnSpc>
                <a:spcPct val="100000"/>
              </a:lnSpc>
              <a:spcBef>
                <a:spcPts val="0"/>
              </a:spcBef>
              <a:spcAft>
                <a:spcPts val="0"/>
              </a:spcAft>
              <a:buSzPts val="1100"/>
              <a:buNone/>
            </a:pPr>
            <a:r>
              <a:rPr lang="en-GB" sz="1100" b="0" i="0" u="none" strike="noStrike" cap="none" dirty="0">
                <a:solidFill>
                  <a:srgbClr val="000000"/>
                </a:solidFill>
                <a:effectLst/>
                <a:latin typeface="Arial"/>
                <a:ea typeface="Arial"/>
                <a:cs typeface="Arial"/>
                <a:sym typeface="Arial"/>
              </a:rPr>
              <a:t>On a team level, research has shown that cultural diverse teams that are well managed perform better than homogeneous teams. Though, poorly managed diverse teams do not perform with the same effectiveness (see graph on next slide).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To start a workshop, it’s important participants know each other’s background. </a:t>
            </a:r>
          </a:p>
          <a:p>
            <a:pPr marL="0" lvl="0" indent="0" algn="l" rtl="0">
              <a:spcBef>
                <a:spcPts val="0"/>
              </a:spcBef>
              <a:spcAft>
                <a:spcPts val="0"/>
              </a:spcAft>
              <a:buNone/>
            </a:pPr>
            <a:r>
              <a:rPr lang="en-GB" dirty="0"/>
              <a:t>Ask each participant to introduce themselves</a:t>
            </a:r>
          </a:p>
          <a:p>
            <a:pPr marL="0" lvl="0" indent="0" algn="l" rtl="0">
              <a:spcBef>
                <a:spcPts val="0"/>
              </a:spcBef>
              <a:spcAft>
                <a:spcPts val="0"/>
              </a:spcAft>
              <a:buNone/>
            </a:pPr>
            <a:endParaRPr lang="en-GB" dirty="0"/>
          </a:p>
          <a:p>
            <a:pPr marL="0" lvl="0" indent="0" algn="l" rtl="0">
              <a:spcBef>
                <a:spcPts val="0"/>
              </a:spcBef>
              <a:spcAft>
                <a:spcPts val="0"/>
              </a:spcAft>
              <a:buNone/>
            </a:pPr>
            <a:r>
              <a:rPr lang="en-GB" i="1" dirty="0" err="1">
                <a:highlight>
                  <a:srgbClr val="FFFF00"/>
                </a:highlight>
              </a:rPr>
              <a:t>Cfr</a:t>
            </a:r>
            <a:r>
              <a:rPr lang="en-GB" i="1" dirty="0">
                <a:highlight>
                  <a:srgbClr val="FFFF00"/>
                </a:highlight>
              </a:rPr>
              <a:t>. Exercise leaflet 1.1.</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9163279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On a team level, research has shown that cultural diverse teams that are well managed perform better than homogeneous teams. Though, poorly managed diverse teams do not perform with the same effectiveness. The increased performance of well-managed heterogeneous teams is due to the synergy that comes from their diversity. Their ineffectiveness when poorly managed comes from their problems in overcoming the complexity of their teams. When  heterogeneous teams can overcome the difficulties of managing their diversity, they are able to capture the benefits of their synergy and be more effective than is the case with homogeneous teams. </a:t>
            </a: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0b44fcf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50b44fcf37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When your </a:t>
            </a:r>
            <a:r>
              <a:rPr lang="en-US" dirty="0" err="1"/>
              <a:t>organisation</a:t>
            </a:r>
            <a:r>
              <a:rPr lang="en-US" dirty="0"/>
              <a:t> and teams are (becoming) more diverse it is important to manage following complexities:</a:t>
            </a:r>
          </a:p>
          <a:p>
            <a:pPr marL="0" lvl="0" indent="0" algn="just" rtl="0">
              <a:lnSpc>
                <a:spcPct val="100000"/>
              </a:lnSpc>
              <a:spcBef>
                <a:spcPts val="0"/>
              </a:spcBef>
              <a:spcAft>
                <a:spcPts val="0"/>
              </a:spcAft>
              <a:buSzPts val="1100"/>
              <a:buNone/>
            </a:pPr>
            <a:endParaRPr lang="en-US" dirty="0"/>
          </a:p>
          <a:p>
            <a:pPr marL="171450" lvl="0" indent="-171450" algn="just" rtl="0">
              <a:lnSpc>
                <a:spcPct val="100000"/>
              </a:lnSpc>
              <a:spcBef>
                <a:spcPts val="0"/>
              </a:spcBef>
              <a:spcAft>
                <a:spcPts val="0"/>
              </a:spcAft>
              <a:buSzPts val="1100"/>
            </a:pPr>
            <a:r>
              <a:rPr lang="en-US" dirty="0"/>
              <a:t>Communication barriers: When you build a workforce with employees from different cultural and linguistic backgrounds, you increase the number of communication barriers. Give extra attention to communication flows and mutual understanding. </a:t>
            </a:r>
          </a:p>
          <a:p>
            <a:pPr marL="171450" lvl="0" indent="-171450" algn="just" rtl="0">
              <a:lnSpc>
                <a:spcPct val="100000"/>
              </a:lnSpc>
              <a:spcBef>
                <a:spcPts val="0"/>
              </a:spcBef>
              <a:spcAft>
                <a:spcPts val="0"/>
              </a:spcAft>
              <a:buSzPts val="1100"/>
            </a:pPr>
            <a:r>
              <a:rPr lang="en-US" dirty="0"/>
              <a:t>Cultural resistance: When companies become more diverse, it changes the relationships and nature of the workplace. These changes might cause stress among employees and contribute to a negative atmosphere, if not well-planned and managed. Training employees about diversity is important if it will impact their work roles and processes.</a:t>
            </a:r>
          </a:p>
          <a:p>
            <a:pPr marL="171450" lvl="0" indent="-171450" algn="just" rtl="0">
              <a:lnSpc>
                <a:spcPct val="100000"/>
              </a:lnSpc>
              <a:spcBef>
                <a:spcPts val="0"/>
              </a:spcBef>
              <a:spcAft>
                <a:spcPts val="0"/>
              </a:spcAft>
              <a:buSzPts val="1100"/>
            </a:pPr>
            <a:r>
              <a:rPr lang="en-US" dirty="0"/>
              <a:t>Discrimination issues: Discrimination is the unfair treatment of someone because of distinguishing traits. Naturally, if you have a diverse workforce there is more opportunity for discrimination since diversity is based on distinguishing traits among workers. So be aware. </a:t>
            </a:r>
          </a:p>
          <a:p>
            <a:pPr marL="171450" lvl="0" indent="-171450" algn="just" rtl="0">
              <a:lnSpc>
                <a:spcPct val="100000"/>
              </a:lnSpc>
              <a:spcBef>
                <a:spcPts val="0"/>
              </a:spcBef>
              <a:spcAft>
                <a:spcPts val="0"/>
              </a:spcAft>
              <a:buSzPts val="1100"/>
            </a:pPr>
            <a:r>
              <a:rPr lang="en-US" dirty="0"/>
              <a:t>Overcoming negativity: Companies do a better job of increasing diversity when they forgo the control tactics and frame their efforts more positively. It’s more effective for instance to engage managers in solving the problem, increase their on-the-job contact with newcomers, and promote social accountability—the desire to look fair-minded.</a:t>
            </a:r>
          </a:p>
          <a:p>
            <a:pPr marL="171450" lvl="0" indent="-171450" algn="just" rtl="0">
              <a:lnSpc>
                <a:spcPct val="100000"/>
              </a:lnSpc>
              <a:spcBef>
                <a:spcPts val="0"/>
              </a:spcBef>
              <a:spcAft>
                <a:spcPts val="0"/>
              </a:spcAft>
              <a:buSzPts val="1100"/>
            </a:pPr>
            <a:r>
              <a:rPr lang="en-US" dirty="0"/>
              <a:t>Building trust: The biggest challenge to create an inclusive culture has to do with trust. Employees need to trust each other if they are to produce their best work. It goes easier to establish trust with those you have a lot in common with. Managers of diverse teams need to invest in establishing bonds of trust within their teams.</a:t>
            </a:r>
          </a:p>
          <a:p>
            <a:pPr marL="0" lvl="0" indent="0" algn="l" rtl="0">
              <a:lnSpc>
                <a:spcPct val="100000"/>
              </a:lnSpc>
              <a:spcBef>
                <a:spcPts val="0"/>
              </a:spcBef>
              <a:spcAft>
                <a:spcPts val="0"/>
              </a:spcAft>
              <a:buSzPts val="1100"/>
              <a:buNone/>
            </a:pPr>
            <a:r>
              <a:rPr lang="en-US" dirty="0"/>
              <a: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Many organizations launch diversity </a:t>
            </a:r>
            <a:r>
              <a:rPr lang="en-US" dirty="0" err="1"/>
              <a:t>programmes</a:t>
            </a:r>
            <a:r>
              <a:rPr lang="en-US" dirty="0"/>
              <a:t> without truly understanding inclusion, a self-defeating approach that leads to poor outcomes. Diversity in the absence of inclusion rarely adds value to an </a:t>
            </a:r>
            <a:r>
              <a:rPr lang="en-US" dirty="0" err="1"/>
              <a:t>organisation</a:t>
            </a:r>
            <a:r>
              <a:rPr lang="en-US" dirty="0"/>
              <a:t>. Numbers are important, but successful companies go beyond statistics and engage people from diverse backgrounds and perspectives through participatory decision-making. In order to create an inclusive company culture, </a:t>
            </a:r>
            <a:r>
              <a:rPr lang="en-US" dirty="0" err="1"/>
              <a:t>organisations</a:t>
            </a:r>
            <a:r>
              <a:rPr lang="en-US" dirty="0"/>
              <a:t> should take the following 4 key elements into account.</a:t>
            </a:r>
            <a:endParaRPr dirty="0"/>
          </a:p>
        </p:txBody>
      </p:sp>
    </p:spTree>
    <p:extLst>
      <p:ext uri="{BB962C8B-B14F-4D97-AF65-F5344CB8AC3E}">
        <p14:creationId xmlns:p14="http://schemas.microsoft.com/office/powerpoint/2010/main" val="18750886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To integrate a diverse workforce and to manage it effectively, there are a couple of things an </a:t>
            </a:r>
            <a:r>
              <a:rPr lang="en-US" dirty="0" err="1"/>
              <a:t>organisation</a:t>
            </a:r>
            <a:r>
              <a:rPr lang="en-US" dirty="0"/>
              <a:t> should do. In their study on diversity in the workplace, involving more than 1000 companies across 12 countries, McKinsey found four imperatives for a high-impact inclusion and diversity strategy:</a:t>
            </a:r>
          </a:p>
          <a:p>
            <a:pPr marL="0" lvl="0" indent="0" algn="just" rtl="0">
              <a:lnSpc>
                <a:spcPct val="100000"/>
              </a:lnSpc>
              <a:spcBef>
                <a:spcPts val="0"/>
              </a:spcBef>
              <a:spcAft>
                <a:spcPts val="0"/>
              </a:spcAft>
              <a:buSzPts val="1100"/>
              <a:buNone/>
            </a:pPr>
            <a:endParaRPr lang="en-US" dirty="0"/>
          </a:p>
          <a:p>
            <a:pPr marL="228600" lvl="0" indent="-228600" algn="just" rtl="0">
              <a:lnSpc>
                <a:spcPct val="100000"/>
              </a:lnSpc>
              <a:spcBef>
                <a:spcPts val="0"/>
              </a:spcBef>
              <a:spcAft>
                <a:spcPts val="0"/>
              </a:spcAft>
              <a:buSzPts val="1100"/>
              <a:buFont typeface="+mj-lt"/>
              <a:buAutoNum type="arabicPeriod"/>
            </a:pPr>
            <a:r>
              <a:rPr lang="en-US" dirty="0"/>
              <a:t>Commit and cascade: While an example must be set at senior levels, it is crucial to cascade down to all company ranks and ensure that everyone, especially middle management, has enough resources to buy in to diversity principles.	</a:t>
            </a:r>
          </a:p>
          <a:p>
            <a:pPr marL="228600" lvl="0" indent="-228600" algn="just" rtl="0">
              <a:lnSpc>
                <a:spcPct val="100000"/>
              </a:lnSpc>
              <a:spcBef>
                <a:spcPts val="0"/>
              </a:spcBef>
              <a:spcAft>
                <a:spcPts val="0"/>
              </a:spcAft>
              <a:buSzPts val="1100"/>
              <a:buFont typeface="+mj-lt"/>
              <a:buAutoNum type="arabicPeriod"/>
            </a:pPr>
            <a:r>
              <a:rPr lang="en-US" dirty="0"/>
              <a:t>Link inclusion and diversity to growth strategy: The inclusion and diversity goals should be explicitly linked to specific business growth priorities, which can only be realized when there is a good understanding of which aspects of diversity act as performance catalysts for specific business metrics.	</a:t>
            </a:r>
          </a:p>
          <a:p>
            <a:pPr marL="228600" lvl="0" indent="-228600" algn="just" rtl="0">
              <a:lnSpc>
                <a:spcPct val="100000"/>
              </a:lnSpc>
              <a:spcBef>
                <a:spcPts val="0"/>
              </a:spcBef>
              <a:spcAft>
                <a:spcPts val="0"/>
              </a:spcAft>
              <a:buSzPts val="1100"/>
              <a:buFont typeface="+mj-lt"/>
              <a:buAutoNum type="arabicPeriod"/>
            </a:pPr>
            <a:r>
              <a:rPr lang="en-US" dirty="0"/>
              <a:t>Craft an initiative portfolio of inclusion and diversity priorities: The initiatives should be prioritized in alignment with the overall growth strategy. Furthermore, this should go along with creating a genuinely inclusive </a:t>
            </a:r>
            <a:r>
              <a:rPr lang="en-US" dirty="0" err="1"/>
              <a:t>organisational</a:t>
            </a:r>
            <a:r>
              <a:rPr lang="en-US" dirty="0"/>
              <a:t> culture. This way, by combining the “hard” and “soft-wiring”, a coherent story is created, which is required to reap the intended benefits. Therefore, it is important to monitor the perceptions and experiences about diversity and inclusion, together with business impact metrics.</a:t>
            </a:r>
          </a:p>
          <a:p>
            <a:pPr marL="228600" lvl="0" indent="-228600" algn="just" rtl="0">
              <a:lnSpc>
                <a:spcPct val="100000"/>
              </a:lnSpc>
              <a:spcBef>
                <a:spcPts val="0"/>
              </a:spcBef>
              <a:spcAft>
                <a:spcPts val="0"/>
              </a:spcAft>
              <a:buSzPts val="1100"/>
              <a:buFont typeface="+mj-lt"/>
              <a:buAutoNum type="arabicPeriod"/>
            </a:pPr>
            <a:r>
              <a:rPr lang="en-US" dirty="0"/>
              <a:t>Tailor for impact: Inclusion and diversity initiatives should be adapted to the different business areas or geographic regions in order to maximize local buy-in and impact. </a:t>
            </a:r>
          </a:p>
          <a:p>
            <a:pPr marL="0" lvl="0" indent="0" algn="just" rtl="0">
              <a:lnSpc>
                <a:spcPct val="100000"/>
              </a:lnSpc>
              <a:spcBef>
                <a:spcPts val="0"/>
              </a:spcBef>
              <a:spcAft>
                <a:spcPts val="0"/>
              </a:spcAft>
              <a:buSzPts val="1100"/>
              <a:buFont typeface="+mj-lt"/>
              <a:buNone/>
            </a:pPr>
            <a:endParaRPr lang="en-US" dirty="0"/>
          </a:p>
          <a:p>
            <a:pPr marL="0" lvl="0" indent="0" algn="just" rtl="0">
              <a:lnSpc>
                <a:spcPct val="100000"/>
              </a:lnSpc>
              <a:spcBef>
                <a:spcPts val="0"/>
              </a:spcBef>
              <a:spcAft>
                <a:spcPts val="0"/>
              </a:spcAft>
              <a:buSzPts val="1100"/>
              <a:buNone/>
            </a:pPr>
            <a:r>
              <a:rPr lang="en-US" dirty="0"/>
              <a:t>Just like any cultural change, implementing a real strategy for inclusion and diversity necessarily involves considerable effort by companies. Though, research shows it's worth the effort in terms of the potential company benefits.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i="0" dirty="0"/>
              <a:t>Hand out attachment I of leaflet 2.3.</a:t>
            </a:r>
          </a:p>
          <a:p>
            <a:pPr marL="0" lvl="0" indent="0" algn="l" rtl="0">
              <a:lnSpc>
                <a:spcPct val="100000"/>
              </a:lnSpc>
              <a:spcBef>
                <a:spcPts val="0"/>
              </a:spcBef>
              <a:spcAft>
                <a:spcPts val="0"/>
              </a:spcAft>
              <a:buSzPts val="1100"/>
              <a:buNone/>
            </a:pPr>
            <a:endParaRPr lang="en-GB" i="1" dirty="0"/>
          </a:p>
          <a:p>
            <a:pPr marL="0" lvl="0" indent="0" algn="l" rtl="0">
              <a:lnSpc>
                <a:spcPct val="100000"/>
              </a:lnSpc>
              <a:spcBef>
                <a:spcPts val="0"/>
              </a:spcBef>
              <a:spcAft>
                <a:spcPts val="0"/>
              </a:spcAft>
              <a:buSzPts val="1100"/>
              <a:buNone/>
            </a:pPr>
            <a:r>
              <a:rPr lang="en-GB" i="1" dirty="0" err="1"/>
              <a:t>Cfr</a:t>
            </a:r>
            <a:r>
              <a:rPr lang="en-GB" i="1" dirty="0"/>
              <a:t>. Exercise leaflet 2.3.</a:t>
            </a:r>
            <a:endParaRPr i="1"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Researchers have distinguished 4 phases towards an inclusive culture within </a:t>
            </a:r>
            <a:r>
              <a:rPr lang="en-US" dirty="0" err="1"/>
              <a:t>organisations</a:t>
            </a:r>
            <a:r>
              <a:rPr lang="en-US" dirty="0"/>
              <a:t>: resistance phase, conformity phase, inclusion phase and proactivity phase. </a:t>
            </a:r>
            <a:r>
              <a:rPr lang="en-US" dirty="0" err="1"/>
              <a:t>Organisations</a:t>
            </a:r>
            <a:r>
              <a:rPr lang="en-US" dirty="0"/>
              <a:t> in a resistance phase might react in a bad way to imposed diversity initiatives because they do not see the advantage of it. That is why it is so important to first create awareness in such </a:t>
            </a:r>
            <a:r>
              <a:rPr lang="en-US" dirty="0" err="1"/>
              <a:t>organisations</a:t>
            </a:r>
            <a:r>
              <a:rPr lang="en-US" dirty="0"/>
              <a:t> before taking action. Many </a:t>
            </a:r>
            <a:r>
              <a:rPr lang="en-US" dirty="0" err="1"/>
              <a:t>organisations</a:t>
            </a:r>
            <a:r>
              <a:rPr lang="en-US" dirty="0"/>
              <a:t> today can be situated in the conformity phase: they follow societal developments without doing more than what is legally obliged. </a:t>
            </a:r>
            <a:r>
              <a:rPr lang="en-US" dirty="0" err="1"/>
              <a:t>Organisations</a:t>
            </a:r>
            <a:r>
              <a:rPr lang="en-US" dirty="0"/>
              <a:t> chasing a workforce that represents the ecological framework and who truly believe in the benefits of diversity, can be situated in the inclusion phase. </a:t>
            </a:r>
            <a:r>
              <a:rPr lang="en-US" dirty="0" err="1"/>
              <a:t>Organisations</a:t>
            </a:r>
            <a:r>
              <a:rPr lang="en-US" dirty="0"/>
              <a:t> in the proactive phase go even beyond this: they intervene in the </a:t>
            </a:r>
            <a:r>
              <a:rPr lang="en-US" dirty="0" err="1"/>
              <a:t>organisational</a:t>
            </a:r>
            <a:r>
              <a:rPr lang="en-US" dirty="0"/>
              <a:t> structure in order to accommodate diversity the best as possible. Such </a:t>
            </a:r>
            <a:r>
              <a:rPr lang="en-US" dirty="0" err="1"/>
              <a:t>organisations</a:t>
            </a:r>
            <a:r>
              <a:rPr lang="en-US" dirty="0"/>
              <a:t> believe that a diverse workforce is crucial for long-term growth. </a:t>
            </a:r>
          </a:p>
          <a:p>
            <a:pPr marL="0" lvl="0" indent="0" algn="just" rtl="0">
              <a:lnSpc>
                <a:spcPct val="100000"/>
              </a:lnSpc>
              <a:spcBef>
                <a:spcPts val="0"/>
              </a:spcBef>
              <a:spcAft>
                <a:spcPts val="0"/>
              </a:spcAft>
              <a:buSzPts val="1100"/>
              <a:buNone/>
            </a:pPr>
            <a:endParaRPr lang="en-US" dirty="0"/>
          </a:p>
          <a:p>
            <a:pPr marL="0" lvl="0" indent="0" algn="just" rtl="0">
              <a:lnSpc>
                <a:spcPct val="100000"/>
              </a:lnSpc>
              <a:spcBef>
                <a:spcPts val="0"/>
              </a:spcBef>
              <a:spcAft>
                <a:spcPts val="0"/>
              </a:spcAft>
              <a:buSzPts val="1100"/>
              <a:buNone/>
            </a:pPr>
            <a:r>
              <a:rPr lang="en-US" dirty="0"/>
              <a:t>The four phases characterize the evolution from a monocultural mindset towards an intercultural mindset and indicate a sequentially greater ability to recognize and have a more complete understanding of cultural difference. </a:t>
            </a:r>
            <a:r>
              <a:rPr lang="en-US" dirty="0" err="1"/>
              <a:t>Organisations</a:t>
            </a:r>
            <a:r>
              <a:rPr lang="en-US" dirty="0"/>
              <a:t> in the ‘resistance’ or ‘conformity’ phase have a (rather) monocultural mindset, in that one’s own culture is seen as the only culture and to some extent, the ‘better culture’. </a:t>
            </a:r>
            <a:r>
              <a:rPr lang="en-US" dirty="0" err="1"/>
              <a:t>Organisations</a:t>
            </a:r>
            <a:r>
              <a:rPr lang="en-US" dirty="0"/>
              <a:t> in the inclusive and proactivity phase are considered as having a (more) multicultural mindset, in that one’s own culture is considered as equal amongst other cultures. </a:t>
            </a:r>
          </a:p>
          <a:p>
            <a:pPr marL="0" lvl="0" indent="0" algn="just" rtl="0">
              <a:lnSpc>
                <a:spcPct val="100000"/>
              </a:lnSpc>
              <a:spcBef>
                <a:spcPts val="0"/>
              </a:spcBef>
              <a:spcAft>
                <a:spcPts val="0"/>
              </a:spcAft>
              <a:buSzPts val="1100"/>
              <a:buNone/>
            </a:pPr>
            <a:endParaRPr lang="en-US" dirty="0"/>
          </a:p>
          <a:p>
            <a:pPr marL="0" lvl="0" indent="0" algn="just" rtl="0">
              <a:lnSpc>
                <a:spcPct val="100000"/>
              </a:lnSpc>
              <a:spcBef>
                <a:spcPts val="0"/>
              </a:spcBef>
              <a:spcAft>
                <a:spcPts val="0"/>
              </a:spcAft>
              <a:buSzPts val="1100"/>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just" rtl="0">
              <a:buFont typeface="+mj-lt"/>
              <a:buNone/>
            </a:pPr>
            <a:r>
              <a:rPr lang="en-US" sz="1100" b="0" i="0" u="none" strike="noStrike" cap="none" dirty="0">
                <a:solidFill>
                  <a:srgbClr val="000000"/>
                </a:solidFill>
                <a:effectLst/>
                <a:latin typeface="Arial"/>
                <a:ea typeface="Arial"/>
                <a:cs typeface="Arial"/>
                <a:sym typeface="Arial"/>
              </a:rPr>
              <a:t>Leaders have an important role to play in creating an inclusive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Research by Deloitte reveals that employees feel included when they are treated fairly, when their uniqueness is appreciated and they have a sense of belonging, and when they have a voice in decision making. To achieve these aims, highly inclusive leaders demonstrate 6 signature traits—in terms of what they think about and what they do—that are reinforcing and interrelated:</a:t>
            </a:r>
          </a:p>
          <a:p>
            <a:pPr marL="158750" indent="0" algn="just" rtl="0">
              <a:buFont typeface="+mj-lt"/>
              <a:buNone/>
            </a:pPr>
            <a:endParaRPr lang="en-US" b="0" dirty="0">
              <a:effectLst/>
            </a:endParaRP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Commitment to diversity at the individual and </a:t>
            </a:r>
            <a:r>
              <a:rPr lang="en-US" sz="1100" b="0" i="0" u="none" strike="noStrike" cap="none" dirty="0" err="1">
                <a:solidFill>
                  <a:srgbClr val="000000"/>
                </a:solidFill>
                <a:effectLst/>
                <a:latin typeface="Arial"/>
                <a:ea typeface="Arial"/>
                <a:cs typeface="Arial"/>
                <a:sym typeface="Arial"/>
              </a:rPr>
              <a:t>organisational</a:t>
            </a:r>
            <a:r>
              <a:rPr lang="en-US" sz="1100" b="0" i="0" u="none" strike="noStrike" cap="none" dirty="0">
                <a:solidFill>
                  <a:srgbClr val="000000"/>
                </a:solidFill>
                <a:effectLst/>
                <a:latin typeface="Arial"/>
                <a:ea typeface="Arial"/>
                <a:cs typeface="Arial"/>
                <a:sym typeface="Arial"/>
              </a:rPr>
              <a:t> levels</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Courage to speak up and challenge the status quo</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Cognizance of our bias and blind spots at both personal and </a:t>
            </a:r>
            <a:r>
              <a:rPr lang="en-US" sz="1100" b="0" i="0" u="none" strike="noStrike" cap="none" dirty="0" err="1">
                <a:solidFill>
                  <a:srgbClr val="000000"/>
                </a:solidFill>
                <a:effectLst/>
                <a:latin typeface="Arial"/>
                <a:ea typeface="Arial"/>
                <a:cs typeface="Arial"/>
                <a:sym typeface="Arial"/>
              </a:rPr>
              <a:t>organisational</a:t>
            </a:r>
            <a:r>
              <a:rPr lang="en-US" sz="1100" b="0" i="0" u="none" strike="noStrike" cap="none" dirty="0">
                <a:solidFill>
                  <a:srgbClr val="000000"/>
                </a:solidFill>
                <a:effectLst/>
                <a:latin typeface="Arial"/>
                <a:ea typeface="Arial"/>
                <a:cs typeface="Arial"/>
                <a:sym typeface="Arial"/>
              </a:rPr>
              <a:t> levels</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Curiosity and desire to be open to differences and ambiguity</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Cross-cultural fluency and ability to communicate and adapt to cross-cultural interactions</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Collaboration with and empower others who are diverse from us</a:t>
            </a:r>
          </a:p>
          <a:p>
            <a:pPr rtl="0" fontAlgn="base"/>
            <a:endParaRPr lang="en-US" sz="1100" b="0" i="0" u="none" strike="noStrike" cap="none" dirty="0">
              <a:solidFill>
                <a:srgbClr val="000000"/>
              </a:solidFill>
              <a:effectLst/>
              <a:latin typeface="Arial"/>
              <a:ea typeface="Arial"/>
              <a:cs typeface="Arial"/>
              <a:sym typeface="Arial"/>
            </a:endParaRPr>
          </a:p>
          <a:p>
            <a:pPr marL="158750" indent="0" algn="just" rtl="0" fontAlgn="base">
              <a:buNone/>
            </a:pPr>
            <a:r>
              <a:rPr lang="en-US" sz="1100" b="0" i="0" u="none" strike="noStrike" cap="none" dirty="0">
                <a:solidFill>
                  <a:srgbClr val="000000"/>
                </a:solidFill>
                <a:effectLst/>
                <a:latin typeface="Arial"/>
                <a:ea typeface="Arial"/>
                <a:cs typeface="Arial"/>
                <a:sym typeface="Arial"/>
              </a:rPr>
              <a:t>These 6 traits and 15 elements are not a meaningless or aspirational laundry list. They are very tangible and developable. Collectively, these six traits represent a powerful capability highly adapted to diversity. Embodiment of these traits enables leaders to operate more effectively within diverse markets, better connect with diverse customers, access a more diverse spectrum of ideas, and enable diverse individuals in the workforce to reach their full potential. </a:t>
            </a:r>
            <a:endParaRPr lang="en-US" b="0" dirty="0">
              <a:effectLst/>
            </a:endParaRPr>
          </a:p>
          <a:p>
            <a:pPr marL="158750" indent="0">
              <a:buNone/>
            </a:pPr>
            <a:br>
              <a:rPr lang="en-US" dirty="0"/>
            </a:b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just">
              <a:buNone/>
            </a:pPr>
            <a:r>
              <a:rPr lang="en-GB" sz="1100" b="0" i="0" u="none" strike="noStrike" cap="none" dirty="0">
                <a:solidFill>
                  <a:srgbClr val="000000"/>
                </a:solidFill>
                <a:effectLst/>
                <a:latin typeface="Arial"/>
                <a:ea typeface="Arial"/>
                <a:cs typeface="Arial"/>
                <a:sym typeface="Arial"/>
              </a:rPr>
              <a:t>The 6 signature traits of an inclusive leader are very tangible and developable. This has important implications for how organizations select and develop leaders. The Deloitte study identified several actions for organizations to develop inclusive leadership capabilities:</a:t>
            </a:r>
          </a:p>
          <a:p>
            <a:pPr marL="158750" indent="0" algn="just">
              <a:buNone/>
            </a:pPr>
            <a:endParaRPr lang="en-GB" sz="1100" b="0" i="0" u="none" strike="noStrike" cap="none" dirty="0">
              <a:solidFill>
                <a:srgbClr val="000000"/>
              </a:solidFill>
              <a:effectLst/>
              <a:latin typeface="Arial"/>
              <a:ea typeface="Arial"/>
              <a:cs typeface="Arial"/>
              <a:sym typeface="Arial"/>
            </a:endParaRPr>
          </a:p>
          <a:p>
            <a:pPr marL="457200" indent="-298450" algn="just"/>
            <a:r>
              <a:rPr lang="en-GB" sz="1100" b="0" i="0" u="none" strike="noStrike" cap="none" dirty="0">
                <a:solidFill>
                  <a:srgbClr val="000000"/>
                </a:solidFill>
                <a:effectLst/>
                <a:latin typeface="Arial"/>
                <a:ea typeface="Arial"/>
                <a:cs typeface="Arial"/>
                <a:sym typeface="Arial"/>
              </a:rPr>
              <a:t>Highlight inclusive leadership as a core pillar within the organization’s diversity and inclusion strategy</a:t>
            </a:r>
          </a:p>
          <a:p>
            <a:pPr marL="457200" indent="-298450" algn="just"/>
            <a:r>
              <a:rPr lang="en-GB" sz="1100" b="0" i="0" u="none" strike="noStrike" cap="none" dirty="0">
                <a:solidFill>
                  <a:srgbClr val="000000"/>
                </a:solidFill>
                <a:effectLst/>
                <a:latin typeface="Arial"/>
                <a:ea typeface="Arial"/>
                <a:cs typeface="Arial"/>
                <a:sym typeface="Arial"/>
              </a:rPr>
              <a:t>Ensure that recruitment, competence management and leadership programmes emphasize inclusive leadership capabilities</a:t>
            </a:r>
          </a:p>
          <a:p>
            <a:pPr marL="457200" indent="-298450" algn="just"/>
            <a:r>
              <a:rPr lang="en-GB" sz="1100" b="0" i="0" u="none" strike="noStrike" cap="none" dirty="0">
                <a:solidFill>
                  <a:srgbClr val="000000"/>
                </a:solidFill>
                <a:effectLst/>
                <a:latin typeface="Arial"/>
                <a:ea typeface="Arial"/>
                <a:cs typeface="Arial"/>
                <a:sym typeface="Arial"/>
              </a:rPr>
              <a:t>Embed ‘inclusive leadership behaviour’ within  performance management:</a:t>
            </a:r>
          </a:p>
          <a:p>
            <a:pPr marL="457200" lvl="0" indent="-298450" algn="just"/>
            <a:r>
              <a:rPr lang="en-GB" sz="1100" b="0" i="0" u="none" strike="noStrike" cap="none" dirty="0">
                <a:solidFill>
                  <a:srgbClr val="000000"/>
                </a:solidFill>
                <a:effectLst/>
                <a:latin typeface="Arial"/>
                <a:ea typeface="Arial"/>
                <a:cs typeface="Arial"/>
                <a:sym typeface="Arial"/>
              </a:rPr>
              <a:t>Set clear KPIs to inclusive behaviours and diversity and inclusion outcomes. </a:t>
            </a:r>
          </a:p>
          <a:p>
            <a:pPr marL="457200" lvl="0" indent="-298450" algn="just"/>
            <a:r>
              <a:rPr lang="en-GB" sz="1100" b="0" i="0" u="none" strike="noStrike" cap="none" dirty="0">
                <a:solidFill>
                  <a:srgbClr val="000000"/>
                </a:solidFill>
                <a:effectLst/>
                <a:latin typeface="Arial"/>
                <a:ea typeface="Arial"/>
                <a:cs typeface="Arial"/>
                <a:sym typeface="Arial"/>
              </a:rPr>
              <a:t>Hold leaders accountable for non-inclusive behaviours</a:t>
            </a:r>
          </a:p>
          <a:p>
            <a:pPr marL="457200" indent="-298450" algn="just"/>
            <a:r>
              <a:rPr lang="en-GB" sz="1100" b="0" i="0" u="none" strike="noStrike" cap="none" dirty="0">
                <a:solidFill>
                  <a:srgbClr val="000000"/>
                </a:solidFill>
                <a:effectLst/>
                <a:latin typeface="Arial"/>
                <a:ea typeface="Arial"/>
                <a:cs typeface="Arial"/>
                <a:sym typeface="Arial"/>
              </a:rPr>
              <a:t>Ambassadorship: Reward and showcase those individuals who role model the characteristics of inclusive leadership well.  </a:t>
            </a:r>
          </a:p>
          <a:p>
            <a:pPr marL="158750" indent="0">
              <a:buNone/>
            </a:pPr>
            <a:endParaRPr lang="en-GB"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just">
              <a:lnSpc>
                <a:spcPct val="100000"/>
              </a:lnSpc>
              <a:buNone/>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Our world is becoming superdiverse. Besides the enormous increase in the ethnic-cultural diversity, the diversity within the diversity is also growing. People all over the world are pouring in, whereas the migrants of the past century were coming from a limited number of countries. This is becoming especially clear in urban areas which we often refer to as ‘majority-minority cities’: cities where the majority of inhabitants have roots in migration. So superdiversity is not just a word, it is an empirical fact that we have to deal with. This unparalleled variety of cultures, identities, religions and languages presents both challenges and opportunities for practitioners and policymakers but also for communities and businesses. </a:t>
            </a:r>
          </a:p>
          <a:p>
            <a:pPr marL="0" indent="0">
              <a:lnSpc>
                <a:spcPct val="100000"/>
              </a:lnSpc>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5355043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0" dirty="0"/>
              <a:t>Hand out attachment I of leaflet 2.4.</a:t>
            </a:r>
          </a:p>
          <a:p>
            <a:pPr marL="0" lvl="0" indent="0" algn="l" rtl="0">
              <a:lnSpc>
                <a:spcPct val="100000"/>
              </a:lnSpc>
              <a:spcBef>
                <a:spcPts val="0"/>
              </a:spcBef>
              <a:spcAft>
                <a:spcPts val="0"/>
              </a:spcAft>
              <a:buSzPts val="1100"/>
              <a:buNone/>
            </a:pPr>
            <a:endParaRPr lang="en-US" i="1" dirty="0"/>
          </a:p>
          <a:p>
            <a:pPr marL="0" lvl="0" indent="0" algn="l" rtl="0">
              <a:lnSpc>
                <a:spcPct val="100000"/>
              </a:lnSpc>
              <a:spcBef>
                <a:spcPts val="0"/>
              </a:spcBef>
              <a:spcAft>
                <a:spcPts val="0"/>
              </a:spcAft>
              <a:buSzPts val="1100"/>
              <a:buNone/>
            </a:pPr>
            <a:r>
              <a:rPr lang="en-US" i="1" dirty="0" err="1"/>
              <a:t>Cfr</a:t>
            </a:r>
            <a:r>
              <a:rPr lang="en-US" i="1" dirty="0"/>
              <a:t>. Exercise leaflet 2.4.</a:t>
            </a:r>
          </a:p>
          <a:p>
            <a:pPr marL="0" lvl="0" indent="0" algn="l" rtl="0">
              <a:lnSpc>
                <a:spcPct val="100000"/>
              </a:lnSpc>
              <a:spcBef>
                <a:spcPts val="0"/>
              </a:spcBef>
              <a:spcAft>
                <a:spcPts val="0"/>
              </a:spcAft>
              <a:buSzPts val="1100"/>
              <a:buNone/>
            </a:pPr>
            <a:endParaRPr lang="en-US" i="1" dirty="0"/>
          </a:p>
          <a:p>
            <a:pPr marL="0" lvl="0" indent="0" algn="l" rtl="0">
              <a:lnSpc>
                <a:spcPct val="100000"/>
              </a:lnSpc>
              <a:spcBef>
                <a:spcPts val="0"/>
              </a:spcBef>
              <a:spcAft>
                <a:spcPts val="0"/>
              </a:spcAft>
              <a:buSzPts val="1100"/>
              <a:buNone/>
            </a:pPr>
            <a:r>
              <a:rPr lang="en-GB" dirty="0"/>
              <a:t>Look at the picture and see if you can determine which of the tops is bigger. Or are they the same size, the same shape? </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You probably would say: “Obviously they are not the same shape. The one on the left is clearly narrower and longer than the one on the right.” Or is it?</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Actually when you would measure the two tables, you would conclude these tables are exactly the same size! This picture was created by Roger Shepard, an Oxford and Stanford University professor. We all have seen some of these kinds of illusions over the years and we often refer to them as optical illusions. We would be more accurate describing them as cognitive illusions, because the illusory experience is not created by our eyes, but by our brain. </a:t>
            </a:r>
            <a:r>
              <a:rPr lang="en-US" dirty="0"/>
              <a:t>Knowing this is an optical illusion doesn’t change the way your brain is affecting what you see.</a:t>
            </a:r>
          </a:p>
          <a:p>
            <a:pPr marL="158750" lvl="0" indent="0" algn="just"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0" dirty="0"/>
              <a:t>Hand out attachment I of leaflet 2.4.</a:t>
            </a:r>
          </a:p>
          <a:p>
            <a:pPr marL="0" lvl="0" indent="0" algn="l" rtl="0">
              <a:lnSpc>
                <a:spcPct val="100000"/>
              </a:lnSpc>
              <a:spcBef>
                <a:spcPts val="0"/>
              </a:spcBef>
              <a:spcAft>
                <a:spcPts val="0"/>
              </a:spcAft>
              <a:buSzPts val="1100"/>
              <a:buNone/>
            </a:pPr>
            <a:endParaRPr lang="en-US" i="1" dirty="0"/>
          </a:p>
          <a:p>
            <a:pPr marL="0" lvl="0" indent="0" algn="l" rtl="0">
              <a:lnSpc>
                <a:spcPct val="100000"/>
              </a:lnSpc>
              <a:spcBef>
                <a:spcPts val="0"/>
              </a:spcBef>
              <a:spcAft>
                <a:spcPts val="0"/>
              </a:spcAft>
              <a:buSzPts val="1100"/>
              <a:buNone/>
            </a:pPr>
            <a:r>
              <a:rPr lang="en-US" i="1" dirty="0" err="1"/>
              <a:t>Cfr</a:t>
            </a:r>
            <a:r>
              <a:rPr lang="en-US" i="1" dirty="0"/>
              <a:t>. Exercise leaflet 2.4.</a:t>
            </a:r>
          </a:p>
          <a:p>
            <a:pPr marL="0" lvl="0" indent="0" algn="just" rtl="0">
              <a:spcBef>
                <a:spcPts val="0"/>
              </a:spcBef>
              <a:spcAft>
                <a:spcPts val="0"/>
              </a:spcAft>
              <a:buNone/>
            </a:pPr>
            <a:endParaRPr lang="en-US" dirty="0"/>
          </a:p>
          <a:p>
            <a:pPr marL="0" lvl="0" indent="0" algn="just" rtl="0">
              <a:spcBef>
                <a:spcPts val="0"/>
              </a:spcBef>
              <a:spcAft>
                <a:spcPts val="0"/>
              </a:spcAft>
              <a:buNone/>
            </a:pPr>
            <a:r>
              <a:rPr lang="en-US" dirty="0"/>
              <a:t>According to a research study done at Cambridge university, it doesn’t matter in what order the letters in a word are; only the first and last letters need to be in the right place. According to it, everything in the middle can be messed up and you can still easily read it even when it clearly shouldn’t be making any sense.</a:t>
            </a:r>
            <a:endParaRPr dirty="0"/>
          </a:p>
        </p:txBody>
      </p:sp>
      <p:sp>
        <p:nvSpPr>
          <p:cNvPr id="312" name="Google Shape;3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0b44fcf3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i="0" dirty="0">
                <a:highlight>
                  <a:srgbClr val="FFFFFF"/>
                </a:highlight>
              </a:rPr>
              <a:t>Hand out attachment I of leaflet 2.4.</a:t>
            </a:r>
          </a:p>
          <a:p>
            <a:pPr marL="0" lvl="0" indent="0" algn="l" rtl="0">
              <a:lnSpc>
                <a:spcPct val="100000"/>
              </a:lnSpc>
              <a:spcBef>
                <a:spcPts val="0"/>
              </a:spcBef>
              <a:spcAft>
                <a:spcPts val="0"/>
              </a:spcAft>
              <a:buSzPts val="1100"/>
              <a:buNone/>
            </a:pPr>
            <a:endParaRPr lang="en-US" sz="1200" i="1" dirty="0">
              <a:highlight>
                <a:srgbClr val="FFFFFF"/>
              </a:highlight>
            </a:endParaRPr>
          </a:p>
          <a:p>
            <a:pPr marL="0" lvl="0" indent="0" algn="l" rtl="0">
              <a:lnSpc>
                <a:spcPct val="100000"/>
              </a:lnSpc>
              <a:spcBef>
                <a:spcPts val="0"/>
              </a:spcBef>
              <a:spcAft>
                <a:spcPts val="0"/>
              </a:spcAft>
              <a:buSzPts val="1100"/>
              <a:buNone/>
            </a:pPr>
            <a:r>
              <a:rPr lang="en-US" sz="1200" i="1" dirty="0" err="1">
                <a:highlight>
                  <a:srgbClr val="FFFFFF"/>
                </a:highlight>
              </a:rPr>
              <a:t>Cfr</a:t>
            </a:r>
            <a:r>
              <a:rPr lang="en-US" sz="1200" i="1" dirty="0">
                <a:highlight>
                  <a:srgbClr val="FFFFFF"/>
                </a:highlight>
              </a:rPr>
              <a:t>. Exercise leaflet 2.4.</a:t>
            </a:r>
          </a:p>
          <a:p>
            <a:pPr marL="0" lvl="0" indent="0" algn="l" rtl="0">
              <a:spcBef>
                <a:spcPts val="0"/>
              </a:spcBef>
              <a:spcAft>
                <a:spcPts val="0"/>
              </a:spcAft>
              <a:buNone/>
            </a:pPr>
            <a:endParaRPr lang="en-US" sz="1200" dirty="0">
              <a:solidFill>
                <a:srgbClr val="333333"/>
              </a:solidFill>
              <a:highlight>
                <a:srgbClr val="FFFFFF"/>
              </a:highlight>
            </a:endParaRPr>
          </a:p>
          <a:p>
            <a:pPr marL="0" lvl="0" indent="0" algn="l" rtl="0">
              <a:spcBef>
                <a:spcPts val="0"/>
              </a:spcBef>
              <a:spcAft>
                <a:spcPts val="0"/>
              </a:spcAft>
              <a:buNone/>
            </a:pPr>
            <a:r>
              <a:rPr lang="en-US" sz="1200" dirty="0">
                <a:solidFill>
                  <a:srgbClr val="333333"/>
                </a:solidFill>
                <a:highlight>
                  <a:srgbClr val="FFFFFF"/>
                </a:highlight>
              </a:rPr>
              <a:t>Correct answer: people tend to spend more if they use coupons.</a:t>
            </a:r>
          </a:p>
        </p:txBody>
      </p:sp>
      <p:sp>
        <p:nvSpPr>
          <p:cNvPr id="318" name="Google Shape;318;g50b44fcf3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0b44fcf3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i="0" dirty="0">
                <a:highlight>
                  <a:srgbClr val="FFFFFF"/>
                </a:highlight>
              </a:rPr>
              <a:t>Hand out attachment I of leaflet 2.4.</a:t>
            </a:r>
          </a:p>
          <a:p>
            <a:pPr marL="0" lvl="0" indent="0" algn="l" rtl="0">
              <a:lnSpc>
                <a:spcPct val="100000"/>
              </a:lnSpc>
              <a:spcBef>
                <a:spcPts val="0"/>
              </a:spcBef>
              <a:spcAft>
                <a:spcPts val="0"/>
              </a:spcAft>
              <a:buSzPts val="1100"/>
              <a:buNone/>
            </a:pPr>
            <a:endParaRPr lang="en-US" sz="1200" i="1" dirty="0">
              <a:highlight>
                <a:srgbClr val="FFFFFF"/>
              </a:highlight>
            </a:endParaRPr>
          </a:p>
          <a:p>
            <a:pPr marL="0" lvl="0" indent="0" algn="l" rtl="0">
              <a:lnSpc>
                <a:spcPct val="100000"/>
              </a:lnSpc>
              <a:spcBef>
                <a:spcPts val="0"/>
              </a:spcBef>
              <a:spcAft>
                <a:spcPts val="0"/>
              </a:spcAft>
              <a:buSzPts val="1100"/>
              <a:buNone/>
            </a:pPr>
            <a:r>
              <a:rPr lang="en-US" sz="1200" i="1" dirty="0" err="1">
                <a:highlight>
                  <a:srgbClr val="FFFFFF"/>
                </a:highlight>
              </a:rPr>
              <a:t>Cfr</a:t>
            </a:r>
            <a:r>
              <a:rPr lang="en-US" sz="1200" i="1" dirty="0">
                <a:highlight>
                  <a:srgbClr val="FFFFFF"/>
                </a:highlight>
              </a:rPr>
              <a:t>. Exercise leaflet 2.4.</a:t>
            </a:r>
            <a:endParaRPr lang="en-US" sz="1200" dirty="0">
              <a:solidFill>
                <a:srgbClr val="333333"/>
              </a:solidFill>
              <a:highlight>
                <a:srgbClr val="FFFFFF"/>
              </a:highlight>
            </a:endParaRPr>
          </a:p>
          <a:p>
            <a:pPr marL="0" lvl="0" indent="0" algn="just" rtl="0">
              <a:spcBef>
                <a:spcPts val="0"/>
              </a:spcBef>
              <a:spcAft>
                <a:spcPts val="0"/>
              </a:spcAft>
              <a:buNone/>
            </a:pPr>
            <a:endParaRPr lang="en-US" sz="1200" dirty="0">
              <a:solidFill>
                <a:srgbClr val="333333"/>
              </a:solidFill>
              <a:highlight>
                <a:srgbClr val="FFFFFF"/>
              </a:highlight>
            </a:endParaRPr>
          </a:p>
          <a:p>
            <a:pPr marL="0" lvl="0" indent="0" algn="just" rtl="0">
              <a:spcBef>
                <a:spcPts val="0"/>
              </a:spcBef>
              <a:spcAft>
                <a:spcPts val="0"/>
              </a:spcAft>
              <a:buNone/>
            </a:pPr>
            <a:r>
              <a:rPr lang="en-US" sz="1200" dirty="0">
                <a:solidFill>
                  <a:srgbClr val="333333"/>
                </a:solidFill>
                <a:highlight>
                  <a:srgbClr val="FFFFFF"/>
                </a:highlight>
              </a:rPr>
              <a:t>People tend to spend more if they use coupons because of the unconscious bias called “moral licensing”:</a:t>
            </a:r>
            <a:r>
              <a:rPr lang="en-GB" sz="1200" dirty="0">
                <a:solidFill>
                  <a:srgbClr val="333333"/>
                </a:solidFill>
                <a:highlight>
                  <a:srgbClr val="FFFFFF"/>
                </a:highlight>
              </a:rPr>
              <a:t> doing something that helps to strengthen our positive self-image also makes us less worried about the consequences of immoral behaviour, and therefore more likely to make immoral choices. Or in other words: doing something “good” makes us more likely to do something “bad” later on to compensate our shown willpower.</a:t>
            </a:r>
            <a:endParaRPr sz="1200" dirty="0">
              <a:solidFill>
                <a:srgbClr val="333333"/>
              </a:solidFill>
              <a:highlight>
                <a:srgbClr val="FFFFFF"/>
              </a:highlight>
            </a:endParaRPr>
          </a:p>
          <a:p>
            <a:pPr marL="0" lvl="0" indent="0" algn="l" rtl="0">
              <a:spcBef>
                <a:spcPts val="0"/>
              </a:spcBef>
              <a:spcAft>
                <a:spcPts val="0"/>
              </a:spcAft>
              <a:buNone/>
            </a:pPr>
            <a:endParaRPr sz="1200" dirty="0">
              <a:solidFill>
                <a:srgbClr val="333333"/>
              </a:solidFill>
              <a:highlight>
                <a:srgbClr val="FFFFFF"/>
              </a:highlight>
            </a:endParaRPr>
          </a:p>
          <a:p>
            <a:pPr marL="0" lvl="0" indent="0" algn="l" rtl="0">
              <a:spcBef>
                <a:spcPts val="0"/>
              </a:spcBef>
              <a:spcAft>
                <a:spcPts val="0"/>
              </a:spcAft>
              <a:buNone/>
            </a:pPr>
            <a:r>
              <a:rPr lang="en-GB" u="sng" dirty="0">
                <a:solidFill>
                  <a:srgbClr val="1155CC"/>
                </a:solidFill>
                <a:highlight>
                  <a:srgbClr val="FFFFFF"/>
                </a:highlight>
                <a:hlinkClick r:id="rId3"/>
              </a:rPr>
              <a:t>https://www.pickthebrain.com/blog/moral-licensing-how-being-good-can-make-you-bad/</a:t>
            </a:r>
            <a:endParaRPr lang="en-GB" u="sng" dirty="0">
              <a:solidFill>
                <a:srgbClr val="1155CC"/>
              </a:solidFill>
              <a:highlight>
                <a:srgbClr val="FFFFFF"/>
              </a:highlight>
            </a:endParaRPr>
          </a:p>
          <a:p>
            <a:pPr marL="0" lvl="0" indent="0" algn="l" rtl="0">
              <a:spcBef>
                <a:spcPts val="0"/>
              </a:spcBef>
              <a:spcAft>
                <a:spcPts val="0"/>
              </a:spcAft>
              <a:buNone/>
            </a:pPr>
            <a:endParaRPr lang="en-GB" sz="1200" u="sng" dirty="0">
              <a:solidFill>
                <a:srgbClr val="1155CC"/>
              </a:solidFill>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rgbClr val="333333"/>
                </a:solidFill>
                <a:highlight>
                  <a:srgbClr val="FFFFFF"/>
                </a:highlight>
              </a:rPr>
              <a:t>Other examples of the moral licensing bias: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solidFill>
                <a:srgbClr val="333333"/>
              </a:solidFill>
              <a:highlight>
                <a:srgbClr val="FFFFFF"/>
              </a:highlight>
            </a:endParaRPr>
          </a:p>
          <a:p>
            <a:pPr marL="171450" marR="0" lvl="0" indent="-171450" algn="just" defTabSz="914400" rtl="0" eaLnBrk="1" fontAlgn="auto" latinLnBrk="0" hangingPunct="1">
              <a:lnSpc>
                <a:spcPct val="100000"/>
              </a:lnSpc>
              <a:spcBef>
                <a:spcPts val="0"/>
              </a:spcBef>
              <a:spcAft>
                <a:spcPts val="0"/>
              </a:spcAft>
              <a:buClr>
                <a:srgbClr val="000000"/>
              </a:buClr>
              <a:buSzPts val="1100"/>
              <a:tabLst/>
              <a:defRPr/>
            </a:pPr>
            <a:r>
              <a:rPr lang="en-GB" sz="1200" dirty="0">
                <a:solidFill>
                  <a:srgbClr val="333333"/>
                </a:solidFill>
                <a:highlight>
                  <a:srgbClr val="FFFFFF"/>
                </a:highlight>
              </a:rPr>
              <a:t>Studies have shown that people who have just expressed strong disagreement with sexist statements are more likely to then hire a man for a job in a male-dominated industry, because they feel secure about their “non-sexist” self-image and therefore pay less attention to the possible (gender) biases they might have (the exact same thing happens with people who express disagreement with racist statements and then are more likely to unconsciously  discriminate against racial minorities). It seems that being “good” is where the slippery slope towards being “bad” starts.</a:t>
            </a:r>
          </a:p>
          <a:p>
            <a:pPr marL="171450" marR="0" lvl="0" indent="-171450" algn="just" defTabSz="914400" rtl="0" eaLnBrk="1" fontAlgn="auto" latinLnBrk="0" hangingPunct="1">
              <a:lnSpc>
                <a:spcPct val="100000"/>
              </a:lnSpc>
              <a:spcBef>
                <a:spcPts val="0"/>
              </a:spcBef>
              <a:spcAft>
                <a:spcPts val="0"/>
              </a:spcAft>
              <a:buClr>
                <a:srgbClr val="000000"/>
              </a:buClr>
              <a:buSzPts val="1100"/>
              <a:tabLst/>
              <a:defRPr/>
            </a:pPr>
            <a:r>
              <a:rPr lang="en-GB" sz="1200" dirty="0">
                <a:solidFill>
                  <a:srgbClr val="333333"/>
                </a:solidFill>
                <a:highlight>
                  <a:srgbClr val="FFFFFF"/>
                </a:highlight>
              </a:rPr>
              <a:t>When you decide to go on a diet on Monday you eat extra the days before to compensate your expected “good behaviour”</a:t>
            </a:r>
          </a:p>
          <a:p>
            <a:pPr marL="171450" marR="0" lvl="0" indent="-171450" algn="just" defTabSz="914400" rtl="0" eaLnBrk="1" fontAlgn="auto" latinLnBrk="0" hangingPunct="1">
              <a:lnSpc>
                <a:spcPct val="100000"/>
              </a:lnSpc>
              <a:spcBef>
                <a:spcPts val="0"/>
              </a:spcBef>
              <a:spcAft>
                <a:spcPts val="0"/>
              </a:spcAft>
              <a:buClr>
                <a:srgbClr val="000000"/>
              </a:buClr>
              <a:buSzPts val="1100"/>
              <a:tabLst/>
              <a:defRPr/>
            </a:pPr>
            <a:r>
              <a:rPr lang="en-GB" sz="1200" dirty="0">
                <a:solidFill>
                  <a:srgbClr val="333333"/>
                </a:solidFill>
                <a:highlight>
                  <a:srgbClr val="FFFFFF"/>
                </a:highlight>
              </a:rPr>
              <a:t>People who are on a diet are more likely to cheat on their partner</a:t>
            </a:r>
          </a:p>
          <a:p>
            <a:pPr marL="171450" marR="0" lvl="0" indent="-171450" algn="just" defTabSz="914400" rtl="0" eaLnBrk="1" fontAlgn="auto" latinLnBrk="0" hangingPunct="1">
              <a:lnSpc>
                <a:spcPct val="100000"/>
              </a:lnSpc>
              <a:spcBef>
                <a:spcPts val="0"/>
              </a:spcBef>
              <a:spcAft>
                <a:spcPts val="0"/>
              </a:spcAft>
              <a:buClr>
                <a:srgbClr val="000000"/>
              </a:buClr>
              <a:buSzPts val="1100"/>
              <a:tabLst/>
              <a:defRPr/>
            </a:pPr>
            <a:endParaRPr lang="en-US" sz="1200" dirty="0">
              <a:solidFill>
                <a:srgbClr val="333333"/>
              </a:solidFill>
              <a:highlight>
                <a:srgbClr val="FFFFFF"/>
              </a:highlight>
            </a:endParaRPr>
          </a:p>
        </p:txBody>
      </p:sp>
      <p:sp>
        <p:nvSpPr>
          <p:cNvPr id="318" name="Google Shape;318;g50b44fcf3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3982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0b44fcf3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i="0" dirty="0">
                <a:highlight>
                  <a:srgbClr val="FFFFFF"/>
                </a:highlight>
              </a:rPr>
              <a:t>Hand out attachment I of leaflet 2.4.</a:t>
            </a:r>
          </a:p>
          <a:p>
            <a:pPr marL="0" lvl="0" indent="0" algn="l" rtl="0">
              <a:lnSpc>
                <a:spcPct val="100000"/>
              </a:lnSpc>
              <a:spcBef>
                <a:spcPts val="0"/>
              </a:spcBef>
              <a:spcAft>
                <a:spcPts val="0"/>
              </a:spcAft>
              <a:buSzPts val="1100"/>
              <a:buNone/>
            </a:pPr>
            <a:endParaRPr lang="en-US" sz="1200" i="1" dirty="0">
              <a:highlight>
                <a:srgbClr val="FFFFFF"/>
              </a:highlight>
            </a:endParaRPr>
          </a:p>
          <a:p>
            <a:pPr marL="0" lvl="0" indent="0" algn="l" rtl="0">
              <a:lnSpc>
                <a:spcPct val="100000"/>
              </a:lnSpc>
              <a:spcBef>
                <a:spcPts val="0"/>
              </a:spcBef>
              <a:spcAft>
                <a:spcPts val="0"/>
              </a:spcAft>
              <a:buSzPts val="1100"/>
              <a:buNone/>
            </a:pPr>
            <a:r>
              <a:rPr lang="en-US" sz="1200" i="1" dirty="0" err="1">
                <a:highlight>
                  <a:srgbClr val="FFFFFF"/>
                </a:highlight>
              </a:rPr>
              <a:t>Cfr</a:t>
            </a:r>
            <a:r>
              <a:rPr lang="en-US" sz="1200" i="1" dirty="0">
                <a:highlight>
                  <a:srgbClr val="FFFFFF"/>
                </a:highlight>
              </a:rPr>
              <a:t>. Exercise leaflet 2.4.</a:t>
            </a:r>
            <a:endParaRPr lang="en-GB" sz="1200" dirty="0">
              <a:solidFill>
                <a:srgbClr val="333333"/>
              </a:solidFill>
              <a:highlight>
                <a:srgbClr val="FFFFFF"/>
              </a:highlight>
            </a:endParaRPr>
          </a:p>
          <a:p>
            <a:pPr marL="0" marR="0" lvl="0" indent="0" algn="l" defTabSz="914400" rtl="0" eaLnBrk="1" fontAlgn="auto" latinLnBrk="0" hangingPunct="1">
              <a:lnSpc>
                <a:spcPct val="100000"/>
              </a:lnSpc>
              <a:spcBef>
                <a:spcPts val="1500"/>
              </a:spcBef>
              <a:spcAft>
                <a:spcPts val="0"/>
              </a:spcAft>
              <a:buClr>
                <a:srgbClr val="000000"/>
              </a:buClr>
              <a:buSzPts val="1100"/>
              <a:buFont typeface="Arial"/>
              <a:buNone/>
              <a:tabLst/>
              <a:defRPr/>
            </a:pPr>
            <a:endParaRPr lang="en-GB" sz="1200" dirty="0">
              <a:solidFill>
                <a:srgbClr val="333333"/>
              </a:solidFill>
              <a:highlight>
                <a:srgbClr val="FFFFFF"/>
              </a:highlight>
            </a:endParaRPr>
          </a:p>
          <a:p>
            <a:pPr marL="0" marR="0" lvl="0" indent="0" algn="l" defTabSz="914400" rtl="0" eaLnBrk="1" fontAlgn="auto" latinLnBrk="0" hangingPunct="1">
              <a:lnSpc>
                <a:spcPct val="100000"/>
              </a:lnSpc>
              <a:spcBef>
                <a:spcPts val="1500"/>
              </a:spcBef>
              <a:spcAft>
                <a:spcPts val="0"/>
              </a:spcAft>
              <a:buClr>
                <a:srgbClr val="000000"/>
              </a:buClr>
              <a:buSzPts val="1100"/>
              <a:buFont typeface="Arial"/>
              <a:buNone/>
              <a:tabLst/>
              <a:defRPr/>
            </a:pPr>
            <a:r>
              <a:rPr lang="en-GB" sz="1200" dirty="0">
                <a:solidFill>
                  <a:srgbClr val="333333"/>
                </a:solidFill>
                <a:highlight>
                  <a:srgbClr val="FFFFFF"/>
                </a:highlight>
              </a:rPr>
              <a:t>Correct answer:  the surgeon is a woman (the son’s mother).</a:t>
            </a:r>
          </a:p>
          <a:p>
            <a:pPr marL="0" lvl="0" indent="0" algn="l" rtl="0">
              <a:spcBef>
                <a:spcPts val="1500"/>
              </a:spcBef>
              <a:spcAft>
                <a:spcPts val="0"/>
              </a:spcAft>
              <a:buNone/>
            </a:pPr>
            <a:endParaRPr sz="1200" dirty="0">
              <a:solidFill>
                <a:srgbClr val="333333"/>
              </a:solidFill>
              <a:highlight>
                <a:srgbClr val="FFFFFF"/>
              </a:highlight>
            </a:endParaRPr>
          </a:p>
        </p:txBody>
      </p:sp>
      <p:sp>
        <p:nvSpPr>
          <p:cNvPr id="324" name="Google Shape;324;g50b44fcf3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0b44fcf3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i="0" dirty="0">
                <a:highlight>
                  <a:srgbClr val="FFFFFF"/>
                </a:highlight>
              </a:rPr>
              <a:t>Hand out attachment I of leaflet 2.4.</a:t>
            </a:r>
          </a:p>
          <a:p>
            <a:pPr marL="0" lvl="0" indent="0" algn="l" rtl="0">
              <a:lnSpc>
                <a:spcPct val="100000"/>
              </a:lnSpc>
              <a:spcBef>
                <a:spcPts val="0"/>
              </a:spcBef>
              <a:spcAft>
                <a:spcPts val="0"/>
              </a:spcAft>
              <a:buSzPts val="1100"/>
              <a:buNone/>
            </a:pPr>
            <a:endParaRPr lang="en-US" sz="1200" i="1" dirty="0">
              <a:highlight>
                <a:srgbClr val="FFFFFF"/>
              </a:highlight>
            </a:endParaRPr>
          </a:p>
          <a:p>
            <a:pPr marL="0" lvl="0" indent="0" algn="l" rtl="0">
              <a:lnSpc>
                <a:spcPct val="100000"/>
              </a:lnSpc>
              <a:spcBef>
                <a:spcPts val="0"/>
              </a:spcBef>
              <a:spcAft>
                <a:spcPts val="0"/>
              </a:spcAft>
              <a:buSzPts val="1100"/>
              <a:buNone/>
            </a:pPr>
            <a:r>
              <a:rPr lang="en-US" sz="1200" i="1" dirty="0" err="1">
                <a:highlight>
                  <a:srgbClr val="FFFFFF"/>
                </a:highlight>
              </a:rPr>
              <a:t>Cfr</a:t>
            </a:r>
            <a:r>
              <a:rPr lang="en-US" sz="1200" i="1" dirty="0">
                <a:highlight>
                  <a:srgbClr val="FFFFFF"/>
                </a:highlight>
              </a:rPr>
              <a:t>. Exercise leaflet 2.4.</a:t>
            </a:r>
          </a:p>
          <a:p>
            <a:pPr marL="0" lvl="0" indent="0" algn="just" rtl="0">
              <a:lnSpc>
                <a:spcPct val="166363"/>
              </a:lnSpc>
              <a:spcBef>
                <a:spcPts val="1500"/>
              </a:spcBef>
              <a:spcAft>
                <a:spcPts val="0"/>
              </a:spcAft>
              <a:buClr>
                <a:schemeClr val="dk1"/>
              </a:buClr>
              <a:buSzPts val="1100"/>
              <a:buFont typeface="Arial"/>
              <a:buNone/>
            </a:pPr>
            <a:endParaRPr lang="en-US" sz="1200" dirty="0">
              <a:solidFill>
                <a:srgbClr val="222222"/>
              </a:solidFill>
              <a:highlight>
                <a:srgbClr val="FFFFFF"/>
              </a:highlight>
            </a:endParaRPr>
          </a:p>
          <a:p>
            <a:pPr marL="0" lvl="0" indent="0" algn="just" rtl="0">
              <a:lnSpc>
                <a:spcPct val="166363"/>
              </a:lnSpc>
              <a:spcBef>
                <a:spcPts val="1500"/>
              </a:spcBef>
              <a:spcAft>
                <a:spcPts val="0"/>
              </a:spcAft>
              <a:buClr>
                <a:schemeClr val="dk1"/>
              </a:buClr>
              <a:buSzPts val="1100"/>
              <a:buFont typeface="Arial"/>
              <a:buNone/>
            </a:pPr>
            <a:r>
              <a:rPr lang="en-US" sz="1200" dirty="0">
                <a:solidFill>
                  <a:srgbClr val="222222"/>
                </a:solidFill>
                <a:highlight>
                  <a:srgbClr val="FFFFFF"/>
                </a:highlight>
              </a:rPr>
              <a:t>Around 40% of participants who are faced with this challenge do not think of the most plausible answer—being the surgeon is the boy’s mother, because of gender bias. Rather, readers invent elaborate stories such as the boy was adopted and the surgeon was his natural father or the father in the car was a priest. As such, the exercise illustrates the powerful pull of automatic, stereotyped associations. For some individuals, the association between surgeon and men is so strong that it interferes with problem-solving and making accurate judgments.</a:t>
            </a:r>
          </a:p>
          <a:p>
            <a:pPr marL="0" lvl="0" indent="0" algn="just" rtl="0">
              <a:spcBef>
                <a:spcPts val="1500"/>
              </a:spcBef>
              <a:spcAft>
                <a:spcPts val="0"/>
              </a:spcAft>
              <a:buNone/>
            </a:pPr>
            <a:endParaRPr lang="en-GB" sz="1200" dirty="0">
              <a:solidFill>
                <a:srgbClr val="333333"/>
              </a:solidFill>
              <a:highlight>
                <a:srgbClr val="FFFFFF"/>
              </a:highlight>
            </a:endParaRPr>
          </a:p>
          <a:p>
            <a:pPr marL="0" lvl="0" indent="0" algn="just" rtl="0">
              <a:spcBef>
                <a:spcPts val="1500"/>
              </a:spcBef>
              <a:spcAft>
                <a:spcPts val="0"/>
              </a:spcAft>
              <a:buNone/>
            </a:pPr>
            <a:endParaRPr lang="en-GB" sz="1200" dirty="0">
              <a:solidFill>
                <a:srgbClr val="333333"/>
              </a:solidFill>
              <a:highlight>
                <a:srgbClr val="FFFFFF"/>
              </a:highlight>
            </a:endParaRPr>
          </a:p>
          <a:p>
            <a:pPr marL="0" lvl="0" indent="0" algn="just" rtl="0">
              <a:lnSpc>
                <a:spcPct val="166363"/>
              </a:lnSpc>
              <a:spcBef>
                <a:spcPts val="0"/>
              </a:spcBef>
              <a:spcAft>
                <a:spcPts val="0"/>
              </a:spcAft>
              <a:buNone/>
            </a:pPr>
            <a:r>
              <a:rPr lang="en-US" sz="1200" dirty="0">
                <a:solidFill>
                  <a:srgbClr val="222222"/>
                </a:solidFill>
                <a:highlight>
                  <a:srgbClr val="FFFFFF"/>
                </a:highlight>
              </a:rPr>
              <a:t>https://cultureplusconsulting.com/2018/08/16/a-ha-activities-for-unconscious-bias-training/ </a:t>
            </a:r>
          </a:p>
          <a:p>
            <a:pPr marL="0" lvl="0" indent="0" algn="l" rtl="0">
              <a:spcBef>
                <a:spcPts val="1500"/>
              </a:spcBef>
              <a:spcAft>
                <a:spcPts val="0"/>
              </a:spcAft>
              <a:buNone/>
            </a:pPr>
            <a:r>
              <a:rPr lang="en-GB" sz="1200" dirty="0">
                <a:solidFill>
                  <a:srgbClr val="333333"/>
                </a:solidFill>
                <a:highlight>
                  <a:srgbClr val="FFFFFF"/>
                </a:highlight>
              </a:rPr>
              <a:t> </a:t>
            </a:r>
            <a:endParaRPr sz="1200" dirty="0">
              <a:solidFill>
                <a:srgbClr val="333333"/>
              </a:solidFill>
              <a:highlight>
                <a:srgbClr val="FFFFFF"/>
              </a:highlight>
            </a:endParaRPr>
          </a:p>
        </p:txBody>
      </p:sp>
      <p:sp>
        <p:nvSpPr>
          <p:cNvPr id="324" name="Google Shape;324;g50b44fcf3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6561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Unconscious biases are the automatic, mental shortcuts used to process information and make decisions quickly12. At any given moment our brains take in 11 millions of bits of information per second, but can only consciously process about 40.  Cognitive filters and heuristics allow the mind to unconsciously prioritize, generalize, and dismiss large volumes of input. These shortcuts can be useful when making decisions with limited information, focus, or time, but can sometimes lead individuals astray and have unintended consequences in the workplace. Unconscious bias can prevent individuals from making objective decisions. They can cause people to overlook great ideas, undermine individual potential, and create a less than ideal work experience for their colleagues. </a:t>
            </a:r>
            <a:endParaRPr dirty="0"/>
          </a:p>
        </p:txBody>
      </p:sp>
    </p:spTree>
    <p:extLst>
      <p:ext uri="{BB962C8B-B14F-4D97-AF65-F5344CB8AC3E}">
        <p14:creationId xmlns:p14="http://schemas.microsoft.com/office/powerpoint/2010/main" val="31583010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0b44fcf3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216666"/>
              </a:lnSpc>
              <a:spcBef>
                <a:spcPts val="400"/>
              </a:spcBef>
              <a:spcAft>
                <a:spcPts val="0"/>
              </a:spcAft>
              <a:buNone/>
            </a:pPr>
            <a:r>
              <a:rPr lang="en-GB" sz="1500" dirty="0">
                <a:solidFill>
                  <a:srgbClr val="343E47"/>
                </a:solidFill>
              </a:rPr>
              <a:t>Hand out the form in attachment I of leaflet 2.5. (folded in 2 so you only see the first column). </a:t>
            </a:r>
          </a:p>
          <a:p>
            <a:pPr marL="0" lvl="0" indent="0" algn="just" rtl="0">
              <a:lnSpc>
                <a:spcPct val="216666"/>
              </a:lnSpc>
              <a:spcBef>
                <a:spcPts val="400"/>
              </a:spcBef>
              <a:spcAft>
                <a:spcPts val="0"/>
              </a:spcAft>
              <a:buNone/>
            </a:pPr>
            <a:endParaRPr lang="en-GB" sz="1500" dirty="0">
              <a:solidFill>
                <a:srgbClr val="343E47"/>
              </a:solidFill>
            </a:endParaRPr>
          </a:p>
          <a:p>
            <a:pPr marL="0" lvl="0" indent="0" algn="just" rtl="0">
              <a:lnSpc>
                <a:spcPct val="216666"/>
              </a:lnSpc>
              <a:spcBef>
                <a:spcPts val="400"/>
              </a:spcBef>
              <a:spcAft>
                <a:spcPts val="0"/>
              </a:spcAft>
              <a:buNone/>
            </a:pPr>
            <a:r>
              <a:rPr lang="en-GB" sz="1500" i="1" dirty="0" err="1">
                <a:solidFill>
                  <a:srgbClr val="343E47"/>
                </a:solidFill>
              </a:rPr>
              <a:t>Cfr</a:t>
            </a:r>
            <a:r>
              <a:rPr lang="en-GB" sz="1500" i="1" dirty="0">
                <a:solidFill>
                  <a:srgbClr val="343E47"/>
                </a:solidFill>
              </a:rPr>
              <a:t>. Exercise leaflet 2.5.</a:t>
            </a:r>
            <a:endParaRPr sz="1500" i="1" dirty="0">
              <a:solidFill>
                <a:srgbClr val="343E47"/>
              </a:solidFill>
            </a:endParaRPr>
          </a:p>
          <a:p>
            <a:pPr marL="0" lvl="0" indent="0" algn="l" rtl="0">
              <a:lnSpc>
                <a:spcPct val="216666"/>
              </a:lnSpc>
              <a:spcBef>
                <a:spcPts val="800"/>
              </a:spcBef>
              <a:spcAft>
                <a:spcPts val="0"/>
              </a:spcAft>
              <a:buNone/>
            </a:pPr>
            <a:endParaRPr sz="1500" dirty="0">
              <a:solidFill>
                <a:srgbClr val="343E47"/>
              </a:solidFill>
            </a:endParaRPr>
          </a:p>
          <a:p>
            <a:pPr marL="0" lvl="0" indent="0" algn="l" rtl="0">
              <a:spcBef>
                <a:spcPts val="1500"/>
              </a:spcBef>
              <a:spcAft>
                <a:spcPts val="0"/>
              </a:spcAft>
              <a:buNone/>
            </a:pPr>
            <a:endParaRPr sz="1350" dirty="0">
              <a:solidFill>
                <a:srgbClr val="222222"/>
              </a:solidFill>
            </a:endParaRPr>
          </a:p>
        </p:txBody>
      </p:sp>
      <p:sp>
        <p:nvSpPr>
          <p:cNvPr id="342" name="Google Shape;342;g50b44fcf3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0b44fcf3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66363"/>
              </a:lnSpc>
              <a:spcBef>
                <a:spcPts val="800"/>
              </a:spcBef>
              <a:spcAft>
                <a:spcPts val="0"/>
              </a:spcAft>
              <a:buClr>
                <a:schemeClr val="dk1"/>
              </a:buClr>
              <a:buSzPts val="1100"/>
              <a:buFont typeface="Arial"/>
              <a:buNone/>
            </a:pPr>
            <a:r>
              <a:rPr lang="en-GB" sz="1350" dirty="0">
                <a:solidFill>
                  <a:srgbClr val="222222"/>
                </a:solidFill>
              </a:rPr>
              <a:t>For most participants, their inner circle include people with backgrounds similar to their own. </a:t>
            </a:r>
            <a:r>
              <a:rPr lang="en-GB" sz="1350" b="0" i="0" u="none" strike="noStrike" cap="none" dirty="0">
                <a:solidFill>
                  <a:srgbClr val="222222"/>
                </a:solidFill>
                <a:latin typeface="Arial"/>
                <a:cs typeface="Arial"/>
                <a:sym typeface="Arial"/>
              </a:rPr>
              <a:t>This tendency or preference for people like ourselves is called affinity or ingroup bias and is well-researched. </a:t>
            </a:r>
            <a:r>
              <a:rPr lang="en-GB" sz="1350" dirty="0">
                <a:solidFill>
                  <a:srgbClr val="222222"/>
                </a:solidFill>
              </a:rPr>
              <a:t>Studies show that, in general, people extend not only greater trust, but also greater positive regard, cooperation, and empathy to ingroup members compared with outgroup members. This preference for people like ourselves is largely instinctive and unconscious. Affinity bias manifests not only as a preference for ingroup members — but it may also manifest as an aversive tendency towards outgroup members. </a:t>
            </a:r>
          </a:p>
          <a:p>
            <a:pPr marL="0" lvl="0" indent="0" algn="just" rtl="0">
              <a:lnSpc>
                <a:spcPct val="166363"/>
              </a:lnSpc>
              <a:spcBef>
                <a:spcPts val="800"/>
              </a:spcBef>
              <a:spcAft>
                <a:spcPts val="0"/>
              </a:spcAft>
              <a:buClr>
                <a:schemeClr val="dk1"/>
              </a:buClr>
              <a:buSzPts val="1100"/>
              <a:buFont typeface="Arial"/>
              <a:buNone/>
            </a:pPr>
            <a:endParaRPr sz="1350" dirty="0">
              <a:solidFill>
                <a:srgbClr val="222222"/>
              </a:solidFill>
            </a:endParaRPr>
          </a:p>
          <a:p>
            <a:pPr marL="0" lvl="0" indent="0" algn="just" rtl="0">
              <a:lnSpc>
                <a:spcPct val="166363"/>
              </a:lnSpc>
              <a:spcBef>
                <a:spcPts val="1500"/>
              </a:spcBef>
              <a:spcAft>
                <a:spcPts val="0"/>
              </a:spcAft>
              <a:buClr>
                <a:schemeClr val="dk1"/>
              </a:buClr>
              <a:buSzPts val="1100"/>
              <a:buFont typeface="Arial"/>
              <a:buNone/>
            </a:pPr>
            <a:r>
              <a:rPr lang="en-GB" sz="1350" dirty="0">
                <a:solidFill>
                  <a:srgbClr val="222222"/>
                </a:solidFill>
              </a:rPr>
              <a:t>These tendency has implications for the workplace. For example, as leaders, when they assign responsibility for a high-profile piece of work, to whom do they entrust that responsibility? The facilitator suggests that participants will likely offer opportunities to those individuals whom they trust the most. Those people, it turns out, are people who are similar to themselves. Now, because success on high-profile assignments is critical for emerging as a leader, a tendency to favour people like ourselves when assigning stretch assignments leads to self-cloning and promotes homogeneity in leadership. Though not intentional, people who are not like us get overlooked and left behind.</a:t>
            </a:r>
          </a:p>
          <a:p>
            <a:pPr marL="0" lvl="0" indent="0" algn="just" rtl="0">
              <a:lnSpc>
                <a:spcPct val="166363"/>
              </a:lnSpc>
              <a:spcBef>
                <a:spcPts val="1500"/>
              </a:spcBef>
              <a:spcAft>
                <a:spcPts val="0"/>
              </a:spcAft>
              <a:buClr>
                <a:schemeClr val="dk1"/>
              </a:buClr>
              <a:buSzPts val="1100"/>
              <a:buFont typeface="Arial"/>
              <a:buNone/>
            </a:pPr>
            <a:endParaRPr sz="1350" dirty="0">
              <a:solidFill>
                <a:srgbClr val="222222"/>
              </a:solidFill>
            </a:endParaRPr>
          </a:p>
          <a:p>
            <a:pPr marL="0" lvl="0" indent="0" algn="just" rtl="0">
              <a:lnSpc>
                <a:spcPct val="166363"/>
              </a:lnSpc>
              <a:spcBef>
                <a:spcPts val="1500"/>
              </a:spcBef>
              <a:spcAft>
                <a:spcPts val="0"/>
              </a:spcAft>
              <a:buClr>
                <a:schemeClr val="dk1"/>
              </a:buClr>
              <a:buSzPts val="1100"/>
              <a:buFont typeface="Arial"/>
              <a:buNone/>
            </a:pPr>
            <a:r>
              <a:rPr lang="en-GB" sz="1350" dirty="0">
                <a:solidFill>
                  <a:srgbClr val="222222"/>
                </a:solidFill>
              </a:rPr>
              <a:t>Although we believe we are making objective assessments of merit and treating people fairly, hidden preferences for people like ourselves can cause us to support the development and career progression of some people over others without us even knowing we are doing so. Regarding employment, affinity bias can compel people to favour those who are most similar to themselves, thereby leading to a tendency for leaders, people managers or recruiting managers to hire, promote, or otherwise esteem those who mirror attributes or qualities that align with their own. Moreover, we are also very good at justifying our biases. Studies show that we exhibit a systematic tendency to claim that the strengths of ingroup candidates are more important selection criteria than are the strengths of candidates with backgrounds different from our own.</a:t>
            </a:r>
            <a:endParaRPr sz="1350" dirty="0">
              <a:solidFill>
                <a:srgbClr val="222222"/>
              </a:solidFill>
            </a:endParaRPr>
          </a:p>
          <a:p>
            <a:pPr marL="0" lvl="0" indent="0" algn="l" rtl="0">
              <a:spcBef>
                <a:spcPts val="1500"/>
              </a:spcBef>
              <a:spcAft>
                <a:spcPts val="0"/>
              </a:spcAft>
              <a:buNone/>
            </a:pPr>
            <a:endParaRPr lang="en-GB" sz="1350" dirty="0">
              <a:solidFill>
                <a:srgbClr val="222222"/>
              </a:solidFill>
            </a:endParaRPr>
          </a:p>
          <a:p>
            <a:pPr marL="0" marR="0" lvl="0" indent="0" algn="l" defTabSz="914400" rtl="0" eaLnBrk="1" fontAlgn="auto" latinLnBrk="0" hangingPunct="1">
              <a:lnSpc>
                <a:spcPct val="100000"/>
              </a:lnSpc>
              <a:spcBef>
                <a:spcPts val="1500"/>
              </a:spcBef>
              <a:spcAft>
                <a:spcPts val="0"/>
              </a:spcAft>
              <a:buClr>
                <a:srgbClr val="000000"/>
              </a:buClr>
              <a:buSzPts val="1100"/>
              <a:buFont typeface="Arial"/>
              <a:buNone/>
              <a:tabLst/>
              <a:defRPr/>
            </a:pPr>
            <a:r>
              <a:rPr lang="en-GB" sz="1400" i="1" dirty="0" err="1">
                <a:solidFill>
                  <a:srgbClr val="343E47"/>
                </a:solidFill>
              </a:rPr>
              <a:t>Cfr</a:t>
            </a:r>
            <a:r>
              <a:rPr lang="en-GB" sz="1400" i="1" dirty="0">
                <a:solidFill>
                  <a:srgbClr val="343E47"/>
                </a:solidFill>
              </a:rPr>
              <a:t>. Exercise leaflet 2.5.</a:t>
            </a:r>
          </a:p>
          <a:p>
            <a:pPr marL="0" lvl="0" indent="0" algn="l" rtl="0">
              <a:spcBef>
                <a:spcPts val="1500"/>
              </a:spcBef>
              <a:spcAft>
                <a:spcPts val="0"/>
              </a:spcAft>
              <a:buNone/>
            </a:pPr>
            <a:endParaRPr sz="1350" dirty="0">
              <a:solidFill>
                <a:srgbClr val="222222"/>
              </a:solidFill>
            </a:endParaRPr>
          </a:p>
        </p:txBody>
      </p:sp>
      <p:sp>
        <p:nvSpPr>
          <p:cNvPr id="342" name="Google Shape;342;g50b44fcf3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5712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0b44fcf3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800"/>
              </a:spcBef>
              <a:spcAft>
                <a:spcPts val="0"/>
              </a:spcAft>
              <a:buNone/>
            </a:pPr>
            <a:r>
              <a:rPr lang="en-GB" sz="1100" b="0" i="0" u="none" strike="noStrike" cap="none" dirty="0">
                <a:solidFill>
                  <a:srgbClr val="000000"/>
                </a:solidFill>
                <a:effectLst/>
                <a:latin typeface="Arial"/>
                <a:ea typeface="Arial"/>
                <a:cs typeface="Arial"/>
                <a:sym typeface="Arial"/>
              </a:rPr>
              <a:t>The TED talk by </a:t>
            </a:r>
            <a:r>
              <a:rPr lang="en-GB" sz="1100" b="0" i="0" u="none" strike="noStrike" cap="none" dirty="0" err="1">
                <a:solidFill>
                  <a:srgbClr val="000000"/>
                </a:solidFill>
                <a:effectLst/>
                <a:latin typeface="Arial"/>
                <a:ea typeface="Arial"/>
                <a:cs typeface="Arial"/>
                <a:sym typeface="Arial"/>
              </a:rPr>
              <a:t>Yassmin</a:t>
            </a:r>
            <a:r>
              <a:rPr lang="en-GB" sz="1100" b="0" i="0" u="none" strike="noStrike" cap="none" dirty="0">
                <a:solidFill>
                  <a:srgbClr val="000000"/>
                </a:solidFill>
                <a:effectLst/>
                <a:latin typeface="Arial"/>
                <a:ea typeface="Arial"/>
                <a:cs typeface="Arial"/>
                <a:sym typeface="Arial"/>
              </a:rPr>
              <a:t> Abdel-</a:t>
            </a:r>
            <a:r>
              <a:rPr lang="en-GB" sz="1100" b="0" i="0" u="none" strike="noStrike" cap="none" dirty="0" err="1">
                <a:solidFill>
                  <a:srgbClr val="000000"/>
                </a:solidFill>
                <a:effectLst/>
                <a:latin typeface="Arial"/>
                <a:ea typeface="Arial"/>
                <a:cs typeface="Arial"/>
                <a:sym typeface="Arial"/>
              </a:rPr>
              <a:t>Magied</a:t>
            </a:r>
            <a:r>
              <a:rPr lang="en-GB" sz="1100" b="0" i="0" u="none" strike="noStrike" cap="none" dirty="0">
                <a:solidFill>
                  <a:srgbClr val="000000"/>
                </a:solidFill>
                <a:effectLst/>
                <a:latin typeface="Arial"/>
                <a:ea typeface="Arial"/>
                <a:cs typeface="Arial"/>
                <a:sym typeface="Arial"/>
              </a:rPr>
              <a:t> uses a surprising way to challenge us all to look beyond our initial perceptions. </a:t>
            </a:r>
          </a:p>
          <a:p>
            <a:pPr marL="0" lvl="0" indent="0" algn="just" rtl="0">
              <a:spcBef>
                <a:spcPts val="800"/>
              </a:spcBef>
              <a:spcAft>
                <a:spcPts val="0"/>
              </a:spcAft>
              <a:buNone/>
            </a:pPr>
            <a:r>
              <a:rPr lang="en-GB" sz="1500" dirty="0">
                <a:solidFill>
                  <a:srgbClr val="343E47"/>
                </a:solidFill>
              </a:rPr>
              <a:t>Link video: https://www.youtube.com/watch?v=vbHkh_faQu8 </a:t>
            </a:r>
          </a:p>
          <a:p>
            <a:pPr marL="0" lvl="0" indent="0" algn="l" rtl="0">
              <a:spcBef>
                <a:spcPts val="800"/>
              </a:spcBef>
              <a:spcAft>
                <a:spcPts val="0"/>
              </a:spcAft>
              <a:buNone/>
            </a:pPr>
            <a:endParaRPr lang="en-GB" sz="1500" dirty="0">
              <a:solidFill>
                <a:srgbClr val="343E47"/>
              </a:solidFill>
            </a:endParaRPr>
          </a:p>
        </p:txBody>
      </p:sp>
      <p:sp>
        <p:nvSpPr>
          <p:cNvPr id="348" name="Google Shape;348;g50b44fcf3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u="sng" dirty="0"/>
              <a:t>Trainer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Goes to the link: </a:t>
            </a:r>
            <a:r>
              <a:rPr lang="nl-NL" sz="1100" b="0" i="0" u="sng" strike="noStrike" cap="none" dirty="0">
                <a:solidFill>
                  <a:srgbClr val="000000"/>
                </a:solidFill>
                <a:effectLst/>
                <a:latin typeface="Arial"/>
                <a:ea typeface="Arial"/>
                <a:cs typeface="Arial"/>
                <a:sym typeface="Arial"/>
                <a:hlinkClick r:id="rId3">
                  <a:extLst>
                    <a:ext uri="{A12FA001-AC4F-418D-AE19-62706E023703}">
                      <ahyp:hlinkClr xmlns:ahyp="http://schemas.microsoft.com/office/drawing/2018/hyperlinkcolor" val="tx"/>
                    </a:ext>
                  </a:extLst>
                </a:hlinkClick>
              </a:rPr>
              <a:t>https://play.kahoot.it/#/?quizId=1cd86418-dd73-47b2-9903-7b20c309ac18</a:t>
            </a:r>
            <a:r>
              <a:rPr lang="nl-NL" sz="1100" b="0" i="0" u="none" strike="noStrike" cap="none" dirty="0">
                <a:solidFill>
                  <a:srgbClr val="000000"/>
                </a:solidFill>
                <a:effectLst/>
                <a:latin typeface="Arial"/>
                <a:ea typeface="Arial"/>
                <a:cs typeface="Arial"/>
                <a:sym typeface="Arial"/>
              </a:rPr>
              <a:t> </a:t>
            </a:r>
            <a:endParaRPr lang="en-GB" dirty="0"/>
          </a:p>
          <a:p>
            <a:pPr marL="0" lvl="0" indent="0" algn="l" rtl="0">
              <a:spcBef>
                <a:spcPts val="0"/>
              </a:spcBef>
              <a:spcAft>
                <a:spcPts val="0"/>
              </a:spcAft>
              <a:buNone/>
            </a:pPr>
            <a:r>
              <a:rPr lang="en-GB" dirty="0"/>
              <a:t>Choose “Play”</a:t>
            </a:r>
          </a:p>
          <a:p>
            <a:pPr marL="0" lvl="0" indent="0" algn="l" rtl="0">
              <a:spcBef>
                <a:spcPts val="0"/>
              </a:spcBef>
              <a:spcAft>
                <a:spcPts val="0"/>
              </a:spcAft>
              <a:buNone/>
            </a:pPr>
            <a:r>
              <a:rPr lang="en-GB" dirty="0"/>
              <a:t>Choose “Classic” </a:t>
            </a:r>
          </a:p>
          <a:p>
            <a:pPr marL="0" lvl="0" indent="0" algn="l" rtl="0">
              <a:spcBef>
                <a:spcPts val="0"/>
              </a:spcBef>
              <a:spcAft>
                <a:spcPts val="0"/>
              </a:spcAft>
              <a:buNone/>
            </a:pPr>
            <a:r>
              <a:rPr lang="en-GB" dirty="0"/>
              <a:t>Pin code will appear</a:t>
            </a:r>
          </a:p>
          <a:p>
            <a:pPr marL="0" lvl="0" indent="0" algn="l" rtl="0">
              <a:spcBef>
                <a:spcPts val="0"/>
              </a:spcBef>
              <a:spcAft>
                <a:spcPts val="0"/>
              </a:spcAft>
              <a:buNone/>
            </a:pPr>
            <a:endParaRPr lang="en-GB" dirty="0"/>
          </a:p>
          <a:p>
            <a:pPr marL="0" lvl="0" indent="0" algn="l" rtl="0">
              <a:spcBef>
                <a:spcPts val="0"/>
              </a:spcBef>
              <a:spcAft>
                <a:spcPts val="0"/>
              </a:spcAft>
              <a:buNone/>
            </a:pPr>
            <a:r>
              <a:rPr lang="en-GB" u="sng" dirty="0"/>
              <a:t>Participants</a:t>
            </a:r>
          </a:p>
          <a:p>
            <a:pPr marL="0" lvl="0" indent="0" algn="l" rtl="0">
              <a:spcBef>
                <a:spcPts val="0"/>
              </a:spcBef>
              <a:spcAft>
                <a:spcPts val="0"/>
              </a:spcAft>
              <a:buNone/>
            </a:pPr>
            <a:r>
              <a:rPr lang="en-GB" sz="1100" b="0" i="0" u="none" strike="noStrike" cap="none" dirty="0">
                <a:solidFill>
                  <a:srgbClr val="000000"/>
                </a:solidFill>
                <a:latin typeface="Arial"/>
                <a:cs typeface="Arial"/>
                <a:sym typeface="Arial"/>
              </a:rPr>
              <a:t>Go</a:t>
            </a:r>
            <a:r>
              <a:rPr lang="en-GB" dirty="0"/>
              <a:t> to the link: </a:t>
            </a:r>
            <a:r>
              <a:rPr lang="en-GB" sz="1100" b="0" i="0" u="sng" strike="noStrike" cap="none" dirty="0">
                <a:solidFill>
                  <a:srgbClr val="000000"/>
                </a:solidFill>
                <a:effectLst/>
                <a:latin typeface="Arial"/>
                <a:ea typeface="Arial"/>
                <a:cs typeface="Arial"/>
                <a:sym typeface="Arial"/>
                <a:hlinkClick r:id="rId4"/>
              </a:rPr>
              <a:t>https://kahoot.it/</a:t>
            </a:r>
            <a:endParaRPr lang="en-GB" sz="1100" b="0" i="0" u="sng"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GB" sz="1100" b="0" i="0" u="none" strike="noStrike" cap="none" dirty="0">
                <a:solidFill>
                  <a:srgbClr val="000000"/>
                </a:solidFill>
                <a:effectLst/>
                <a:latin typeface="Arial"/>
                <a:ea typeface="Arial"/>
                <a:cs typeface="Arial"/>
                <a:sym typeface="Arial"/>
              </a:rPr>
              <a:t>Enter the pin code, generated by the trainer</a:t>
            </a:r>
          </a:p>
          <a:p>
            <a:pPr marL="0" lvl="0" indent="0" algn="l" rtl="0">
              <a:spcBef>
                <a:spcPts val="0"/>
              </a:spcBef>
              <a:spcAft>
                <a:spcPts val="0"/>
              </a:spcAft>
              <a:buNone/>
            </a:pPr>
            <a:endParaRPr lang="en-GB"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err="1">
                <a:solidFill>
                  <a:srgbClr val="000000"/>
                </a:solidFill>
                <a:effectLst/>
                <a:latin typeface="Arial"/>
                <a:ea typeface="Arial"/>
                <a:cs typeface="Arial"/>
                <a:sym typeface="Arial"/>
              </a:rPr>
              <a:t>Cfr</a:t>
            </a:r>
            <a:r>
              <a:rPr lang="en-GB" sz="1100" b="0" i="0" u="none" strike="noStrike" cap="none" dirty="0">
                <a:solidFill>
                  <a:srgbClr val="000000"/>
                </a:solidFill>
                <a:effectLst/>
                <a:latin typeface="Arial"/>
                <a:ea typeface="Arial"/>
                <a:cs typeface="Arial"/>
                <a:sym typeface="Arial"/>
              </a:rPr>
              <a:t>. </a:t>
            </a:r>
            <a:r>
              <a:rPr lang="en-GB" i="1" dirty="0">
                <a:highlight>
                  <a:srgbClr val="FFFF00"/>
                </a:highlight>
              </a:rPr>
              <a:t>Exercise leaflet 1.2.</a:t>
            </a:r>
            <a:endParaRPr lang="en-GB"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If there’s no internet connection available, the quiz can be played offline, using the slide 10-26 of this </a:t>
            </a:r>
            <a:r>
              <a:rPr lang="en-GB" dirty="0" err="1"/>
              <a:t>powerpoint</a:t>
            </a:r>
            <a:r>
              <a:rPr lang="en-GB" dirty="0"/>
              <a:t> presentation</a:t>
            </a:r>
            <a:endParaRPr dirty="0"/>
          </a:p>
        </p:txBody>
      </p:sp>
    </p:spTree>
    <p:extLst>
      <p:ext uri="{BB962C8B-B14F-4D97-AF65-F5344CB8AC3E}">
        <p14:creationId xmlns:p14="http://schemas.microsoft.com/office/powerpoint/2010/main" val="5902886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n-GB" sz="1050" dirty="0">
                <a:solidFill>
                  <a:srgbClr val="0A0A0A"/>
                </a:solidFill>
                <a:highlight>
                  <a:srgbClr val="FFFFFF"/>
                </a:highlight>
                <a:latin typeface="Roboto"/>
                <a:ea typeface="Roboto"/>
                <a:cs typeface="Roboto"/>
                <a:sym typeface="Roboto"/>
              </a:rPr>
              <a:t>This animation introduces the key concepts of unconscious bias.  It forms part of the Royal Society’s efforts to ensure that all those who serve on Royal Society selection and appointment panels are aware of differences in how candidates may present themselves, how to recognise bias in yourself and others, how to recognise inappropriate advocacy or unreasoned judgement. You can find out more about unconscious bias and download a briefing which includes current academic research at www.royalsociety.org/diversity.</a:t>
            </a:r>
            <a:endParaRPr dirty="0"/>
          </a:p>
          <a:p>
            <a:pPr marL="0" marR="0" lvl="0" indent="0" algn="just" rtl="0">
              <a:lnSpc>
                <a:spcPct val="100000"/>
              </a:lnSpc>
              <a:spcBef>
                <a:spcPts val="0"/>
              </a:spcBef>
              <a:spcAft>
                <a:spcPts val="0"/>
              </a:spcAft>
              <a:buClr>
                <a:srgbClr val="000000"/>
              </a:buClr>
              <a:buSzPts val="1100"/>
              <a:buFont typeface="Arial"/>
              <a:buNone/>
            </a:pPr>
            <a:endParaRPr dirty="0"/>
          </a:p>
          <a:p>
            <a:pPr marL="0" marR="0" lvl="0" indent="0" algn="just" rtl="0">
              <a:lnSpc>
                <a:spcPct val="100000"/>
              </a:lnSpc>
              <a:spcBef>
                <a:spcPts val="0"/>
              </a:spcBef>
              <a:spcAft>
                <a:spcPts val="0"/>
              </a:spcAft>
              <a:buClr>
                <a:srgbClr val="000000"/>
              </a:buClr>
              <a:buSzPts val="1100"/>
              <a:buFont typeface="Arial"/>
              <a:buNone/>
            </a:pPr>
            <a:r>
              <a:rPr lang="en-GB" dirty="0"/>
              <a:t>We make assumptions and determinations about what is real every moment of every day. We sort out those 11 million pieces of information, we see what we see, and we believe that what we see is real. Only occasionally do we realize how subjective those determinations are, and how much they are impacted not by what is in front of us, but by what we interpret is in front of us, seen through our own lens on the world.</a:t>
            </a:r>
            <a:endParaRPr dirty="0"/>
          </a:p>
          <a:p>
            <a:pPr marL="0" lvl="0" indent="0" algn="just" rtl="0">
              <a:lnSpc>
                <a:spcPct val="100000"/>
              </a:lnSpc>
              <a:spcBef>
                <a:spcPts val="0"/>
              </a:spcBef>
              <a:spcAft>
                <a:spcPts val="0"/>
              </a:spcAft>
              <a:buSzPts val="1100"/>
              <a:buNone/>
            </a:pPr>
            <a:endParaRPr lang="en-GB" dirty="0"/>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Link video: https://www.youtube.com/watch?v=dVp9Z5k0dEE</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GB" dirty="0"/>
              <a:t>Daniel Kahneman (2011) wrote a </a:t>
            </a:r>
            <a:r>
              <a:rPr lang="en-GB" dirty="0" err="1"/>
              <a:t>nobel</a:t>
            </a:r>
            <a:r>
              <a:rPr lang="en-GB" dirty="0"/>
              <a:t> prize winning book on how biases influence human judgement. He distinguished 2 mental routes for decision making: route 1 for fast, non-effortless decisions (prone to biases!) and route 2 for deliberative, elaborated decision making. </a:t>
            </a:r>
            <a:endParaRPr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Biases are essentially a good thing, they help us to address 4 common problems:</a:t>
            </a:r>
            <a:br>
              <a:rPr lang="en-US" dirty="0"/>
            </a:br>
            <a:endParaRPr lang="en-US" dirty="0"/>
          </a:p>
          <a:p>
            <a:pPr marL="457200" lvl="0" indent="-298450" algn="just" rtl="0">
              <a:lnSpc>
                <a:spcPct val="100000"/>
              </a:lnSpc>
              <a:spcBef>
                <a:spcPts val="0"/>
              </a:spcBef>
              <a:spcAft>
                <a:spcPts val="0"/>
              </a:spcAft>
              <a:buSzPts val="1100"/>
              <a:buFont typeface="+mj-lt"/>
              <a:buAutoNum type="arabicPeriod"/>
            </a:pPr>
            <a:r>
              <a:rPr lang="en-US" dirty="0"/>
              <a:t>Information overload sucks, so we aggressively filter. Noise becomes signal.</a:t>
            </a:r>
          </a:p>
          <a:p>
            <a:pPr marL="457200" lvl="0" indent="-298450" algn="just" rtl="0">
              <a:lnSpc>
                <a:spcPct val="100000"/>
              </a:lnSpc>
              <a:spcBef>
                <a:spcPts val="0"/>
              </a:spcBef>
              <a:spcAft>
                <a:spcPts val="0"/>
              </a:spcAft>
              <a:buSzPts val="1100"/>
              <a:buFont typeface="+mj-lt"/>
              <a:buAutoNum type="arabicPeriod"/>
            </a:pPr>
            <a:r>
              <a:rPr lang="en-US" dirty="0"/>
              <a:t>Lack of meaning is confusing, so we fill in the gaps. Signal becomes a story.</a:t>
            </a:r>
          </a:p>
          <a:p>
            <a:pPr marL="457200" lvl="0" indent="-298450" algn="just" rtl="0">
              <a:lnSpc>
                <a:spcPct val="100000"/>
              </a:lnSpc>
              <a:spcBef>
                <a:spcPts val="0"/>
              </a:spcBef>
              <a:spcAft>
                <a:spcPts val="0"/>
              </a:spcAft>
              <a:buSzPts val="1100"/>
              <a:buFont typeface="+mj-lt"/>
              <a:buAutoNum type="arabicPeriod"/>
            </a:pPr>
            <a:r>
              <a:rPr lang="en-US" dirty="0"/>
              <a:t>Need to act fast lest we lose our chance, so we jump to conclusions. Stories become decisions.</a:t>
            </a:r>
          </a:p>
          <a:p>
            <a:pPr marL="457200" lvl="0" indent="-298450" algn="just" rtl="0">
              <a:lnSpc>
                <a:spcPct val="100000"/>
              </a:lnSpc>
              <a:spcBef>
                <a:spcPts val="0"/>
              </a:spcBef>
              <a:spcAft>
                <a:spcPts val="0"/>
              </a:spcAft>
              <a:buSzPts val="1100"/>
              <a:buFont typeface="+mj-lt"/>
              <a:buAutoNum type="arabicPeriod"/>
            </a:pPr>
            <a:r>
              <a:rPr lang="en-US" dirty="0"/>
              <a:t>This isn’t getting easier, so we try to remember the important bits. Decisions inform our mental models of the world.</a:t>
            </a:r>
          </a:p>
          <a:p>
            <a:pPr marL="457200" lvl="0" indent="-228600" algn="l" rtl="0">
              <a:lnSpc>
                <a:spcPct val="100000"/>
              </a:lnSpc>
              <a:spcBef>
                <a:spcPts val="0"/>
              </a:spcBef>
              <a:spcAft>
                <a:spcPts val="0"/>
              </a:spcAft>
              <a:buSzPts val="1100"/>
              <a:buNone/>
            </a:pPr>
            <a:endParaRPr lang="en-US" dirty="0"/>
          </a:p>
          <a:p>
            <a:pPr marL="457200" lvl="0" indent="-228600" algn="l" rtl="0">
              <a:lnSpc>
                <a:spcPct val="100000"/>
              </a:lnSpc>
              <a:spcBef>
                <a:spcPts val="0"/>
              </a:spcBef>
              <a:spcAft>
                <a:spcPts val="0"/>
              </a:spcAft>
              <a:buSzPts val="1100"/>
              <a:buNone/>
            </a:pPr>
            <a:r>
              <a:rPr lang="en-US" dirty="0"/>
              <a:t>However, there’s a downside to all of these 4 </a:t>
            </a:r>
            <a:r>
              <a:rPr lang="en-US" dirty="0" err="1"/>
              <a:t>phenomenons</a:t>
            </a:r>
            <a:r>
              <a:rPr lang="en-US" dirty="0"/>
              <a:t>:</a:t>
            </a:r>
          </a:p>
          <a:p>
            <a:pPr marL="457200" lvl="0" indent="-228600" algn="just" rtl="0">
              <a:lnSpc>
                <a:spcPct val="100000"/>
              </a:lnSpc>
              <a:spcBef>
                <a:spcPts val="0"/>
              </a:spcBef>
              <a:spcAft>
                <a:spcPts val="0"/>
              </a:spcAft>
              <a:buSzPts val="1100"/>
              <a:buFont typeface="+mj-lt"/>
              <a:buAutoNum type="arabicPeriod"/>
            </a:pPr>
            <a:endParaRPr lang="en-US" b="0" dirty="0"/>
          </a:p>
          <a:p>
            <a:pPr marL="457200" lvl="0" indent="-298450" algn="just"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We don’t see everything. Some of the information we filter out is actually useful and important.</a:t>
            </a:r>
            <a:endParaRPr lang="en-US" b="0" dirty="0"/>
          </a:p>
          <a:p>
            <a:pPr marL="457200" lvl="0" indent="-298450" algn="just"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Our search for meaning can conjure illusions. We sometimes imagine details that were filled in by our assumptions, and construct meaning and stories that aren’t really there.</a:t>
            </a:r>
            <a:endParaRPr lang="en-US" b="0" dirty="0"/>
          </a:p>
          <a:p>
            <a:pPr marL="457200" lvl="0" indent="-298450" algn="just"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Quick decisions can be seriously flawed. Some of the quick reactions and decisions we jump to are unfair, self-serving, and counter-productive.</a:t>
            </a:r>
            <a:endParaRPr lang="en-US" b="0" dirty="0"/>
          </a:p>
          <a:p>
            <a:pPr marL="457200" lvl="0" indent="-298450" algn="just"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Our memory reinforces errors. Some of the stuff we remember for later just makes all of the above systems more biased, and more damaging to our thought processes.</a:t>
            </a:r>
          </a:p>
          <a:p>
            <a:pPr marL="457200" lvl="0" indent="-298450" algn="just" rtl="0">
              <a:lnSpc>
                <a:spcPct val="100000"/>
              </a:lnSpc>
              <a:spcBef>
                <a:spcPts val="0"/>
              </a:spcBef>
              <a:spcAft>
                <a:spcPts val="0"/>
              </a:spcAft>
              <a:buSzPts val="1100"/>
              <a:buFont typeface="+mj-lt"/>
              <a:buAutoNum type="arabicPeriod"/>
            </a:pPr>
            <a:endParaRPr lang="en-US" sz="1100" b="0" i="0" u="none" strike="noStrike" cap="none" dirty="0">
              <a:solidFill>
                <a:srgbClr val="000000"/>
              </a:solidFill>
              <a:latin typeface="Arial"/>
              <a:cs typeface="Arial"/>
              <a:sym typeface="Arial"/>
            </a:endParaRPr>
          </a:p>
          <a:p>
            <a:pPr marL="158750" marR="0" lvl="0" indent="0" algn="just" defTabSz="914400" rtl="0" eaLnBrk="1" fontAlgn="auto" latinLnBrk="0" hangingPunct="1">
              <a:lnSpc>
                <a:spcPct val="100000"/>
              </a:lnSpc>
              <a:spcBef>
                <a:spcPts val="0"/>
              </a:spcBef>
              <a:spcAft>
                <a:spcPts val="0"/>
              </a:spcAft>
              <a:buClr>
                <a:srgbClr val="000000"/>
              </a:buClr>
              <a:buSzPts val="1100"/>
              <a:buFont typeface="+mj-lt"/>
              <a:buNone/>
              <a:tabLst/>
              <a:defRPr/>
            </a:pPr>
            <a:r>
              <a:rPr lang="en-GB" sz="1100" b="0" i="0" u="none" strike="noStrike" cap="none" dirty="0">
                <a:solidFill>
                  <a:srgbClr val="000000"/>
                </a:solidFill>
                <a:latin typeface="Arial"/>
                <a:ea typeface="Arial"/>
                <a:cs typeface="Arial"/>
                <a:sym typeface="Arial"/>
              </a:rPr>
              <a:t>https://betterhumans.coach.me/cognitive-bias-cheat-sheet-55a472476b18</a:t>
            </a:r>
            <a:endParaRPr lang="en-GB" dirty="0"/>
          </a:p>
          <a:p>
            <a:pPr marL="158750" lvl="0" indent="0" algn="just" rtl="0">
              <a:lnSpc>
                <a:spcPct val="100000"/>
              </a:lnSpc>
              <a:spcBef>
                <a:spcPts val="0"/>
              </a:spcBef>
              <a:spcAft>
                <a:spcPts val="0"/>
              </a:spcAft>
              <a:buSzPts val="1100"/>
              <a:buFont typeface="+mj-lt"/>
              <a:buNone/>
            </a:pPr>
            <a:endParaRPr lang="en-US" b="0" dirty="0"/>
          </a:p>
          <a:p>
            <a:pPr marL="457200" lvl="0" indent="-228600" algn="l" rtl="0">
              <a:lnSpc>
                <a:spcPct val="100000"/>
              </a:lnSpc>
              <a:spcBef>
                <a:spcPts val="0"/>
              </a:spcBef>
              <a:spcAft>
                <a:spcPts val="0"/>
              </a:spcAft>
              <a:buSzPts val="1100"/>
              <a:buNone/>
            </a:pPr>
            <a:endParaRPr lang="en-GB"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just" rtl="0">
              <a:lnSpc>
                <a:spcPct val="115000"/>
              </a:lnSpc>
              <a:spcBef>
                <a:spcPts val="0"/>
              </a:spcBef>
              <a:spcAft>
                <a:spcPts val="0"/>
              </a:spcAft>
              <a:buNone/>
            </a:pPr>
            <a:r>
              <a:rPr lang="en-GB" sz="1150" dirty="0">
                <a:solidFill>
                  <a:srgbClr val="51626F"/>
                </a:solidFill>
                <a:latin typeface="Montserrat"/>
                <a:ea typeface="Montserrat"/>
                <a:cs typeface="Montserrat"/>
                <a:sym typeface="Montserrat"/>
              </a:rPr>
              <a:t>There are more than 150 identified types of unconscious bias, according to a report written by Horace McCormick, of the Kenan-Flagler Business School. Here are some of the most common ones:</a:t>
            </a:r>
            <a:endParaRPr sz="1150" dirty="0">
              <a:solidFill>
                <a:srgbClr val="51626F"/>
              </a:solidFill>
              <a:latin typeface="Montserrat"/>
              <a:ea typeface="Montserrat"/>
              <a:cs typeface="Montserrat"/>
              <a:sym typeface="Montserrat"/>
            </a:endParaRPr>
          </a:p>
          <a:p>
            <a:pPr marL="457200" lvl="0" indent="0" algn="just" rtl="0">
              <a:lnSpc>
                <a:spcPct val="115000"/>
              </a:lnSpc>
              <a:spcBef>
                <a:spcPts val="1500"/>
              </a:spcBef>
              <a:spcAft>
                <a:spcPts val="0"/>
              </a:spcAft>
              <a:buNone/>
            </a:pPr>
            <a:endParaRPr sz="1150" dirty="0">
              <a:solidFill>
                <a:srgbClr val="51626F"/>
              </a:solidFill>
              <a:latin typeface="Montserrat"/>
              <a:ea typeface="Montserrat"/>
              <a:cs typeface="Montserrat"/>
              <a:sym typeface="Montserrat"/>
            </a:endParaRPr>
          </a:p>
          <a:p>
            <a:pPr marL="457200" lvl="0" indent="-301625" algn="just" rtl="0">
              <a:lnSpc>
                <a:spcPct val="115000"/>
              </a:lnSpc>
              <a:spcBef>
                <a:spcPts val="1500"/>
              </a:spcBef>
              <a:spcAft>
                <a:spcPts val="0"/>
              </a:spcAft>
              <a:buClr>
                <a:srgbClr val="51626F"/>
              </a:buClr>
              <a:buSzPts val="1150"/>
              <a:buFont typeface="Montserrat"/>
              <a:buChar char="●"/>
            </a:pPr>
            <a:r>
              <a:rPr lang="en-GB" sz="1150" dirty="0">
                <a:solidFill>
                  <a:srgbClr val="51626F"/>
                </a:solidFill>
                <a:latin typeface="Montserrat"/>
                <a:ea typeface="Montserrat"/>
                <a:cs typeface="Montserrat"/>
                <a:sym typeface="Montserrat"/>
              </a:rPr>
              <a:t>Confirmation bias – This is when we unconsciously look for information or evidence to back up a prior-held belief or a judgement we’ve made about someone. This is because we have an inherent wish to believe that we’re right. For instance, if someone thinks a particular action will be best for their company, they’ll then only find evidence that supports that belief.</a:t>
            </a:r>
            <a:endParaRPr sz="1150" dirty="0">
              <a:solidFill>
                <a:srgbClr val="51626F"/>
              </a:solidFill>
              <a:latin typeface="Montserrat"/>
              <a:ea typeface="Montserrat"/>
              <a:cs typeface="Montserrat"/>
              <a:sym typeface="Montserrat"/>
            </a:endParaRPr>
          </a:p>
          <a:p>
            <a:pPr marL="457200" lvl="0" indent="-301625" algn="just" rtl="0">
              <a:lnSpc>
                <a:spcPct val="115000"/>
              </a:lnSpc>
              <a:spcBef>
                <a:spcPts val="0"/>
              </a:spcBef>
              <a:spcAft>
                <a:spcPts val="0"/>
              </a:spcAft>
              <a:buClr>
                <a:srgbClr val="51626F"/>
              </a:buClr>
              <a:buSzPts val="1150"/>
              <a:buFont typeface="Montserrat"/>
              <a:buChar char="●"/>
            </a:pPr>
            <a:r>
              <a:rPr lang="en-GB" sz="1150" dirty="0">
                <a:solidFill>
                  <a:srgbClr val="51626F"/>
                </a:solidFill>
                <a:latin typeface="Montserrat"/>
                <a:ea typeface="Montserrat"/>
                <a:cs typeface="Montserrat"/>
                <a:sym typeface="Montserrat"/>
              </a:rPr>
              <a:t>Affinity bias – This is particularly common in the recruitment process. If an interviewer feels they have an affinity with a candidate, for instance if they are from the same place or did the same degree, they will inevitably feel more warmly towards that person. This often involves little things like smiling more, but it can stop the best candidate from being hired.</a:t>
            </a:r>
            <a:endParaRPr sz="1150" dirty="0">
              <a:solidFill>
                <a:srgbClr val="51626F"/>
              </a:solidFill>
              <a:latin typeface="Montserrat"/>
              <a:ea typeface="Montserrat"/>
              <a:cs typeface="Montserrat"/>
              <a:sym typeface="Montserrat"/>
            </a:endParaRPr>
          </a:p>
          <a:p>
            <a:pPr marL="457200" lvl="0" indent="-301625" algn="just" rtl="0">
              <a:lnSpc>
                <a:spcPct val="115000"/>
              </a:lnSpc>
              <a:spcBef>
                <a:spcPts val="0"/>
              </a:spcBef>
              <a:spcAft>
                <a:spcPts val="0"/>
              </a:spcAft>
              <a:buClr>
                <a:srgbClr val="51626F"/>
              </a:buClr>
              <a:buSzPts val="1150"/>
              <a:buFont typeface="Montserrat"/>
              <a:buChar char="●"/>
            </a:pPr>
            <a:r>
              <a:rPr lang="en-GB" sz="1150" dirty="0">
                <a:solidFill>
                  <a:srgbClr val="51626F"/>
                </a:solidFill>
                <a:latin typeface="Montserrat"/>
                <a:ea typeface="Montserrat"/>
                <a:cs typeface="Montserrat"/>
                <a:sym typeface="Montserrat"/>
              </a:rPr>
              <a:t>Halo/horns effect – Again, this is common in recruitment – if someone sees one good thing about a person, the halo effect will mean that they think every single other thing about the person is also good. The horns effect is the opposite of this.</a:t>
            </a:r>
            <a:endParaRPr sz="1150" dirty="0">
              <a:solidFill>
                <a:srgbClr val="51626F"/>
              </a:solidFill>
              <a:latin typeface="Montserrat"/>
              <a:ea typeface="Montserrat"/>
              <a:cs typeface="Montserrat"/>
              <a:sym typeface="Montserrat"/>
            </a:endParaRPr>
          </a:p>
          <a:p>
            <a:pPr marL="457200" lvl="0" indent="-301625" algn="just" rtl="0">
              <a:lnSpc>
                <a:spcPct val="115000"/>
              </a:lnSpc>
              <a:spcBef>
                <a:spcPts val="0"/>
              </a:spcBef>
              <a:spcAft>
                <a:spcPts val="0"/>
              </a:spcAft>
              <a:buClr>
                <a:srgbClr val="51626F"/>
              </a:buClr>
              <a:buSzPts val="1150"/>
              <a:buFont typeface="Montserrat"/>
              <a:buChar char="●"/>
            </a:pPr>
            <a:r>
              <a:rPr lang="en-GB" sz="1150" dirty="0">
                <a:solidFill>
                  <a:srgbClr val="51626F"/>
                </a:solidFill>
                <a:latin typeface="Montserrat"/>
                <a:ea typeface="Montserrat"/>
                <a:cs typeface="Montserrat"/>
                <a:sym typeface="Montserrat"/>
              </a:rPr>
              <a:t>Conformity bias – Also known as groupthink, if someone feels that the rest of their team are leaning towards one decision, they will agree too.</a:t>
            </a:r>
          </a:p>
          <a:p>
            <a:pPr marL="457200" lvl="0" indent="-301625" algn="just" rtl="0">
              <a:lnSpc>
                <a:spcPct val="115000"/>
              </a:lnSpc>
              <a:spcBef>
                <a:spcPts val="0"/>
              </a:spcBef>
              <a:spcAft>
                <a:spcPts val="0"/>
              </a:spcAft>
              <a:buClr>
                <a:srgbClr val="51626F"/>
              </a:buClr>
              <a:buSzPts val="1150"/>
              <a:buFont typeface="Montserrat"/>
              <a:buChar char="●"/>
            </a:pPr>
            <a:endParaRPr lang="en-GB" sz="1150" dirty="0">
              <a:solidFill>
                <a:srgbClr val="51626F"/>
              </a:solidFill>
              <a:latin typeface="Montserrat"/>
              <a:ea typeface="Montserrat"/>
              <a:cs typeface="Montserrat"/>
              <a:sym typeface="Montserrat"/>
            </a:endParaRPr>
          </a:p>
          <a:p>
            <a:pPr marL="155575" lvl="0" indent="0" algn="just" rtl="0">
              <a:lnSpc>
                <a:spcPct val="115000"/>
              </a:lnSpc>
              <a:spcBef>
                <a:spcPts val="0"/>
              </a:spcBef>
              <a:spcAft>
                <a:spcPts val="0"/>
              </a:spcAft>
              <a:buClr>
                <a:srgbClr val="51626F"/>
              </a:buClr>
              <a:buSzPts val="1150"/>
              <a:buFont typeface="Montserrat"/>
              <a:buNone/>
            </a:pPr>
            <a:r>
              <a:rPr lang="en-GB" sz="1150" u="sng" dirty="0">
                <a:solidFill>
                  <a:schemeClr val="hlink"/>
                </a:solidFill>
                <a:latin typeface="Montserrat"/>
                <a:ea typeface="Montserrat"/>
                <a:cs typeface="Montserrat"/>
                <a:sym typeface="Montserrat"/>
                <a:hlinkClick r:id="rId3"/>
              </a:rPr>
              <a:t>https://www.talentinternational.com/spot-unconscious-bias-workplace/</a:t>
            </a:r>
            <a:r>
              <a:rPr lang="en-GB" sz="1150" dirty="0">
                <a:solidFill>
                  <a:srgbClr val="51626F"/>
                </a:solidFill>
                <a:latin typeface="Montserrat"/>
                <a:ea typeface="Montserrat"/>
                <a:cs typeface="Montserrat"/>
                <a:sym typeface="Montserrat"/>
              </a:rPr>
              <a:t>) </a:t>
            </a:r>
            <a:endParaRPr sz="1150" dirty="0">
              <a:solidFill>
                <a:srgbClr val="51626F"/>
              </a:solidFill>
              <a:latin typeface="Montserrat"/>
              <a:ea typeface="Montserrat"/>
              <a:cs typeface="Montserrat"/>
              <a:sym typeface="Montserrat"/>
            </a:endParaRPr>
          </a:p>
          <a:p>
            <a:pPr marL="0" lvl="0" indent="0" algn="l" rtl="0">
              <a:spcBef>
                <a:spcPts val="1500"/>
              </a:spcBef>
              <a:spcAft>
                <a:spcPts val="0"/>
              </a:spcAft>
              <a:buNone/>
            </a:pPr>
            <a:endParaRPr dirty="0"/>
          </a:p>
        </p:txBody>
      </p:sp>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GB" sz="1100" b="0" i="0" u="none" strike="noStrike" cap="none" dirty="0">
                <a:solidFill>
                  <a:srgbClr val="000000"/>
                </a:solidFill>
                <a:effectLst/>
                <a:latin typeface="Arial"/>
                <a:ea typeface="Arial"/>
                <a:cs typeface="Arial"/>
                <a:sym typeface="Arial"/>
              </a:rPr>
              <a:t>Following is a list of areas in your organisation where bias might appear:</a:t>
            </a:r>
          </a:p>
          <a:p>
            <a:pPr marL="0" lvl="0" indent="0" algn="just" rtl="0">
              <a:lnSpc>
                <a:spcPct val="100000"/>
              </a:lnSpc>
              <a:spcBef>
                <a:spcPts val="0"/>
              </a:spcBef>
              <a:spcAft>
                <a:spcPts val="0"/>
              </a:spcAft>
              <a:buSzPts val="1100"/>
              <a:buNone/>
            </a:pPr>
            <a:endParaRPr lang="en-GB" sz="1100" b="0" i="0" u="none" strike="noStrike" cap="none" dirty="0">
              <a:solidFill>
                <a:srgbClr val="000000"/>
              </a:solidFill>
              <a:effectLst/>
              <a:latin typeface="Arial"/>
              <a:ea typeface="Arial"/>
              <a:cs typeface="Arial"/>
              <a:sym typeface="Arial"/>
            </a:endParaRPr>
          </a:p>
          <a:p>
            <a:pPr lvl="0" algn="just"/>
            <a:r>
              <a:rPr lang="en-GB" sz="1100" b="0" i="0" u="none" strike="noStrike" cap="none" dirty="0">
                <a:solidFill>
                  <a:srgbClr val="000000"/>
                </a:solidFill>
                <a:effectLst/>
                <a:latin typeface="Arial"/>
                <a:ea typeface="Arial"/>
                <a:cs typeface="Arial"/>
                <a:sym typeface="Arial"/>
              </a:rPr>
              <a:t>Hiring. Research shows that CV’s from people with an ethnic minority background are nearly twice as likely to be left untouched compared to those of people with a Dutch name. Removing all identification details from your candidates resumes and applications might help the hiring team to evaluate people on their skills and experience instead of factors that can lead to biased decisions. </a:t>
            </a:r>
          </a:p>
          <a:p>
            <a:pPr lvl="0" algn="just"/>
            <a:r>
              <a:rPr lang="en-GB" sz="1100" b="0" i="0" u="none" strike="noStrike" cap="none" dirty="0">
                <a:solidFill>
                  <a:srgbClr val="000000"/>
                </a:solidFill>
                <a:effectLst/>
                <a:latin typeface="Arial"/>
                <a:ea typeface="Arial"/>
                <a:cs typeface="Arial"/>
                <a:sym typeface="Arial"/>
              </a:rPr>
              <a:t>Performance reviews. People from a different cultural background are not always evaluated and rewarded on the same criteria. Provide manager training to counteract bias in performance reviews, and ensure objective criteria are provided for evaluations.</a:t>
            </a:r>
          </a:p>
          <a:p>
            <a:pPr lvl="0" algn="just"/>
            <a:r>
              <a:rPr lang="en-GB" sz="1100" b="0" i="0" u="none" strike="noStrike" cap="none" dirty="0">
                <a:solidFill>
                  <a:srgbClr val="000000"/>
                </a:solidFill>
                <a:effectLst/>
                <a:latin typeface="Arial"/>
                <a:ea typeface="Arial"/>
                <a:cs typeface="Arial"/>
                <a:sym typeface="Arial"/>
              </a:rPr>
              <a:t>Leadership opportunities. Are men, women and minorities offered the same development and mentoring opportunities? Look at </a:t>
            </a:r>
            <a:r>
              <a:rPr lang="en-GB" sz="1100" b="0" i="0" u="none" strike="noStrike" cap="none" dirty="0" err="1">
                <a:solidFill>
                  <a:srgbClr val="000000"/>
                </a:solidFill>
                <a:effectLst/>
                <a:latin typeface="Arial"/>
                <a:ea typeface="Arial"/>
                <a:cs typeface="Arial"/>
                <a:sym typeface="Arial"/>
              </a:rPr>
              <a:t>enrollment</a:t>
            </a:r>
            <a:r>
              <a:rPr lang="en-GB" sz="1100" b="0" i="0" u="none" strike="noStrike" cap="none" dirty="0">
                <a:solidFill>
                  <a:srgbClr val="000000"/>
                </a:solidFill>
                <a:effectLst/>
                <a:latin typeface="Arial"/>
                <a:ea typeface="Arial"/>
                <a:cs typeface="Arial"/>
                <a:sym typeface="Arial"/>
              </a:rPr>
              <a:t> in these programs and decide how you can make them more accessible. Consider how to structure mentoring development programs that provide equal access, and counteract tendencies toward male-male </a:t>
            </a:r>
            <a:r>
              <a:rPr lang="en-GB" sz="1100" b="0" i="0" u="none" strike="noStrike" cap="none" dirty="0" err="1">
                <a:solidFill>
                  <a:srgbClr val="000000"/>
                </a:solidFill>
                <a:effectLst/>
                <a:latin typeface="Arial"/>
                <a:ea typeface="Arial"/>
                <a:cs typeface="Arial"/>
                <a:sym typeface="Arial"/>
              </a:rPr>
              <a:t>favoritism</a:t>
            </a:r>
            <a:r>
              <a:rPr lang="en-GB" sz="1100" b="0" i="0" u="none" strike="noStrike" cap="none" dirty="0">
                <a:solidFill>
                  <a:srgbClr val="000000"/>
                </a:solidFill>
                <a:effectLst/>
                <a:latin typeface="Arial"/>
                <a:ea typeface="Arial"/>
                <a:cs typeface="Arial"/>
                <a:sym typeface="Arial"/>
              </a:rPr>
              <a:t>.</a:t>
            </a:r>
          </a:p>
          <a:p>
            <a:pPr lvl="0" algn="just"/>
            <a:r>
              <a:rPr lang="en-GB" sz="1100" b="0" i="0" u="none" strike="noStrike" cap="none" dirty="0">
                <a:solidFill>
                  <a:srgbClr val="000000"/>
                </a:solidFill>
                <a:effectLst/>
                <a:latin typeface="Arial"/>
                <a:ea typeface="Arial"/>
                <a:cs typeface="Arial"/>
                <a:sym typeface="Arial"/>
              </a:rPr>
              <a:t>Promotions. Are men, women and minorities being promoted at the same rate? Look into your data to find out. People who have a tendency to downplay accomplishments might be overlooked when it is time for a promotion.  </a:t>
            </a:r>
          </a:p>
          <a:p>
            <a:pPr lvl="0" algn="just"/>
            <a:r>
              <a:rPr lang="en-GB" sz="1100" b="0" i="0" u="none" strike="noStrike" cap="none" dirty="0">
                <a:solidFill>
                  <a:srgbClr val="000000"/>
                </a:solidFill>
                <a:effectLst/>
                <a:latin typeface="Arial"/>
                <a:ea typeface="Arial"/>
                <a:cs typeface="Arial"/>
                <a:sym typeface="Arial"/>
              </a:rPr>
              <a:t>Compensation.  Differences in compensation often exist among men, women and minorities, but this can be overcome with accountability and transparency practices. </a:t>
            </a:r>
            <a:r>
              <a:rPr lang="en-GB" sz="1100" b="0" i="0" u="none" strike="noStrike" cap="none" dirty="0" err="1">
                <a:solidFill>
                  <a:srgbClr val="000000"/>
                </a:solidFill>
                <a:effectLst/>
                <a:latin typeface="Arial"/>
                <a:ea typeface="Arial"/>
                <a:cs typeface="Arial"/>
                <a:sym typeface="Arial"/>
              </a:rPr>
              <a:t>Analyzing</a:t>
            </a:r>
            <a:r>
              <a:rPr lang="en-GB" sz="1100" b="0" i="0" u="none" strike="noStrike" cap="none" dirty="0">
                <a:solidFill>
                  <a:srgbClr val="000000"/>
                </a:solidFill>
                <a:effectLst/>
                <a:latin typeface="Arial"/>
                <a:ea typeface="Arial"/>
                <a:cs typeface="Arial"/>
                <a:sym typeface="Arial"/>
              </a:rPr>
              <a:t> your compensation data by diversity groups will allow you to find problem spots.</a:t>
            </a:r>
          </a:p>
          <a:p>
            <a:pPr lvl="0" algn="just"/>
            <a:r>
              <a:rPr lang="en-GB" sz="1100" b="0" i="0" u="none" strike="noStrike" cap="none" dirty="0">
                <a:solidFill>
                  <a:srgbClr val="000000"/>
                </a:solidFill>
                <a:effectLst/>
                <a:latin typeface="Arial"/>
                <a:ea typeface="Arial"/>
                <a:cs typeface="Arial"/>
                <a:sym typeface="Arial"/>
              </a:rPr>
              <a:t>Everyday interactions: Survey data and employee focus groups may help uncover areas where bias operates in your organisation.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0b44fcf3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50b44fcf37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n-GB" sz="1100" i="0" dirty="0">
                <a:solidFill>
                  <a:srgbClr val="666666"/>
                </a:solidFill>
                <a:latin typeface="Verdana"/>
                <a:ea typeface="Verdana"/>
                <a:cs typeface="Verdana"/>
                <a:sym typeface="Verdana"/>
              </a:rPr>
              <a:t>Research shows recruiters are less likely to read CVs if they include foreign names.</a:t>
            </a: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just"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Arial"/>
                <a:ea typeface="Arial"/>
                <a:cs typeface="Arial"/>
                <a:sym typeface="Arial"/>
              </a:rPr>
              <a:t>A study from Yale researchers shows that perceiving yourself as objective is actually correlated with showing even more bias. The mere desire to not be biased is not enough to overcome decades of cultural conditioning and can even lend more credence to post-hoc justifications. Acknowledging that you have biases that conflict with your values does not make you a bad person. It’s a natural result of our culture. The important thing is to find ways to eliminate them. Blindly believing your company is a meritocracy not only does not make it so, but will actually make it even harder to address implicit bias.</a:t>
            </a:r>
            <a:endParaRPr dirty="0"/>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solidFill>
                  <a:schemeClr val="dk1"/>
                </a:solidFill>
                <a:latin typeface="Verdana"/>
                <a:ea typeface="Verdana"/>
                <a:cs typeface="Verdana"/>
                <a:sym typeface="Verdana"/>
              </a:rPr>
              <a:t>Combating unconscious biases is hard, because their influence on our decisions in a given moment doesn't feel wrong; it feels intuitively right. But in order to create a workplace that supports and encourages diverse perspectives, talents, and ideas, you need to give people the platform and tools to begin unbiasing. </a:t>
            </a:r>
          </a:p>
          <a:p>
            <a:pPr marL="0" lvl="0" indent="0" algn="just" rtl="0">
              <a:lnSpc>
                <a:spcPct val="100000"/>
              </a:lnSpc>
              <a:spcBef>
                <a:spcPts val="0"/>
              </a:spcBef>
              <a:spcAft>
                <a:spcPts val="0"/>
              </a:spcAft>
              <a:buSzPts val="1100"/>
              <a:buNone/>
            </a:pPr>
            <a:endParaRPr lang="en-US" dirty="0">
              <a:solidFill>
                <a:schemeClr val="dk1"/>
              </a:solidFill>
              <a:latin typeface="Verdana"/>
              <a:ea typeface="Verdana"/>
              <a:cs typeface="Verdana"/>
              <a:sym typeface="Verdana"/>
            </a:endParaRPr>
          </a:p>
          <a:p>
            <a:pPr marL="228600" lvl="0" indent="-228600" algn="just" rtl="0">
              <a:lnSpc>
                <a:spcPct val="100000"/>
              </a:lnSpc>
              <a:spcBef>
                <a:spcPts val="0"/>
              </a:spcBef>
              <a:spcAft>
                <a:spcPts val="0"/>
              </a:spcAft>
              <a:buSzPts val="1100"/>
              <a:buFont typeface="+mj-lt"/>
              <a:buAutoNum type="arabicPeriod"/>
            </a:pPr>
            <a:r>
              <a:rPr lang="en-US" dirty="0">
                <a:solidFill>
                  <a:schemeClr val="dk1"/>
                </a:solidFill>
                <a:latin typeface="Verdana"/>
                <a:ea typeface="Verdana"/>
                <a:cs typeface="Verdana"/>
                <a:sym typeface="Verdana"/>
              </a:rPr>
              <a:t>Commitment to uncovering bias: belief &amp; acting by senior leadership</a:t>
            </a:r>
          </a:p>
          <a:p>
            <a:pPr marL="228600" lvl="0" indent="-228600" algn="just" rtl="0">
              <a:lnSpc>
                <a:spcPct val="100000"/>
              </a:lnSpc>
              <a:spcBef>
                <a:spcPts val="0"/>
              </a:spcBef>
              <a:spcAft>
                <a:spcPts val="0"/>
              </a:spcAft>
              <a:buSzPts val="1100"/>
              <a:buFont typeface="+mj-lt"/>
              <a:buAutoNum type="arabicPeriod"/>
            </a:pPr>
            <a:r>
              <a:rPr lang="en-US" dirty="0">
                <a:solidFill>
                  <a:schemeClr val="dk1"/>
                </a:solidFill>
                <a:latin typeface="Verdana"/>
                <a:ea typeface="Verdana"/>
                <a:cs typeface="Verdana"/>
                <a:sym typeface="Verdana"/>
              </a:rPr>
              <a:t>Creating awareness by training and respectful day-to-day interventions: training can be employed as a strategy to manage the impact of unconscious bias. Training cannot make bias to go away, but if people accept that they are permanently biased, they will ultimately have a better understanding and make better decisions.</a:t>
            </a:r>
          </a:p>
          <a:p>
            <a:pPr marL="228600" lvl="0" indent="-228600" algn="just" rtl="0">
              <a:lnSpc>
                <a:spcPct val="100000"/>
              </a:lnSpc>
              <a:spcBef>
                <a:spcPts val="0"/>
              </a:spcBef>
              <a:spcAft>
                <a:spcPts val="0"/>
              </a:spcAft>
              <a:buSzPts val="1100"/>
              <a:buFont typeface="+mj-lt"/>
              <a:buAutoNum type="arabicPeriod"/>
            </a:pPr>
            <a:r>
              <a:rPr lang="en-US" dirty="0">
                <a:solidFill>
                  <a:schemeClr val="dk1"/>
                </a:solidFill>
                <a:latin typeface="Verdana"/>
                <a:ea typeface="Verdana"/>
                <a:cs typeface="Verdana"/>
                <a:sym typeface="Verdana"/>
              </a:rPr>
              <a:t>Accountability: asking for and giving feedback</a:t>
            </a:r>
          </a:p>
          <a:p>
            <a:pPr marL="228600" lvl="0" indent="-228600" algn="just" rtl="0">
              <a:lnSpc>
                <a:spcPct val="100000"/>
              </a:lnSpc>
              <a:spcBef>
                <a:spcPts val="0"/>
              </a:spcBef>
              <a:spcAft>
                <a:spcPts val="0"/>
              </a:spcAft>
              <a:buSzPts val="1100"/>
              <a:buFont typeface="+mj-lt"/>
              <a:buAutoNum type="arabicPeriod"/>
            </a:pPr>
            <a:r>
              <a:rPr lang="en-US" dirty="0">
                <a:solidFill>
                  <a:schemeClr val="dk1"/>
                </a:solidFill>
                <a:latin typeface="Verdana"/>
                <a:ea typeface="Verdana"/>
                <a:cs typeface="Verdana"/>
                <a:sym typeface="Verdana"/>
              </a:rPr>
              <a:t>Gather data and learn about your </a:t>
            </a:r>
            <a:r>
              <a:rPr lang="en-US" dirty="0" err="1">
                <a:solidFill>
                  <a:schemeClr val="dk1"/>
                </a:solidFill>
                <a:latin typeface="Verdana"/>
                <a:ea typeface="Verdana"/>
                <a:cs typeface="Verdana"/>
                <a:sym typeface="Verdana"/>
              </a:rPr>
              <a:t>organisational</a:t>
            </a:r>
            <a:r>
              <a:rPr lang="en-US" dirty="0">
                <a:solidFill>
                  <a:schemeClr val="dk1"/>
                </a:solidFill>
                <a:latin typeface="Verdana"/>
                <a:ea typeface="Verdana"/>
                <a:cs typeface="Verdana"/>
                <a:sym typeface="Verdana"/>
              </a:rPr>
              <a:t> biases</a:t>
            </a:r>
          </a:p>
          <a:p>
            <a:pPr marL="228600" lvl="0" indent="-228600" algn="just" rtl="0">
              <a:lnSpc>
                <a:spcPct val="100000"/>
              </a:lnSpc>
              <a:spcBef>
                <a:spcPts val="0"/>
              </a:spcBef>
              <a:spcAft>
                <a:spcPts val="0"/>
              </a:spcAft>
              <a:buSzPts val="1100"/>
              <a:buFont typeface="+mj-lt"/>
              <a:buAutoNum type="arabicPeriod"/>
            </a:pPr>
            <a:r>
              <a:rPr lang="en-US" dirty="0">
                <a:solidFill>
                  <a:schemeClr val="dk1"/>
                </a:solidFill>
                <a:latin typeface="Verdana"/>
                <a:ea typeface="Verdana"/>
                <a:cs typeface="Verdana"/>
                <a:sym typeface="Verdana"/>
              </a:rPr>
              <a:t>Use processes and criteria to support more objective decisions</a:t>
            </a:r>
          </a:p>
          <a:p>
            <a:pPr marL="0" lvl="0" indent="0" algn="l" rtl="0">
              <a:lnSpc>
                <a:spcPct val="100000"/>
              </a:lnSpc>
              <a:spcBef>
                <a:spcPts val="0"/>
              </a:spcBef>
              <a:spcAft>
                <a:spcPts val="0"/>
              </a:spcAft>
              <a:buSzPts val="1100"/>
              <a:buNone/>
            </a:pPr>
            <a:endParaRPr dirty="0">
              <a:solidFill>
                <a:schemeClr val="dk1"/>
              </a:solidFill>
              <a:latin typeface="Verdana"/>
              <a:ea typeface="Verdana"/>
              <a:cs typeface="Verdana"/>
              <a:sym typeface="Verdana"/>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600" dirty="0">
                <a:solidFill>
                  <a:srgbClr val="333333"/>
                </a:solidFill>
                <a:highlight>
                  <a:srgbClr val="EEEEEE"/>
                </a:highlight>
              </a:rPr>
              <a:t>The Implicit Association Test (IAT) measures attitudes and beliefs that people may be unwilling or unable to report. The IAT may be especially interesting if it shows that you have an implicit attitude that you did not know about. For example, you may believe that women and men should be equally associated with science, but your automatic associations could show that you (like many others) associate men with science more than you associate women with science. The tests are free and accessible via the link: </a:t>
            </a:r>
            <a:r>
              <a:rPr lang="en-GB" sz="1600" u="sng" dirty="0">
                <a:solidFill>
                  <a:schemeClr val="hlink"/>
                </a:solidFill>
                <a:highlight>
                  <a:srgbClr val="EEEEEE"/>
                </a:highlight>
                <a:hlinkClick r:id="rId3"/>
              </a:rPr>
              <a:t>https://implicit.harvard.edu/implicit/takeatest.html</a:t>
            </a:r>
            <a:endParaRPr lang="en-GB" sz="1600" dirty="0">
              <a:highlight>
                <a:srgbClr val="EEEEEE"/>
              </a:highlight>
            </a:endParaRPr>
          </a:p>
          <a:p>
            <a:pPr marL="0" lvl="0" indent="0" algn="just" rtl="0">
              <a:lnSpc>
                <a:spcPct val="100000"/>
              </a:lnSpc>
              <a:spcBef>
                <a:spcPts val="0"/>
              </a:spcBef>
              <a:spcAft>
                <a:spcPts val="0"/>
              </a:spcAft>
              <a:buNone/>
            </a:pPr>
            <a:endParaRPr sz="1600" dirty="0">
              <a:solidFill>
                <a:srgbClr val="333333"/>
              </a:solidFill>
              <a:highlight>
                <a:srgbClr val="EEEEEE"/>
              </a:highlight>
            </a:endParaRPr>
          </a:p>
          <a:p>
            <a:pPr marL="0" lvl="0" indent="0" algn="l" rtl="0">
              <a:lnSpc>
                <a:spcPct val="100000"/>
              </a:lnSpc>
              <a:spcBef>
                <a:spcPts val="0"/>
              </a:spcBef>
              <a:spcAft>
                <a:spcPts val="0"/>
              </a:spcAft>
              <a:buNone/>
            </a:pPr>
            <a:endParaRPr sz="1600" dirty="0">
              <a:solidFill>
                <a:srgbClr val="333333"/>
              </a:solidFill>
              <a:highlight>
                <a:srgbClr val="EEEEEE"/>
              </a:highlight>
            </a:endParaRPr>
          </a:p>
          <a:p>
            <a:pPr marL="0" lvl="0" indent="0" algn="just" rtl="0">
              <a:lnSpc>
                <a:spcPct val="115000"/>
              </a:lnSpc>
              <a:spcBef>
                <a:spcPts val="0"/>
              </a:spcBef>
              <a:spcAft>
                <a:spcPts val="0"/>
              </a:spcAft>
              <a:buNone/>
            </a:pPr>
            <a:r>
              <a:rPr lang="en-GB" sz="1150" dirty="0">
                <a:solidFill>
                  <a:schemeClr val="dk1"/>
                </a:solidFill>
              </a:rPr>
              <a:t>Microsoft: “as an organization committed to diversity and inclusion, we’re asked to be open to learning our own biases and changing our </a:t>
            </a:r>
            <a:r>
              <a:rPr lang="en-GB" sz="1150" dirty="0" err="1">
                <a:solidFill>
                  <a:schemeClr val="dk1"/>
                </a:solidFill>
              </a:rPr>
              <a:t>behavior</a:t>
            </a:r>
            <a:r>
              <a:rPr lang="en-GB" sz="1150" dirty="0">
                <a:solidFill>
                  <a:schemeClr val="dk1"/>
                </a:solidFill>
              </a:rPr>
              <a:t>. We gladly share our learning resources so that others can create inclusive environments where all people feel valued, heard and included”. Microsoft’s e-learning is available for free via the link: </a:t>
            </a:r>
            <a:r>
              <a:rPr lang="en-GB" sz="1100" b="1" i="0" u="none" strike="noStrike" cap="none"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hlinkClick r:id="rId4"/>
              </a:rPr>
              <a:t>https://www.microsoft.com/en-us/diversity/beyond-microsoft/default.aspx</a:t>
            </a:r>
            <a:endParaRPr sz="1150" dirty="0">
              <a:solidFill>
                <a:schemeClr val="dk1"/>
              </a:solidFill>
            </a:endParaRPr>
          </a:p>
          <a:p>
            <a:pPr marL="0" lvl="0" indent="0" algn="l" rtl="0">
              <a:lnSpc>
                <a:spcPct val="100000"/>
              </a:lnSpc>
              <a:spcBef>
                <a:spcPts val="0"/>
              </a:spcBef>
              <a:spcAft>
                <a:spcPts val="0"/>
              </a:spcAft>
              <a:buNone/>
            </a:pPr>
            <a:endParaRPr lang="en-GB" sz="1600" dirty="0">
              <a:solidFill>
                <a:srgbClr val="333333"/>
              </a:solidFill>
              <a:highlight>
                <a:srgbClr val="EEEEEE"/>
              </a:highlight>
            </a:endParaRPr>
          </a:p>
          <a:p>
            <a:pPr marL="0" lvl="0" indent="0" algn="l" rtl="0">
              <a:lnSpc>
                <a:spcPct val="100000"/>
              </a:lnSpc>
              <a:spcBef>
                <a:spcPts val="0"/>
              </a:spcBef>
              <a:spcAft>
                <a:spcPts val="0"/>
              </a:spcAft>
              <a:buNone/>
            </a:pPr>
            <a:r>
              <a:rPr lang="en-GB" sz="1600" dirty="0">
                <a:solidFill>
                  <a:srgbClr val="333333"/>
                </a:solidFill>
                <a:highlight>
                  <a:srgbClr val="EEEEEE"/>
                </a:highlight>
              </a:rPr>
              <a:t>Google’s guides to raise awareness about conscious bias are definitely recommended readings.</a:t>
            </a:r>
            <a:endParaRPr sz="1600" dirty="0">
              <a:solidFill>
                <a:srgbClr val="333333"/>
              </a:solidFill>
              <a:highlight>
                <a:srgbClr val="EEEEEE"/>
              </a:highlight>
            </a:endParaRPr>
          </a:p>
          <a:p>
            <a:pPr marL="0" lvl="0" indent="0" algn="l" rtl="0">
              <a:lnSpc>
                <a:spcPct val="100000"/>
              </a:lnSpc>
              <a:spcBef>
                <a:spcPts val="0"/>
              </a:spcBef>
              <a:spcAft>
                <a:spcPts val="0"/>
              </a:spcAft>
              <a:buNone/>
            </a:pPr>
            <a:endParaRPr sz="1600" dirty="0">
              <a:solidFill>
                <a:srgbClr val="333333"/>
              </a:solidFill>
              <a:highlight>
                <a:srgbClr val="EEEEEE"/>
              </a:highlight>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20,5% of Flemish population are of foreign origin (other nationality, born outside of Belgium and obtained a Belgian nationality or one of the parents is non-Belgian).</a:t>
            </a:r>
          </a:p>
          <a:p>
            <a:pPr marL="158750" indent="0">
              <a:buNone/>
            </a:pPr>
            <a:endParaRPr lang="en-GB" dirty="0"/>
          </a:p>
          <a:p>
            <a:pPr marL="158750" indent="0">
              <a:buNone/>
            </a:pPr>
            <a:r>
              <a:rPr lang="en-GB" dirty="0"/>
              <a:t>http://samenleven-in-diversiteit.be/sites/default/files/sid2017_vlim2018_brochure.pdf</a:t>
            </a:r>
          </a:p>
        </p:txBody>
      </p:sp>
    </p:spTree>
    <p:extLst>
      <p:ext uri="{BB962C8B-B14F-4D97-AF65-F5344CB8AC3E}">
        <p14:creationId xmlns:p14="http://schemas.microsoft.com/office/powerpoint/2010/main" val="11161049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Hand out attachment I of leaflet 2.6.</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i="1" dirty="0" err="1"/>
              <a:t>Cfr</a:t>
            </a:r>
            <a:r>
              <a:rPr lang="en-GB" i="1" dirty="0"/>
              <a:t>. Exercise leaflet 2.6.</a:t>
            </a:r>
          </a:p>
        </p:txBody>
      </p:sp>
    </p:spTree>
    <p:extLst>
      <p:ext uri="{BB962C8B-B14F-4D97-AF65-F5344CB8AC3E}">
        <p14:creationId xmlns:p14="http://schemas.microsoft.com/office/powerpoint/2010/main" val="2758765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case of Accenture includes the following lessons learned. </a:t>
            </a:r>
          </a:p>
          <a:p>
            <a:pPr marL="0" lvl="0" indent="0" algn="l" rtl="0">
              <a:lnSpc>
                <a:spcPct val="100000"/>
              </a:lnSpc>
              <a:spcBef>
                <a:spcPts val="0"/>
              </a:spcBef>
              <a:spcAft>
                <a:spcPts val="0"/>
              </a:spcAft>
              <a:buSzPts val="1100"/>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err="1"/>
              <a:t>Cfr</a:t>
            </a:r>
            <a:r>
              <a:rPr lang="en-GB" i="1" dirty="0"/>
              <a:t>. Exercise leaflet 2.6.</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module is designed to help you create an inclusive and diverse work environment and to reap its benefits in the best possible way. This module is the third in a series of four modules especially designed for companies looking to diversify their talent pool.</a:t>
            </a:r>
          </a:p>
          <a:p>
            <a:pPr marL="0" lvl="0" indent="0" algn="just" rtl="0">
              <a:spcBef>
                <a:spcPts val="0"/>
              </a:spcBef>
              <a:spcAft>
                <a:spcPts val="0"/>
              </a:spcAft>
              <a:buFont typeface="+mj-lt"/>
              <a:buNone/>
            </a:pPr>
            <a:r>
              <a:rPr lang="en-GB" dirty="0"/>
              <a:t>It consists of:</a:t>
            </a:r>
          </a:p>
          <a:p>
            <a:pPr marL="0" lvl="0" indent="0" algn="just" rtl="0">
              <a:spcBef>
                <a:spcPts val="0"/>
              </a:spcBef>
              <a:spcAft>
                <a:spcPts val="0"/>
              </a:spcAft>
              <a:buFont typeface="+mj-lt"/>
              <a:buNone/>
            </a:pPr>
            <a:endParaRPr lang="en-GB" dirty="0"/>
          </a:p>
          <a:p>
            <a:pPr marL="628650" lvl="1" indent="-171450" algn="just" rtl="0">
              <a:spcBef>
                <a:spcPts val="0"/>
              </a:spcBef>
              <a:spcAft>
                <a:spcPts val="0"/>
              </a:spcAft>
              <a:buFontTx/>
              <a:buChar char="-"/>
            </a:pPr>
            <a:r>
              <a:rPr lang="en-GB" dirty="0"/>
              <a:t>a tool </a:t>
            </a:r>
          </a:p>
          <a:p>
            <a:pPr marL="628650" lvl="1" indent="-171450" algn="just" rtl="0">
              <a:spcBef>
                <a:spcPts val="0"/>
              </a:spcBef>
              <a:spcAft>
                <a:spcPts val="0"/>
              </a:spcAft>
              <a:buFontTx/>
              <a:buChar char="-"/>
            </a:pPr>
            <a:r>
              <a:rPr lang="en-GB" dirty="0"/>
              <a:t>an interactive </a:t>
            </a:r>
            <a:r>
              <a:rPr lang="en-GB" dirty="0" err="1"/>
              <a:t>powerpoint</a:t>
            </a:r>
            <a:r>
              <a:rPr lang="en-GB" dirty="0"/>
              <a:t> presentation</a:t>
            </a:r>
          </a:p>
          <a:p>
            <a:pPr marL="628650" lvl="1" indent="-171450" algn="just" rtl="0">
              <a:spcBef>
                <a:spcPts val="0"/>
              </a:spcBef>
              <a:spcAft>
                <a:spcPts val="0"/>
              </a:spcAft>
              <a:buFontTx/>
              <a:buChar char="-"/>
            </a:pPr>
            <a:r>
              <a:rPr lang="en-GB" dirty="0"/>
              <a:t>detailed leaflets of each exercise referred to in the </a:t>
            </a:r>
            <a:r>
              <a:rPr lang="en-GB" dirty="0" err="1"/>
              <a:t>powerpoint</a:t>
            </a:r>
            <a:r>
              <a:rPr lang="en-GB" dirty="0"/>
              <a:t> presentation</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dirty="0"/>
              <a:t>As described in tool 1 ‘Multicultural diversity on the agenda’, the business case for diversity is clear. Though becoming a diverse and inclusive </a:t>
            </a:r>
            <a:r>
              <a:rPr lang="en-US" dirty="0" err="1"/>
              <a:t>organisation</a:t>
            </a:r>
            <a:r>
              <a:rPr lang="en-US" dirty="0"/>
              <a:t> doesn't just happen on its own. Companies need to actively attract and recruit candidates from a variety of backgrounds to ensure they're not inadvertently creating a homogenous workforce. Hence, setting up a concrete approach to increase diversity through recruitment is an important element of any diversity &amp; inclusion strategy:</a:t>
            </a:r>
          </a:p>
          <a:p>
            <a:pPr marL="158750" indent="0" algn="just">
              <a:buNone/>
            </a:pPr>
            <a:r>
              <a:rPr lang="en-US" dirty="0"/>
              <a:t>Consider the following steps to increase diversity through recruitment:</a:t>
            </a:r>
          </a:p>
          <a:p>
            <a:pPr marL="158750" indent="0" algn="just">
              <a:buNone/>
            </a:pPr>
            <a:endParaRPr lang="en-US" dirty="0"/>
          </a:p>
          <a:p>
            <a:pPr marL="387350" indent="-228600" algn="just">
              <a:buFont typeface="+mj-lt"/>
              <a:buAutoNum type="arabicPeriod"/>
            </a:pPr>
            <a:r>
              <a:rPr lang="en-US" dirty="0"/>
              <a:t>Define recruitment targets. Develop and implement a recruitment plan which identifies recruitment goals for diverse talent. For example, a target may be to increase the percentage of new hires with an international background with 5% in the next 6 months, or to increase the percentage of diverse candidates in the pipeline by 15% over the next year. </a:t>
            </a:r>
            <a:r>
              <a:rPr lang="en-US" dirty="0" err="1"/>
              <a:t>Organisations</a:t>
            </a:r>
            <a:r>
              <a:rPr lang="en-US" dirty="0"/>
              <a:t> that are having the most success in broadening their recruitment </a:t>
            </a:r>
            <a:r>
              <a:rPr lang="en-US" dirty="0" err="1"/>
              <a:t>recognise</a:t>
            </a:r>
            <a:r>
              <a:rPr lang="en-US" dirty="0"/>
              <a:t> the tangible impact that targets can make.</a:t>
            </a:r>
          </a:p>
          <a:p>
            <a:pPr marL="387350" indent="-228600" algn="just">
              <a:buFont typeface="+mj-lt"/>
              <a:buAutoNum type="arabicPeriod"/>
            </a:pPr>
            <a:r>
              <a:rPr lang="en-US" dirty="0"/>
              <a:t>Include diversity in your employer branding. Employer branding is an important tool to make sure you are attracting diverse talent. Companies that show a commitment towards diversity and inclusion are more attractive for newcomers. Think of it this way: potential employees need to be able to see themselves at your company in order to feel comfortable applying there (see point 2 in this guide).</a:t>
            </a:r>
          </a:p>
          <a:p>
            <a:pPr marL="387350" indent="-228600" algn="just">
              <a:buFont typeface="+mj-lt"/>
              <a:buAutoNum type="arabicPeriod"/>
            </a:pPr>
            <a:r>
              <a:rPr lang="en-US" dirty="0"/>
              <a:t>Add alternative sourcing channels. Building a diverse talent pool requires companies to explore ways other than traditional methods to attract new talent. There are several possibilities to broaden and expand sourcing channels  (see point 3 in this guide).</a:t>
            </a:r>
          </a:p>
          <a:p>
            <a:pPr marL="387350" indent="-228600" algn="just">
              <a:buFont typeface="+mj-lt"/>
              <a:buAutoNum type="arabicPeriod"/>
            </a:pPr>
            <a:r>
              <a:rPr lang="en-US" dirty="0"/>
              <a:t>Identify recruitment bias. Also in recruitment, bias is known to lead recruiters to make irrational hiring decisions. Because of this, companies might miss the chance to hire the best talent. It’s important that companies consider how bias impacts the sourcing, screening and interviewing of candidates and finally, the hiring decisions (see point 4 in this guide).</a:t>
            </a:r>
          </a:p>
          <a:p>
            <a:pPr marL="387350" indent="-228600" algn="just">
              <a:buFont typeface="+mj-lt"/>
              <a:buAutoNum type="arabicPeriod"/>
            </a:pPr>
            <a:r>
              <a:rPr lang="en-US" dirty="0"/>
              <a:t>Make a plan — and address low hanging fruit first. To start making early wins, decide which areas can be addressed immediately, then evaluate longer term projects and plan accordingly. </a:t>
            </a:r>
          </a:p>
          <a:p>
            <a:pPr marL="158750" indent="0">
              <a:buNone/>
            </a:pPr>
            <a:endParaRPr lang="en-GB" dirty="0"/>
          </a:p>
        </p:txBody>
      </p:sp>
    </p:spTree>
    <p:extLst>
      <p:ext uri="{BB962C8B-B14F-4D97-AF65-F5344CB8AC3E}">
        <p14:creationId xmlns:p14="http://schemas.microsoft.com/office/powerpoint/2010/main" val="16356730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8816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A first way to get more diverse talent in the pipeline is to build and promote an employer brand that supports diversity. In today’s competitive global war for talent, standing out from the crowd through a strong and value-infused employer brand is crucial to attract new talent. A commitment to diversity recruitment and hiring helps to set your company apart. The Glassdoor site survey indicates that two-thirds of active and passive job seekers say that a diverse workforce is an important factor when evaluating companies and job offers</a:t>
            </a:r>
            <a:r>
              <a:rPr lang="en-GB" sz="1100" b="0" i="0" u="none" strike="noStrike" cap="none" baseline="30000" dirty="0">
                <a:solidFill>
                  <a:srgbClr val="000000"/>
                </a:solidFill>
                <a:effectLst/>
                <a:latin typeface="Arial"/>
                <a:ea typeface="Arial"/>
                <a:cs typeface="Arial"/>
                <a:sym typeface="Arial"/>
              </a:rPr>
              <a:t>3</a:t>
            </a:r>
            <a:endParaRPr lang="en-GB" sz="1100" b="0" i="0" u="none" strike="noStrike" cap="none" dirty="0">
              <a:solidFill>
                <a:srgbClr val="000000"/>
              </a:solidFill>
              <a:effectLst/>
              <a:latin typeface="Arial"/>
              <a:ea typeface="Arial"/>
              <a:cs typeface="Arial"/>
              <a:sym typeface="Arial"/>
            </a:endParaRPr>
          </a:p>
          <a:p>
            <a:pPr marL="158750" indent="0">
              <a:buNone/>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When it comes to diversity, you have to let the outside world know that your organisation embraces difference. Nowadays (potential) employees want more than just state-of-the-art work environments and fun activities at work. People are looking at the bigger picture and as today’s world is becoming more and more diverse, applicants consider a work climate that reflects this global trend an important criterion. By spreading a genuine story that emphasizes the importance of these topics, your company will have a bigger chance to become an employer of choice.</a:t>
            </a:r>
          </a:p>
          <a:p>
            <a:pPr marL="158750" indent="0">
              <a:buNone/>
            </a:pPr>
            <a:endParaRPr lang="en-GB" dirty="0"/>
          </a:p>
        </p:txBody>
      </p:sp>
    </p:spTree>
    <p:extLst>
      <p:ext uri="{BB962C8B-B14F-4D97-AF65-F5344CB8AC3E}">
        <p14:creationId xmlns:p14="http://schemas.microsoft.com/office/powerpoint/2010/main" val="15792618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475710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To ensure candidates with diverse backgrounds will feel at home at your company, it’s important to show that your company puts diversity and inclusion high on the agenda. Here are some ways to show your company values diversity:</a:t>
            </a:r>
          </a:p>
          <a:p>
            <a:pPr marL="158750" indent="0">
              <a:buNone/>
            </a:pPr>
            <a:endParaRPr lang="en-US" dirty="0"/>
          </a:p>
          <a:p>
            <a:pPr marL="387350" indent="-228600">
              <a:buFont typeface="+mj-lt"/>
              <a:buAutoNum type="arabicPeriod"/>
            </a:pPr>
            <a:r>
              <a:rPr lang="en-US" dirty="0"/>
              <a:t>Company values: Make sure your company values explicitly or implicitly reflect your focus on and openness to diversity.</a:t>
            </a:r>
          </a:p>
          <a:p>
            <a:pPr marL="387350" indent="-228600">
              <a:buFont typeface="+mj-lt"/>
              <a:buAutoNum type="arabicPeriod"/>
            </a:pPr>
            <a:r>
              <a:rPr lang="en-US" dirty="0"/>
              <a:t>Show your diverse workforce:  It is important to show diversity in company messaging and communications. For example, you may include photographs of diverse teams and individuals in web and print materials. You can build stories and testimonials of employees with very diverse type of profiles.</a:t>
            </a:r>
          </a:p>
          <a:p>
            <a:pPr marL="387350" indent="-228600">
              <a:buFont typeface="+mj-lt"/>
              <a:buAutoNum type="arabicPeriod"/>
            </a:pPr>
            <a:r>
              <a:rPr lang="en-US" dirty="0"/>
              <a:t>Leverage the diversity you have: The best way to communicate your employer brand to potential hires is through your current team members. Make them ambassadors and involve them in branding campaigns.	</a:t>
            </a:r>
          </a:p>
          <a:p>
            <a:pPr marL="387350" indent="-228600">
              <a:buFont typeface="+mj-lt"/>
              <a:buAutoNum type="arabicPeriod"/>
            </a:pPr>
            <a:r>
              <a:rPr lang="en-US" dirty="0"/>
              <a:t>Manage your social media: A lot of job candidates do their research before accepting a job offer (or even before applying for an open position). In a digital era, social media are </a:t>
            </a:r>
            <a:r>
              <a:rPr lang="en-US" dirty="0" err="1"/>
              <a:t>thé</a:t>
            </a:r>
            <a:r>
              <a:rPr lang="en-US" dirty="0"/>
              <a:t> information sources candidates rely on to screen their potential new employer. Make sure your social media posts reflect the values you stand for as a company. In addition, don’t forget that candidates often look at the LinkedIn profiles of current employees (your ambassadors). Also your overall product and service branding needs to embraces diversity.</a:t>
            </a:r>
          </a:p>
          <a:p>
            <a:pPr marL="387350" indent="-228600">
              <a:buFont typeface="+mj-lt"/>
              <a:buAutoNum type="arabicPeriod"/>
            </a:pPr>
            <a:r>
              <a:rPr lang="en-US" dirty="0"/>
              <a:t>Career pages: In general, companies devote significant resources to building an effective, far-reaching, and compelling online presence. But too often, </a:t>
            </a:r>
            <a:r>
              <a:rPr lang="en-US" dirty="0" err="1"/>
              <a:t>organisations</a:t>
            </a:r>
            <a:r>
              <a:rPr lang="en-US" dirty="0"/>
              <a:t> forget their own career pages. So make sure to build strong career pages with meaningful and engaging content, so candidates don’t bounce after being attracted by a great campaign.   </a:t>
            </a:r>
          </a:p>
          <a:p>
            <a:pPr marL="158750" indent="0">
              <a:buNone/>
            </a:pPr>
            <a:endParaRPr lang="en-US" dirty="0"/>
          </a:p>
          <a:p>
            <a:pPr marL="158750" indent="0">
              <a:buNone/>
            </a:pPr>
            <a:endParaRPr lang="en-GB" dirty="0"/>
          </a:p>
        </p:txBody>
      </p:sp>
    </p:spTree>
    <p:extLst>
      <p:ext uri="{BB962C8B-B14F-4D97-AF65-F5344CB8AC3E}">
        <p14:creationId xmlns:p14="http://schemas.microsoft.com/office/powerpoint/2010/main" val="758120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 name="Picture 1">
            <a:extLst>
              <a:ext uri="{FF2B5EF4-FFF2-40B4-BE49-F238E27FC236}">
                <a16:creationId xmlns:a16="http://schemas.microsoft.com/office/drawing/2014/main" id="{CBE12B7F-8D3B-4CC1-94AA-CDC5067A2C1D}"/>
              </a:ext>
            </a:extLst>
          </p:cNvPr>
          <p:cNvPicPr>
            <a:picLocks noChangeAspect="1"/>
          </p:cNvPicPr>
          <p:nvPr userDrawn="1"/>
        </p:nvPicPr>
        <p:blipFill>
          <a:blip r:embed="rId2"/>
          <a:stretch>
            <a:fillRect/>
          </a:stretch>
        </p:blipFill>
        <p:spPr>
          <a:xfrm>
            <a:off x="1689287" y="247370"/>
            <a:ext cx="5765426" cy="7898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9" name="TextBox 14"/>
          <p:cNvSpPr txBox="1"/>
          <p:nvPr/>
        </p:nvSpPr>
        <p:spPr>
          <a:xfrm>
            <a:off x="3600000" y="4915080"/>
            <a:ext cx="1944000" cy="129600"/>
          </a:xfrm>
          <a:prstGeom prst="rect">
            <a:avLst/>
          </a:prstGeom>
          <a:noFill/>
        </p:spPr>
        <p:txBody>
          <a:bodyPr wrap="square" lIns="0" tIns="0" rIns="0" bIns="9720" rtlCol="0" anchor="b" anchorCtr="0">
            <a:no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nl-NL" sz="720" b="0" i="0" u="none" strike="noStrike" kern="0" cap="none" spc="0" normalizeH="0" baseline="0" noProof="0" dirty="0">
                <a:ln>
                  <a:noFill/>
                </a:ln>
                <a:solidFill>
                  <a:srgbClr val="4B4B4B"/>
                </a:solidFill>
                <a:effectLst/>
                <a:uLnTx/>
                <a:uFillTx/>
              </a:rPr>
              <a:t>© </a:t>
            </a:r>
            <a:r>
              <a:rPr kumimoji="0" lang="nl-NL" sz="720" b="0" i="0" u="none" strike="noStrike" kern="0" cap="none" spc="0" normalizeH="0" baseline="0" noProof="0" dirty="0" err="1">
                <a:ln>
                  <a:noFill/>
                </a:ln>
                <a:solidFill>
                  <a:srgbClr val="4B4B4B"/>
                </a:solidFill>
                <a:effectLst/>
                <a:uLnTx/>
                <a:uFillTx/>
              </a:rPr>
              <a:t>Vlerick</a:t>
            </a:r>
            <a:r>
              <a:rPr kumimoji="0" lang="nl-NL" sz="720" b="0" i="0" u="none" strike="noStrike" kern="0" cap="none" spc="0" normalizeH="0" baseline="0" noProof="0" dirty="0">
                <a:ln>
                  <a:noFill/>
                </a:ln>
                <a:solidFill>
                  <a:srgbClr val="4B4B4B"/>
                </a:solidFill>
                <a:effectLst/>
                <a:uLnTx/>
                <a:uFillTx/>
              </a:rPr>
              <a:t> Business School</a:t>
            </a: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414" y="0"/>
            <a:ext cx="862586" cy="1879096"/>
          </a:xfrm>
          <a:prstGeom prst="rect">
            <a:avLst/>
          </a:prstGeom>
        </p:spPr>
      </p:pic>
      <p:sp>
        <p:nvSpPr>
          <p:cNvPr id="2" name="Title 1"/>
          <p:cNvSpPr>
            <a:spLocks noGrp="1"/>
          </p:cNvSpPr>
          <p:nvPr>
            <p:ph type="title"/>
          </p:nvPr>
        </p:nvSpPr>
        <p:spPr>
          <a:xfrm>
            <a:off x="504000" y="0"/>
            <a:ext cx="7560000" cy="680400"/>
          </a:xfrm>
        </p:spPr>
        <p:txBody>
          <a:bodyPr/>
          <a:lstStyle>
            <a:lvl1pPr>
              <a:defRPr/>
            </a:lvl1pPr>
          </a:lstStyle>
          <a:p>
            <a:r>
              <a:rPr lang="en-US" noProof="0"/>
              <a:t>Click to edit Master title style</a:t>
            </a:r>
            <a:endParaRPr lang="nl-BE" noProof="0"/>
          </a:p>
        </p:txBody>
      </p:sp>
      <p:sp>
        <p:nvSpPr>
          <p:cNvPr id="3" name="Content Placeholder 2"/>
          <p:cNvSpPr>
            <a:spLocks noGrp="1"/>
          </p:cNvSpPr>
          <p:nvPr>
            <p:ph idx="1"/>
          </p:nvPr>
        </p:nvSpPr>
        <p:spPr>
          <a:xfrm>
            <a:off x="504000" y="907200"/>
            <a:ext cx="8136000" cy="3888000"/>
          </a:xfrm>
        </p:spPr>
        <p:txBody>
          <a:bodyPr/>
          <a:lstStyle>
            <a:lvl3pPr marL="680400">
              <a:defRPr/>
            </a:lvl3pPr>
            <a:lvl4pPr marL="874800">
              <a:defRPr/>
            </a:lvl4pPr>
            <a:lvl5pPr marL="106920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BE" noProof="0"/>
          </a:p>
        </p:txBody>
      </p:sp>
      <p:sp>
        <p:nvSpPr>
          <p:cNvPr id="8" name="Freeform 7"/>
          <p:cNvSpPr/>
          <p:nvPr/>
        </p:nvSpPr>
        <p:spPr>
          <a:xfrm>
            <a:off x="504000" y="745200"/>
            <a:ext cx="7776000" cy="25920"/>
          </a:xfrm>
          <a:custGeom>
            <a:avLst/>
            <a:gdLst>
              <a:gd name="connsiteX0" fmla="*/ 0 w 864096"/>
              <a:gd name="connsiteY0" fmla="*/ 0 h 71437"/>
              <a:gd name="connsiteX1" fmla="*/ 864096 w 864096"/>
              <a:gd name="connsiteY1" fmla="*/ 0 h 71437"/>
              <a:gd name="connsiteX2" fmla="*/ 864096 w 864096"/>
              <a:gd name="connsiteY2" fmla="*/ 71437 h 71437"/>
              <a:gd name="connsiteX3" fmla="*/ 0 w 864096"/>
              <a:gd name="connsiteY3" fmla="*/ 71437 h 71437"/>
              <a:gd name="connsiteX4" fmla="*/ 0 w 864096"/>
              <a:gd name="connsiteY4" fmla="*/ 0 h 71437"/>
              <a:gd name="connsiteX0" fmla="*/ 36004 w 900100"/>
              <a:gd name="connsiteY0" fmla="*/ 0 h 71437"/>
              <a:gd name="connsiteX1" fmla="*/ 900100 w 900100"/>
              <a:gd name="connsiteY1" fmla="*/ 0 h 71437"/>
              <a:gd name="connsiteX2" fmla="*/ 900100 w 900100"/>
              <a:gd name="connsiteY2" fmla="*/ 71437 h 71437"/>
              <a:gd name="connsiteX3" fmla="*/ 0 w 900100"/>
              <a:gd name="connsiteY3" fmla="*/ 71437 h 71437"/>
              <a:gd name="connsiteX4" fmla="*/ 36004 w 900100"/>
              <a:gd name="connsiteY4" fmla="*/ 0 h 71437"/>
              <a:gd name="connsiteX0" fmla="*/ 36004 w 900100"/>
              <a:gd name="connsiteY0" fmla="*/ 0 h 71437"/>
              <a:gd name="connsiteX1" fmla="*/ 900100 w 900100"/>
              <a:gd name="connsiteY1" fmla="*/ 0 h 71437"/>
              <a:gd name="connsiteX2" fmla="*/ 864096 w 900100"/>
              <a:gd name="connsiteY2" fmla="*/ 71437 h 71437"/>
              <a:gd name="connsiteX3" fmla="*/ 0 w 900100"/>
              <a:gd name="connsiteY3" fmla="*/ 71437 h 71437"/>
              <a:gd name="connsiteX4" fmla="*/ 36004 w 900100"/>
              <a:gd name="connsiteY4" fmla="*/ 0 h 71437"/>
              <a:gd name="connsiteX0" fmla="*/ 36004 w 936104"/>
              <a:gd name="connsiteY0" fmla="*/ 0 h 71437"/>
              <a:gd name="connsiteX1" fmla="*/ 900100 w 936104"/>
              <a:gd name="connsiteY1" fmla="*/ 0 h 71437"/>
              <a:gd name="connsiteX2" fmla="*/ 936104 w 936104"/>
              <a:gd name="connsiteY2" fmla="*/ 71437 h 71437"/>
              <a:gd name="connsiteX3" fmla="*/ 0 w 936104"/>
              <a:gd name="connsiteY3" fmla="*/ 71437 h 71437"/>
              <a:gd name="connsiteX4" fmla="*/ 36004 w 936104"/>
              <a:gd name="connsiteY4" fmla="*/ 0 h 71437"/>
              <a:gd name="connsiteX0" fmla="*/ 0 w 900100"/>
              <a:gd name="connsiteY0" fmla="*/ 0 h 71437"/>
              <a:gd name="connsiteX1" fmla="*/ 864096 w 900100"/>
              <a:gd name="connsiteY1" fmla="*/ 0 h 71437"/>
              <a:gd name="connsiteX2" fmla="*/ 900100 w 900100"/>
              <a:gd name="connsiteY2" fmla="*/ 71437 h 71437"/>
              <a:gd name="connsiteX3" fmla="*/ 36004 w 900100"/>
              <a:gd name="connsiteY3" fmla="*/ 71437 h 71437"/>
              <a:gd name="connsiteX4" fmla="*/ 0 w 900100"/>
              <a:gd name="connsiteY4" fmla="*/ 0 h 71437"/>
              <a:gd name="connsiteX0" fmla="*/ 0 w 1332148"/>
              <a:gd name="connsiteY0" fmla="*/ 0 h 71437"/>
              <a:gd name="connsiteX1" fmla="*/ 1332148 w 1332148"/>
              <a:gd name="connsiteY1" fmla="*/ 0 h 71437"/>
              <a:gd name="connsiteX2" fmla="*/ 900100 w 1332148"/>
              <a:gd name="connsiteY2" fmla="*/ 71437 h 71437"/>
              <a:gd name="connsiteX3" fmla="*/ 36004 w 1332148"/>
              <a:gd name="connsiteY3" fmla="*/ 71437 h 71437"/>
              <a:gd name="connsiteX4" fmla="*/ 0 w 1332148"/>
              <a:gd name="connsiteY4" fmla="*/ 0 h 71437"/>
              <a:gd name="connsiteX0" fmla="*/ 0 w 6516724"/>
              <a:gd name="connsiteY0" fmla="*/ 0 h 71437"/>
              <a:gd name="connsiteX1" fmla="*/ 6516724 w 6516724"/>
              <a:gd name="connsiteY1" fmla="*/ 0 h 71437"/>
              <a:gd name="connsiteX2" fmla="*/ 900100 w 6516724"/>
              <a:gd name="connsiteY2" fmla="*/ 71437 h 71437"/>
              <a:gd name="connsiteX3" fmla="*/ 36004 w 6516724"/>
              <a:gd name="connsiteY3" fmla="*/ 71437 h 71437"/>
              <a:gd name="connsiteX4" fmla="*/ 0 w 6516724"/>
              <a:gd name="connsiteY4" fmla="*/ 0 h 71437"/>
              <a:gd name="connsiteX0" fmla="*/ 0 w 6588732"/>
              <a:gd name="connsiteY0" fmla="*/ 0 h 71437"/>
              <a:gd name="connsiteX1" fmla="*/ 6516724 w 6588732"/>
              <a:gd name="connsiteY1" fmla="*/ 0 h 71437"/>
              <a:gd name="connsiteX2" fmla="*/ 6588732 w 6588732"/>
              <a:gd name="connsiteY2" fmla="*/ 71437 h 71437"/>
              <a:gd name="connsiteX3" fmla="*/ 36004 w 6588732"/>
              <a:gd name="connsiteY3" fmla="*/ 71437 h 71437"/>
              <a:gd name="connsiteX4" fmla="*/ 0 w 6588732"/>
              <a:gd name="connsiteY4" fmla="*/ 0 h 71437"/>
              <a:gd name="connsiteX0" fmla="*/ 0 w 8028892"/>
              <a:gd name="connsiteY0" fmla="*/ 0 h 71437"/>
              <a:gd name="connsiteX1" fmla="*/ 6516724 w 8028892"/>
              <a:gd name="connsiteY1" fmla="*/ 0 h 71437"/>
              <a:gd name="connsiteX2" fmla="*/ 8028892 w 8028892"/>
              <a:gd name="connsiteY2" fmla="*/ 71437 h 71437"/>
              <a:gd name="connsiteX3" fmla="*/ 36004 w 8028892"/>
              <a:gd name="connsiteY3" fmla="*/ 71437 h 71437"/>
              <a:gd name="connsiteX4" fmla="*/ 0 w 8028892"/>
              <a:gd name="connsiteY4" fmla="*/ 0 h 71437"/>
              <a:gd name="connsiteX0" fmla="*/ 0 w 8028892"/>
              <a:gd name="connsiteY0" fmla="*/ 0 h 71437"/>
              <a:gd name="connsiteX1" fmla="*/ 7992888 w 8028892"/>
              <a:gd name="connsiteY1" fmla="*/ 0 h 71437"/>
              <a:gd name="connsiteX2" fmla="*/ 8028892 w 8028892"/>
              <a:gd name="connsiteY2" fmla="*/ 71437 h 71437"/>
              <a:gd name="connsiteX3" fmla="*/ 36004 w 8028892"/>
              <a:gd name="connsiteY3" fmla="*/ 71437 h 71437"/>
              <a:gd name="connsiteX4" fmla="*/ 0 w 8028892"/>
              <a:gd name="connsiteY4" fmla="*/ 0 h 71437"/>
              <a:gd name="connsiteX0" fmla="*/ 72008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72008 w 7992888"/>
              <a:gd name="connsiteY4" fmla="*/ 0 h 71437"/>
              <a:gd name="connsiteX0" fmla="*/ 260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260 w 7992888"/>
              <a:gd name="connsiteY4" fmla="*/ 0 h 71437"/>
              <a:gd name="connsiteX0" fmla="*/ 337159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337159 w 7992888"/>
              <a:gd name="connsiteY4" fmla="*/ 0 h 71437"/>
              <a:gd name="connsiteX0" fmla="*/ 87 w 8072823"/>
              <a:gd name="connsiteY0" fmla="*/ 0 h 71437"/>
              <a:gd name="connsiteX1" fmla="*/ 8036819 w 8072823"/>
              <a:gd name="connsiteY1" fmla="*/ 0 h 71437"/>
              <a:gd name="connsiteX2" fmla="*/ 8072823 w 8072823"/>
              <a:gd name="connsiteY2" fmla="*/ 71437 h 71437"/>
              <a:gd name="connsiteX3" fmla="*/ 79935 w 8072823"/>
              <a:gd name="connsiteY3" fmla="*/ 71437 h 71437"/>
              <a:gd name="connsiteX4" fmla="*/ 87 w 8072823"/>
              <a:gd name="connsiteY4" fmla="*/ 0 h 71437"/>
              <a:gd name="connsiteX0" fmla="*/ 87 w 8022581"/>
              <a:gd name="connsiteY0" fmla="*/ 0 h 71437"/>
              <a:gd name="connsiteX1" fmla="*/ 7986577 w 8022581"/>
              <a:gd name="connsiteY1" fmla="*/ 0 h 71437"/>
              <a:gd name="connsiteX2" fmla="*/ 8022581 w 8022581"/>
              <a:gd name="connsiteY2" fmla="*/ 71437 h 71437"/>
              <a:gd name="connsiteX3" fmla="*/ 29693 w 8022581"/>
              <a:gd name="connsiteY3" fmla="*/ 71437 h 71437"/>
              <a:gd name="connsiteX4" fmla="*/ 87 w 8022581"/>
              <a:gd name="connsiteY4" fmla="*/ 0 h 71437"/>
              <a:gd name="connsiteX0" fmla="*/ 28320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28320 w 7992888"/>
              <a:gd name="connsiteY4" fmla="*/ 0 h 71437"/>
              <a:gd name="connsiteX0" fmla="*/ 87 w 8006030"/>
              <a:gd name="connsiteY0" fmla="*/ 0 h 71437"/>
              <a:gd name="connsiteX1" fmla="*/ 7970026 w 8006030"/>
              <a:gd name="connsiteY1" fmla="*/ 0 h 71437"/>
              <a:gd name="connsiteX2" fmla="*/ 8006030 w 8006030"/>
              <a:gd name="connsiteY2" fmla="*/ 71437 h 71437"/>
              <a:gd name="connsiteX3" fmla="*/ 13142 w 8006030"/>
              <a:gd name="connsiteY3" fmla="*/ 71437 h 71437"/>
              <a:gd name="connsiteX4" fmla="*/ 87 w 8006030"/>
              <a:gd name="connsiteY4" fmla="*/ 0 h 71437"/>
              <a:gd name="connsiteX0" fmla="*/ 87 w 8006030"/>
              <a:gd name="connsiteY0" fmla="*/ 0 h 71437"/>
              <a:gd name="connsiteX1" fmla="*/ 7982797 w 8006030"/>
              <a:gd name="connsiteY1" fmla="*/ 0 h 71437"/>
              <a:gd name="connsiteX2" fmla="*/ 8006030 w 8006030"/>
              <a:gd name="connsiteY2" fmla="*/ 71437 h 71437"/>
              <a:gd name="connsiteX3" fmla="*/ 13142 w 8006030"/>
              <a:gd name="connsiteY3" fmla="*/ 71437 h 71437"/>
              <a:gd name="connsiteX4" fmla="*/ 87 w 8006030"/>
              <a:gd name="connsiteY4" fmla="*/ 0 h 71437"/>
              <a:gd name="connsiteX0" fmla="*/ 87 w 8006030"/>
              <a:gd name="connsiteY0" fmla="*/ 0 h 71437"/>
              <a:gd name="connsiteX1" fmla="*/ 7802777 w 8006030"/>
              <a:gd name="connsiteY1" fmla="*/ 0 h 71437"/>
              <a:gd name="connsiteX2" fmla="*/ 8006030 w 8006030"/>
              <a:gd name="connsiteY2" fmla="*/ 71437 h 71437"/>
              <a:gd name="connsiteX3" fmla="*/ 13142 w 8006030"/>
              <a:gd name="connsiteY3" fmla="*/ 71437 h 71437"/>
              <a:gd name="connsiteX4" fmla="*/ 87 w 8006030"/>
              <a:gd name="connsiteY4" fmla="*/ 0 h 71437"/>
              <a:gd name="connsiteX0" fmla="*/ 87 w 7802777"/>
              <a:gd name="connsiteY0" fmla="*/ 0 h 77704"/>
              <a:gd name="connsiteX1" fmla="*/ 7802777 w 7802777"/>
              <a:gd name="connsiteY1" fmla="*/ 0 h 77704"/>
              <a:gd name="connsiteX2" fmla="*/ 7802777 w 7802777"/>
              <a:gd name="connsiteY2" fmla="*/ 77704 h 77704"/>
              <a:gd name="connsiteX3" fmla="*/ 13142 w 7802777"/>
              <a:gd name="connsiteY3" fmla="*/ 71437 h 77704"/>
              <a:gd name="connsiteX4" fmla="*/ 87 w 7802777"/>
              <a:gd name="connsiteY4" fmla="*/ 0 h 77704"/>
              <a:gd name="connsiteX0" fmla="*/ 87 w 7802777"/>
              <a:gd name="connsiteY0" fmla="*/ 0 h 77704"/>
              <a:gd name="connsiteX1" fmla="*/ 7766774 w 7802777"/>
              <a:gd name="connsiteY1" fmla="*/ 0 h 77704"/>
              <a:gd name="connsiteX2" fmla="*/ 7802777 w 7802777"/>
              <a:gd name="connsiteY2" fmla="*/ 77704 h 77704"/>
              <a:gd name="connsiteX3" fmla="*/ 13142 w 7802777"/>
              <a:gd name="connsiteY3" fmla="*/ 71437 h 77704"/>
              <a:gd name="connsiteX4" fmla="*/ 87 w 7802777"/>
              <a:gd name="connsiteY4" fmla="*/ 0 h 77704"/>
              <a:gd name="connsiteX0" fmla="*/ 87 w 7802778"/>
              <a:gd name="connsiteY0" fmla="*/ 0 h 77704"/>
              <a:gd name="connsiteX1" fmla="*/ 7766774 w 7802778"/>
              <a:gd name="connsiteY1" fmla="*/ 0 h 77704"/>
              <a:gd name="connsiteX2" fmla="*/ 7802778 w 7802778"/>
              <a:gd name="connsiteY2" fmla="*/ 77704 h 77704"/>
              <a:gd name="connsiteX3" fmla="*/ 13142 w 7802778"/>
              <a:gd name="connsiteY3" fmla="*/ 71437 h 77704"/>
              <a:gd name="connsiteX4" fmla="*/ 87 w 7802778"/>
              <a:gd name="connsiteY4" fmla="*/ 0 h 77704"/>
              <a:gd name="connsiteX0" fmla="*/ 87 w 7802777"/>
              <a:gd name="connsiteY0" fmla="*/ 0 h 77704"/>
              <a:gd name="connsiteX1" fmla="*/ 7766774 w 7802777"/>
              <a:gd name="connsiteY1" fmla="*/ 0 h 77704"/>
              <a:gd name="connsiteX2" fmla="*/ 7802777 w 7802777"/>
              <a:gd name="connsiteY2" fmla="*/ 77704 h 77704"/>
              <a:gd name="connsiteX3" fmla="*/ 13142 w 7802777"/>
              <a:gd name="connsiteY3" fmla="*/ 71437 h 77704"/>
              <a:gd name="connsiteX4" fmla="*/ 87 w 7802777"/>
              <a:gd name="connsiteY4" fmla="*/ 0 h 77704"/>
              <a:gd name="connsiteX0" fmla="*/ 23122 w 7789635"/>
              <a:gd name="connsiteY0" fmla="*/ 0 h 77704"/>
              <a:gd name="connsiteX1" fmla="*/ 7753632 w 7789635"/>
              <a:gd name="connsiteY1" fmla="*/ 0 h 77704"/>
              <a:gd name="connsiteX2" fmla="*/ 7789635 w 7789635"/>
              <a:gd name="connsiteY2" fmla="*/ 77704 h 77704"/>
              <a:gd name="connsiteX3" fmla="*/ 0 w 7789635"/>
              <a:gd name="connsiteY3" fmla="*/ 71437 h 77704"/>
              <a:gd name="connsiteX4" fmla="*/ 23122 w 7789635"/>
              <a:gd name="connsiteY4" fmla="*/ 0 h 77704"/>
              <a:gd name="connsiteX0" fmla="*/ 87 w 7766600"/>
              <a:gd name="connsiteY0" fmla="*/ 0 h 78811"/>
              <a:gd name="connsiteX1" fmla="*/ 7730597 w 7766600"/>
              <a:gd name="connsiteY1" fmla="*/ 0 h 78811"/>
              <a:gd name="connsiteX2" fmla="*/ 7766600 w 7766600"/>
              <a:gd name="connsiteY2" fmla="*/ 77704 h 78811"/>
              <a:gd name="connsiteX3" fmla="*/ 87 w 7766600"/>
              <a:gd name="connsiteY3" fmla="*/ 78811 h 78811"/>
              <a:gd name="connsiteX4" fmla="*/ 87 w 7766600"/>
              <a:gd name="connsiteY4" fmla="*/ 0 h 78811"/>
              <a:gd name="connsiteX0" fmla="*/ 87 w 8064722"/>
              <a:gd name="connsiteY0" fmla="*/ 0 h 78811"/>
              <a:gd name="connsiteX1" fmla="*/ 7730597 w 8064722"/>
              <a:gd name="connsiteY1" fmla="*/ 0 h 78811"/>
              <a:gd name="connsiteX2" fmla="*/ 8064722 w 8064722"/>
              <a:gd name="connsiteY2" fmla="*/ 78811 h 78811"/>
              <a:gd name="connsiteX3" fmla="*/ 87 w 8064722"/>
              <a:gd name="connsiteY3" fmla="*/ 78811 h 78811"/>
              <a:gd name="connsiteX4" fmla="*/ 87 w 8064722"/>
              <a:gd name="connsiteY4" fmla="*/ 0 h 78811"/>
              <a:gd name="connsiteX0" fmla="*/ 87 w 8028718"/>
              <a:gd name="connsiteY0" fmla="*/ 0 h 78811"/>
              <a:gd name="connsiteX1" fmla="*/ 7730597 w 8028718"/>
              <a:gd name="connsiteY1" fmla="*/ 0 h 78811"/>
              <a:gd name="connsiteX2" fmla="*/ 8028718 w 8028718"/>
              <a:gd name="connsiteY2" fmla="*/ 78811 h 78811"/>
              <a:gd name="connsiteX3" fmla="*/ 87 w 8028718"/>
              <a:gd name="connsiteY3" fmla="*/ 78811 h 78811"/>
              <a:gd name="connsiteX4" fmla="*/ 87 w 8028718"/>
              <a:gd name="connsiteY4" fmla="*/ 0 h 78811"/>
              <a:gd name="connsiteX0" fmla="*/ 87 w 8028718"/>
              <a:gd name="connsiteY0" fmla="*/ 0 h 78811"/>
              <a:gd name="connsiteX1" fmla="*/ 7992714 w 8028718"/>
              <a:gd name="connsiteY1" fmla="*/ 0 h 78811"/>
              <a:gd name="connsiteX2" fmla="*/ 8028718 w 8028718"/>
              <a:gd name="connsiteY2" fmla="*/ 78811 h 78811"/>
              <a:gd name="connsiteX3" fmla="*/ 87 w 8028718"/>
              <a:gd name="connsiteY3" fmla="*/ 78811 h 78811"/>
              <a:gd name="connsiteX4" fmla="*/ 87 w 8028718"/>
              <a:gd name="connsiteY4" fmla="*/ 0 h 78811"/>
              <a:gd name="connsiteX0" fmla="*/ 87 w 8028718"/>
              <a:gd name="connsiteY0" fmla="*/ 0 h 78811"/>
              <a:gd name="connsiteX1" fmla="*/ 7884702 w 8028718"/>
              <a:gd name="connsiteY1" fmla="*/ 0 h 78811"/>
              <a:gd name="connsiteX2" fmla="*/ 8028718 w 8028718"/>
              <a:gd name="connsiteY2" fmla="*/ 78811 h 78811"/>
              <a:gd name="connsiteX3" fmla="*/ 87 w 8028718"/>
              <a:gd name="connsiteY3" fmla="*/ 78811 h 78811"/>
              <a:gd name="connsiteX4" fmla="*/ 87 w 8028718"/>
              <a:gd name="connsiteY4" fmla="*/ 0 h 78811"/>
              <a:gd name="connsiteX0" fmla="*/ 87 w 7920706"/>
              <a:gd name="connsiteY0" fmla="*/ 0 h 78811"/>
              <a:gd name="connsiteX1" fmla="*/ 7884702 w 7920706"/>
              <a:gd name="connsiteY1" fmla="*/ 0 h 78811"/>
              <a:gd name="connsiteX2" fmla="*/ 7920706 w 7920706"/>
              <a:gd name="connsiteY2" fmla="*/ 78811 h 78811"/>
              <a:gd name="connsiteX3" fmla="*/ 87 w 7920706"/>
              <a:gd name="connsiteY3" fmla="*/ 78811 h 78811"/>
              <a:gd name="connsiteX4" fmla="*/ 87 w 7920706"/>
              <a:gd name="connsiteY4" fmla="*/ 0 h 78811"/>
              <a:gd name="connsiteX0" fmla="*/ 87 w 7884702"/>
              <a:gd name="connsiteY0" fmla="*/ 0 h 78811"/>
              <a:gd name="connsiteX1" fmla="*/ 7884702 w 7884702"/>
              <a:gd name="connsiteY1" fmla="*/ 0 h 78811"/>
              <a:gd name="connsiteX2" fmla="*/ 7884702 w 7884702"/>
              <a:gd name="connsiteY2" fmla="*/ 78811 h 78811"/>
              <a:gd name="connsiteX3" fmla="*/ 87 w 7884702"/>
              <a:gd name="connsiteY3" fmla="*/ 78811 h 78811"/>
              <a:gd name="connsiteX4" fmla="*/ 87 w 7884702"/>
              <a:gd name="connsiteY4" fmla="*/ 0 h 78811"/>
              <a:gd name="connsiteX0" fmla="*/ 87 w 7884702"/>
              <a:gd name="connsiteY0" fmla="*/ 0 h 78811"/>
              <a:gd name="connsiteX1" fmla="*/ 7866291 w 7884702"/>
              <a:gd name="connsiteY1" fmla="*/ 0 h 78811"/>
              <a:gd name="connsiteX2" fmla="*/ 7884702 w 7884702"/>
              <a:gd name="connsiteY2" fmla="*/ 78811 h 78811"/>
              <a:gd name="connsiteX3" fmla="*/ 87 w 7884702"/>
              <a:gd name="connsiteY3" fmla="*/ 78811 h 78811"/>
              <a:gd name="connsiteX4" fmla="*/ 87 w 7884702"/>
              <a:gd name="connsiteY4" fmla="*/ 0 h 78811"/>
              <a:gd name="connsiteX0" fmla="*/ 87 w 7884702"/>
              <a:gd name="connsiteY0" fmla="*/ 0 h 78811"/>
              <a:gd name="connsiteX1" fmla="*/ 7779839 w 7884702"/>
              <a:gd name="connsiteY1" fmla="*/ 0 h 78811"/>
              <a:gd name="connsiteX2" fmla="*/ 7884702 w 7884702"/>
              <a:gd name="connsiteY2" fmla="*/ 78811 h 78811"/>
              <a:gd name="connsiteX3" fmla="*/ 87 w 7884702"/>
              <a:gd name="connsiteY3" fmla="*/ 78811 h 78811"/>
              <a:gd name="connsiteX4" fmla="*/ 87 w 7884702"/>
              <a:gd name="connsiteY4" fmla="*/ 0 h 78811"/>
              <a:gd name="connsiteX0" fmla="*/ 87 w 7811550"/>
              <a:gd name="connsiteY0" fmla="*/ 0 h 78811"/>
              <a:gd name="connsiteX1" fmla="*/ 7779839 w 7811550"/>
              <a:gd name="connsiteY1" fmla="*/ 0 h 78811"/>
              <a:gd name="connsiteX2" fmla="*/ 7811550 w 7811550"/>
              <a:gd name="connsiteY2" fmla="*/ 78811 h 78811"/>
              <a:gd name="connsiteX3" fmla="*/ 87 w 7811550"/>
              <a:gd name="connsiteY3" fmla="*/ 78811 h 78811"/>
              <a:gd name="connsiteX4" fmla="*/ 87 w 7811550"/>
              <a:gd name="connsiteY4" fmla="*/ 0 h 78811"/>
              <a:gd name="connsiteX0" fmla="*/ 87 w 7795694"/>
              <a:gd name="connsiteY0" fmla="*/ 0 h 78811"/>
              <a:gd name="connsiteX1" fmla="*/ 7779839 w 7795694"/>
              <a:gd name="connsiteY1" fmla="*/ 0 h 78811"/>
              <a:gd name="connsiteX2" fmla="*/ 7795694 w 7795694"/>
              <a:gd name="connsiteY2" fmla="*/ 78811 h 78811"/>
              <a:gd name="connsiteX3" fmla="*/ 87 w 7795694"/>
              <a:gd name="connsiteY3" fmla="*/ 78811 h 78811"/>
              <a:gd name="connsiteX4" fmla="*/ 87 w 7795694"/>
              <a:gd name="connsiteY4" fmla="*/ 0 h 78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5694" h="78811">
                <a:moveTo>
                  <a:pt x="87" y="0"/>
                </a:moveTo>
                <a:lnTo>
                  <a:pt x="7779839" y="0"/>
                </a:lnTo>
                <a:lnTo>
                  <a:pt x="7795694" y="78811"/>
                </a:lnTo>
                <a:lnTo>
                  <a:pt x="87" y="78811"/>
                </a:lnTo>
                <a:cubicBezTo>
                  <a:pt x="174" y="54999"/>
                  <a:pt x="0" y="23812"/>
                  <a:pt x="8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0"/>
          </a:p>
        </p:txBody>
      </p:sp>
      <p:sp>
        <p:nvSpPr>
          <p:cNvPr id="6" name="Tijdelijke aanduiding voor dianummer 5"/>
          <p:cNvSpPr>
            <a:spLocks noGrp="1"/>
          </p:cNvSpPr>
          <p:nvPr>
            <p:ph type="sldNum" sz="quarter" idx="12"/>
          </p:nvPr>
        </p:nvSpPr>
        <p:spPr/>
        <p:txBody>
          <a:bodyPr/>
          <a:lstStyle/>
          <a:p>
            <a:fld id="{8822277B-664C-4326-A059-FA702E2D3D64}" type="slidenum">
              <a:rPr lang="nl-BE" smtClean="0"/>
              <a:t>‹#›</a:t>
            </a:fld>
            <a:endParaRPr lang="nl-BE"/>
          </a:p>
        </p:txBody>
      </p:sp>
    </p:spTree>
    <p:extLst>
      <p:ext uri="{BB962C8B-B14F-4D97-AF65-F5344CB8AC3E}">
        <p14:creationId xmlns:p14="http://schemas.microsoft.com/office/powerpoint/2010/main" val="111465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424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sz="2400" b="1" i="0" u="none" strike="noStrike" cap="none">
                <a:solidFill>
                  <a:srgbClr val="004C97"/>
                </a:solidFill>
                <a:latin typeface="Verdana"/>
                <a:ea typeface="Verdana"/>
                <a:cs typeface="Verdana"/>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9" name="Google Shape;19;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22" name="Google Shape;22;p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23" name="Google Shape;23;p4"/>
          <p:cNvSpPr txBox="1"/>
          <p:nvPr/>
        </p:nvSpPr>
        <p:spPr>
          <a:xfrm>
            <a:off x="510875" y="1401575"/>
            <a:ext cx="7425900" cy="279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2" name="Picture 1">
            <a:extLst>
              <a:ext uri="{FF2B5EF4-FFF2-40B4-BE49-F238E27FC236}">
                <a16:creationId xmlns:a16="http://schemas.microsoft.com/office/drawing/2014/main" id="{498E605A-1418-422B-90D9-B744D9D2E7F3}"/>
              </a:ext>
            </a:extLst>
          </p:cNvPr>
          <p:cNvPicPr>
            <a:picLocks noChangeAspect="1"/>
          </p:cNvPicPr>
          <p:nvPr userDrawn="1"/>
        </p:nvPicPr>
        <p:blipFill>
          <a:blip r:embed="rId2"/>
          <a:stretch>
            <a:fillRect/>
          </a:stretch>
        </p:blipFill>
        <p:spPr>
          <a:xfrm>
            <a:off x="3113736" y="4490345"/>
            <a:ext cx="3153421" cy="4320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1.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1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3.xml"/><Relationship Id="rId1" Type="http://schemas.openxmlformats.org/officeDocument/2006/relationships/slideLayout" Target="../slideLayouts/slideLayout3.xml"/><Relationship Id="rId4" Type="http://schemas.openxmlformats.org/officeDocument/2006/relationships/hyperlink" Target="https://commons.wikimedia.org/wiki/File:Afkrydsningsboks_(_check_box_)_2.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2.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6.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1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4.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3" Type="http://schemas.openxmlformats.org/officeDocument/2006/relationships/hyperlink" Target="https://www.hofstede-insights.com/country-comparison/" TargetMode="External"/><Relationship Id="rId2" Type="http://schemas.openxmlformats.org/officeDocument/2006/relationships/notesSlide" Target="../notesSlides/notesSlide164.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5.xml"/><Relationship Id="rId1" Type="http://schemas.openxmlformats.org/officeDocument/2006/relationships/slideLayout" Target="../slideLayouts/slideLayout3.xml"/><Relationship Id="rId4" Type="http://schemas.microsoft.com/office/2007/relationships/hdphoto" Target="../media/hdphoto2.wdp"/></Relationships>
</file>

<file path=ppt/slides/_rels/slide1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2.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19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3" Type="http://schemas.openxmlformats.org/officeDocument/2006/relationships/hyperlink" Target="http://www.talent2connect/" TargetMode="External"/><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99.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4.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jpg"/></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3.jpg"/><Relationship Id="rId7" Type="http://schemas.openxmlformats.org/officeDocument/2006/relationships/image" Target="../media/image76.jpeg"/><Relationship Id="rId12" Type="http://schemas.openxmlformats.org/officeDocument/2006/relationships/image" Target="../media/image79.jpeg"/><Relationship Id="rId2" Type="http://schemas.openxmlformats.org/officeDocument/2006/relationships/notesSlide" Target="../notesSlides/notesSlide243.xml"/><Relationship Id="rId1" Type="http://schemas.openxmlformats.org/officeDocument/2006/relationships/slideLayout" Target="../slideLayouts/slideLayout2.xml"/><Relationship Id="rId6" Type="http://schemas.openxmlformats.org/officeDocument/2006/relationships/hyperlink" Target="mailto:Sarah.quataert@vlerick.com" TargetMode="External"/><Relationship Id="rId11" Type="http://schemas.openxmlformats.org/officeDocument/2006/relationships/image" Target="../media/image75.png"/><Relationship Id="rId5" Type="http://schemas.openxmlformats.org/officeDocument/2006/relationships/hyperlink" Target="mailto:hannelore@talentree.com" TargetMode="External"/><Relationship Id="rId10" Type="http://schemas.openxmlformats.org/officeDocument/2006/relationships/image" Target="../media/image74.jpg"/><Relationship Id="rId4" Type="http://schemas.openxmlformats.org/officeDocument/2006/relationships/hyperlink" Target="mailto:dirk.buyens@vlerick.com" TargetMode="External"/><Relationship Id="rId9" Type="http://schemas.openxmlformats.org/officeDocument/2006/relationships/image" Target="../media/image7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www.youtube.com/watch?v=vbHkh_faQu8"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86.xml.rels><?xml version="1.0" encoding="UTF-8" standalone="yes"?>
<Relationships xmlns="http://schemas.openxmlformats.org/package/2006/relationships"><Relationship Id="rId3" Type="http://schemas.openxmlformats.org/officeDocument/2006/relationships/hyperlink" Target="http://www.youtube.com/watch?v=dVp9Z5k0dEE"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8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P6YPZ7rXgAhUEBWMBHdVbALkQjRx6BAgBEAU&amp;url=https://www.onlinewebfonts.com/icon/238906&amp;psig=AOvVaw00MGxucBOOq5lAwMZjCOc5&amp;ust=155004953434734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kahoot.it/" TargetMode="Externa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 Id="rId5" Type="http://schemas.openxmlformats.org/officeDocument/2006/relationships/hyperlink" Target="https://rework.withgoogle.com/subjects/unbiasing/" TargetMode="External"/><Relationship Id="rId4" Type="http://schemas.openxmlformats.org/officeDocument/2006/relationships/hyperlink" Target="https://www.microsoft.com/en-us/diversity/beyond-microsoft/default.aspx"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484308" y="32733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Ti</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57" name="Google Shape;57;p13"/>
          <p:cNvSpPr/>
          <p:nvPr/>
        </p:nvSpPr>
        <p:spPr>
          <a:xfrm>
            <a:off x="0" y="1585425"/>
            <a:ext cx="6679580" cy="20526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err="1">
                <a:solidFill>
                  <a:schemeClr val="lt1"/>
                </a:solidFill>
                <a:latin typeface="Verdana"/>
                <a:ea typeface="Verdana"/>
                <a:cs typeface="Verdana"/>
                <a:sym typeface="Verdana"/>
              </a:rPr>
              <a:t>NiMAP</a:t>
            </a:r>
            <a:r>
              <a:rPr lang="en-GB" sz="4000" dirty="0">
                <a:solidFill>
                  <a:schemeClr val="lt1"/>
                </a:solidFill>
                <a:latin typeface="Verdana"/>
                <a:ea typeface="Verdana"/>
                <a:cs typeface="Verdana"/>
                <a:sym typeface="Verdana"/>
              </a:rPr>
              <a:t> toolkit for companies</a:t>
            </a:r>
            <a:endParaRPr sz="4000"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427209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p15">
            <a:extLst>
              <a:ext uri="{FF2B5EF4-FFF2-40B4-BE49-F238E27FC236}">
                <a16:creationId xmlns:a16="http://schemas.microsoft.com/office/drawing/2014/main" id="{CDB421B0-39C4-47F8-B037-0FF31A1B61E3}"/>
              </a:ext>
            </a:extLst>
          </p:cNvPr>
          <p:cNvSpPr txBox="1"/>
          <p:nvPr/>
        </p:nvSpPr>
        <p:spPr>
          <a:xfrm>
            <a:off x="472886" y="1241748"/>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Q.1: </a:t>
            </a:r>
            <a:r>
              <a:rPr lang="en-GB" sz="2800" dirty="0">
                <a:latin typeface="Verdana" panose="020B0604030504040204" pitchFamily="34" charset="0"/>
                <a:ea typeface="Verdana" panose="020B0604030504040204" pitchFamily="34" charset="0"/>
                <a:cs typeface="Verdana" panose="020B0604030504040204" pitchFamily="34" charset="0"/>
              </a:rPr>
              <a:t>what is the %</a:t>
            </a: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of people with a foreign origin living in Flanders?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(other nationality, born outside Belgium and obtained Belgian nationality or one of the parents is non-Belgian)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Tree>
    <p:extLst>
      <p:ext uri="{BB962C8B-B14F-4D97-AF65-F5344CB8AC3E}">
        <p14:creationId xmlns:p14="http://schemas.microsoft.com/office/powerpoint/2010/main" val="3229876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ctr">
              <a:buNone/>
            </a:pPr>
            <a:r>
              <a:rPr lang="en-GB" sz="3600" dirty="0">
                <a:solidFill>
                  <a:schemeClr val="lt1"/>
                </a:solidFill>
                <a:latin typeface="Verdana"/>
                <a:ea typeface="Verdana"/>
                <a:cs typeface="Verdana"/>
                <a:sym typeface="Verdana"/>
              </a:rPr>
              <a:t>1.</a:t>
            </a:r>
            <a:r>
              <a:rPr lang="en-GB" sz="5400" b="1" dirty="0">
                <a:solidFill>
                  <a:schemeClr val="lt1"/>
                </a:solidFill>
              </a:rPr>
              <a:t> </a:t>
            </a:r>
            <a:r>
              <a:rPr lang="en-US" sz="3600" dirty="0">
                <a:solidFill>
                  <a:schemeClr val="lt1"/>
                </a:solidFill>
                <a:latin typeface="Verdana"/>
                <a:ea typeface="Verdana"/>
                <a:cs typeface="Verdana"/>
                <a:sym typeface="Verdana"/>
              </a:rPr>
              <a:t>Setting up an inclusive recruitment approach</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Steps to increase diversity through recruitment</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200000"/>
              </a:lnSpc>
              <a:buFont typeface="+mj-lt"/>
              <a:buAutoNum type="arabicPeriod"/>
            </a:pPr>
            <a:r>
              <a:rPr lang="en-GB" dirty="0">
                <a:solidFill>
                  <a:schemeClr val="dk1"/>
                </a:solidFill>
                <a:latin typeface="Verdana"/>
                <a:ea typeface="Verdana"/>
                <a:cs typeface="Verdana"/>
              </a:rPr>
              <a:t>Define recruitment targets</a:t>
            </a:r>
          </a:p>
          <a:p>
            <a:pPr algn="just">
              <a:lnSpc>
                <a:spcPct val="200000"/>
              </a:lnSpc>
              <a:buFont typeface="+mj-lt"/>
              <a:buAutoNum type="arabicPeriod"/>
            </a:pPr>
            <a:r>
              <a:rPr lang="en-GB" dirty="0">
                <a:solidFill>
                  <a:schemeClr val="dk1"/>
                </a:solidFill>
                <a:latin typeface="Verdana"/>
                <a:ea typeface="Verdana"/>
                <a:cs typeface="Verdana"/>
              </a:rPr>
              <a:t>Employer branding </a:t>
            </a:r>
          </a:p>
          <a:p>
            <a:pPr algn="just">
              <a:lnSpc>
                <a:spcPct val="200000"/>
              </a:lnSpc>
              <a:buFont typeface="+mj-lt"/>
              <a:buAutoNum type="arabicPeriod"/>
            </a:pPr>
            <a:r>
              <a:rPr lang="en-GB" dirty="0">
                <a:solidFill>
                  <a:schemeClr val="dk1"/>
                </a:solidFill>
                <a:latin typeface="Verdana"/>
                <a:ea typeface="Verdana"/>
                <a:cs typeface="Verdana"/>
              </a:rPr>
              <a:t>Alternative sourcing channels </a:t>
            </a:r>
          </a:p>
          <a:p>
            <a:pPr algn="just">
              <a:lnSpc>
                <a:spcPct val="200000"/>
              </a:lnSpc>
              <a:buFont typeface="+mj-lt"/>
              <a:buAutoNum type="arabicPeriod"/>
            </a:pPr>
            <a:r>
              <a:rPr lang="en-GB" dirty="0">
                <a:solidFill>
                  <a:schemeClr val="dk1"/>
                </a:solidFill>
                <a:latin typeface="Verdana"/>
                <a:ea typeface="Verdana"/>
                <a:cs typeface="Verdana"/>
              </a:rPr>
              <a:t>Identify recruitment bias </a:t>
            </a:r>
          </a:p>
          <a:p>
            <a:pPr algn="just">
              <a:lnSpc>
                <a:spcPct val="200000"/>
              </a:lnSpc>
              <a:buFont typeface="+mj-lt"/>
              <a:buAutoNum type="arabicPeriod"/>
            </a:pPr>
            <a:r>
              <a:rPr lang="en-GB" dirty="0">
                <a:solidFill>
                  <a:schemeClr val="dk1"/>
                </a:solidFill>
                <a:latin typeface="Verdana"/>
                <a:ea typeface="Verdana"/>
                <a:cs typeface="Verdana"/>
              </a:rPr>
              <a:t>Make a plan</a:t>
            </a:r>
          </a:p>
        </p:txBody>
      </p:sp>
    </p:spTree>
    <p:extLst>
      <p:ext uri="{BB962C8B-B14F-4D97-AF65-F5344CB8AC3E}">
        <p14:creationId xmlns:p14="http://schemas.microsoft.com/office/powerpoint/2010/main" val="18101857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ctr">
              <a:buNone/>
            </a:pPr>
            <a:r>
              <a:rPr lang="en-GB" sz="3600" dirty="0">
                <a:solidFill>
                  <a:schemeClr val="lt1"/>
                </a:solidFill>
                <a:latin typeface="Verdana"/>
                <a:ea typeface="Verdana"/>
                <a:cs typeface="Verdana"/>
                <a:sym typeface="Verdana"/>
              </a:rPr>
              <a:t>2.</a:t>
            </a:r>
            <a:r>
              <a:rPr lang="en-GB" sz="5400" b="1" dirty="0">
                <a:solidFill>
                  <a:schemeClr val="lt1"/>
                </a:solidFill>
              </a:rPr>
              <a:t> </a:t>
            </a:r>
            <a:r>
              <a:rPr lang="en-US" sz="3600" dirty="0">
                <a:solidFill>
                  <a:schemeClr val="lt1"/>
                </a:solidFill>
                <a:latin typeface="Verdana"/>
                <a:ea typeface="Verdana"/>
                <a:cs typeface="Verdana"/>
                <a:sym typeface="Verdana"/>
              </a:rPr>
              <a:t>Diversity recruitment: start with your employer brand</a:t>
            </a:r>
          </a:p>
          <a:p>
            <a:pPr marL="114300" lvl="0" indent="0" algn="ctr">
              <a:buNone/>
            </a:pPr>
            <a:endParaRPr lang="en-US" sz="3600"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535231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Start with your employer brand</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a:xfrm>
            <a:off x="311700" y="1152475"/>
            <a:ext cx="4833324" cy="3416400"/>
          </a:xfrm>
        </p:spPr>
        <p:txBody>
          <a:bodyPr/>
          <a:lstStyle/>
          <a:p>
            <a:pPr algn="just">
              <a:lnSpc>
                <a:spcPct val="150000"/>
              </a:lnSpc>
            </a:pPr>
            <a:r>
              <a:rPr lang="en-GB" dirty="0">
                <a:solidFill>
                  <a:schemeClr val="dk1"/>
                </a:solidFill>
                <a:latin typeface="Verdana"/>
                <a:ea typeface="Verdana"/>
                <a:cs typeface="Verdana"/>
              </a:rPr>
              <a:t>A strong and value-infused employer brand is crucial to attract talent in the war for talent</a:t>
            </a:r>
          </a:p>
          <a:p>
            <a:pPr marL="114300" indent="0" algn="just">
              <a:lnSpc>
                <a:spcPct val="150000"/>
              </a:lnSpc>
              <a:buNone/>
            </a:pPr>
            <a:endParaRPr lang="en-GB" dirty="0">
              <a:solidFill>
                <a:schemeClr val="dk1"/>
              </a:solidFill>
              <a:latin typeface="Verdana"/>
              <a:ea typeface="Verdana"/>
              <a:cs typeface="Verdana"/>
            </a:endParaRPr>
          </a:p>
          <a:p>
            <a:pPr algn="just">
              <a:lnSpc>
                <a:spcPct val="150000"/>
              </a:lnSpc>
            </a:pPr>
            <a:r>
              <a:rPr lang="en-GB" dirty="0">
                <a:solidFill>
                  <a:schemeClr val="dk1"/>
                </a:solidFill>
                <a:latin typeface="Verdana"/>
                <a:ea typeface="Verdana"/>
                <a:cs typeface="Verdana"/>
              </a:rPr>
              <a:t>Focus on diversity as a strategy to stand out from the crowd</a:t>
            </a:r>
          </a:p>
        </p:txBody>
      </p:sp>
      <p:pic>
        <p:nvPicPr>
          <p:cNvPr id="4" name="Picture 3">
            <a:extLst>
              <a:ext uri="{FF2B5EF4-FFF2-40B4-BE49-F238E27FC236}">
                <a16:creationId xmlns:a16="http://schemas.microsoft.com/office/drawing/2014/main" id="{FDA0A80C-73D9-4AE5-B237-E07F255331B6}"/>
              </a:ext>
            </a:extLst>
          </p:cNvPr>
          <p:cNvPicPr>
            <a:picLocks noChangeAspect="1"/>
          </p:cNvPicPr>
          <p:nvPr/>
        </p:nvPicPr>
        <p:blipFill rotWithShape="1">
          <a:blip r:embed="rId3"/>
          <a:srcRect l="2490"/>
          <a:stretch/>
        </p:blipFill>
        <p:spPr>
          <a:xfrm>
            <a:off x="5361138" y="1400439"/>
            <a:ext cx="3213579" cy="2352675"/>
          </a:xfrm>
          <a:prstGeom prst="rect">
            <a:avLst/>
          </a:prstGeom>
        </p:spPr>
      </p:pic>
    </p:spTree>
    <p:extLst>
      <p:ext uri="{BB962C8B-B14F-4D97-AF65-F5344CB8AC3E}">
        <p14:creationId xmlns:p14="http://schemas.microsoft.com/office/powerpoint/2010/main" val="30760148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Start with your employer brand</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marL="114300" indent="0" algn="just">
              <a:buNone/>
            </a:pPr>
            <a:endParaRPr lang="en-US" sz="2000" i="1" dirty="0">
              <a:solidFill>
                <a:schemeClr val="dk1"/>
              </a:solidFill>
              <a:latin typeface="Verdana"/>
              <a:ea typeface="Verdana"/>
              <a:cs typeface="Verdana"/>
            </a:endParaRPr>
          </a:p>
          <a:p>
            <a:pPr marL="114300" indent="0" algn="just">
              <a:buNone/>
            </a:pPr>
            <a:r>
              <a:rPr lang="en-US" sz="2000" i="1" dirty="0">
                <a:solidFill>
                  <a:schemeClr val="dk1"/>
                </a:solidFill>
                <a:latin typeface="Verdana"/>
                <a:ea typeface="Verdana"/>
                <a:cs typeface="Verdana"/>
              </a:rPr>
              <a:t>“</a:t>
            </a:r>
            <a:r>
              <a:rPr lang="en-US" sz="2000" i="1" dirty="0" err="1">
                <a:solidFill>
                  <a:schemeClr val="dk1"/>
                </a:solidFill>
                <a:latin typeface="Verdana"/>
                <a:ea typeface="Verdana"/>
                <a:cs typeface="Verdana"/>
              </a:rPr>
              <a:t>Milennials</a:t>
            </a:r>
            <a:r>
              <a:rPr lang="en-US" sz="2000" i="1" dirty="0">
                <a:solidFill>
                  <a:schemeClr val="dk1"/>
                </a:solidFill>
                <a:latin typeface="Verdana"/>
                <a:ea typeface="Verdana"/>
                <a:cs typeface="Verdana"/>
              </a:rPr>
              <a:t> often explicitly check how diverse our team is during the recruitment process. They expect to work in a global setting so the team should reflect this.” (Business manager, services company)</a:t>
            </a:r>
            <a:endParaRPr lang="en-GB" sz="2000" i="1" dirty="0">
              <a:solidFill>
                <a:schemeClr val="dk1"/>
              </a:solidFill>
              <a:latin typeface="Verdana"/>
              <a:ea typeface="Verdana"/>
              <a:cs typeface="Verdana"/>
            </a:endParaRPr>
          </a:p>
        </p:txBody>
      </p:sp>
    </p:spTree>
    <p:extLst>
      <p:ext uri="{BB962C8B-B14F-4D97-AF65-F5344CB8AC3E}">
        <p14:creationId xmlns:p14="http://schemas.microsoft.com/office/powerpoint/2010/main" val="6977343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Show your company is committed to diversity</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a:xfrm>
            <a:off x="311700" y="863550"/>
            <a:ext cx="8520600" cy="3416400"/>
          </a:xfrm>
        </p:spPr>
        <p:txBody>
          <a:bodyPr/>
          <a:lstStyle/>
          <a:p>
            <a:pPr algn="just">
              <a:lnSpc>
                <a:spcPct val="200000"/>
              </a:lnSpc>
              <a:buFont typeface="+mj-lt"/>
              <a:buAutoNum type="arabicPeriod"/>
            </a:pPr>
            <a:r>
              <a:rPr lang="en-GB" dirty="0">
                <a:solidFill>
                  <a:schemeClr val="dk1"/>
                </a:solidFill>
                <a:latin typeface="Verdana"/>
                <a:ea typeface="Verdana"/>
                <a:cs typeface="Verdana"/>
              </a:rPr>
              <a:t>Company values</a:t>
            </a:r>
          </a:p>
          <a:p>
            <a:pPr algn="just">
              <a:lnSpc>
                <a:spcPct val="200000"/>
              </a:lnSpc>
              <a:buFont typeface="+mj-lt"/>
              <a:buAutoNum type="arabicPeriod"/>
            </a:pPr>
            <a:r>
              <a:rPr lang="en-GB" dirty="0">
                <a:solidFill>
                  <a:schemeClr val="dk1"/>
                </a:solidFill>
                <a:latin typeface="Verdana"/>
                <a:ea typeface="Verdana"/>
                <a:cs typeface="Verdana"/>
              </a:rPr>
              <a:t>Show your diverse workforce</a:t>
            </a:r>
          </a:p>
          <a:p>
            <a:pPr algn="just">
              <a:lnSpc>
                <a:spcPct val="200000"/>
              </a:lnSpc>
              <a:buFont typeface="+mj-lt"/>
              <a:buAutoNum type="arabicPeriod"/>
            </a:pPr>
            <a:r>
              <a:rPr lang="en-GB" dirty="0">
                <a:solidFill>
                  <a:schemeClr val="dk1"/>
                </a:solidFill>
                <a:latin typeface="Verdana"/>
                <a:ea typeface="Verdana"/>
                <a:cs typeface="Verdana"/>
              </a:rPr>
              <a:t>Leverage the diversity you have</a:t>
            </a:r>
          </a:p>
          <a:p>
            <a:pPr algn="just">
              <a:lnSpc>
                <a:spcPct val="200000"/>
              </a:lnSpc>
              <a:buFont typeface="+mj-lt"/>
              <a:buAutoNum type="arabicPeriod"/>
            </a:pPr>
            <a:r>
              <a:rPr lang="en-GB" dirty="0">
                <a:solidFill>
                  <a:schemeClr val="dk1"/>
                </a:solidFill>
                <a:latin typeface="Verdana"/>
                <a:ea typeface="Verdana"/>
                <a:cs typeface="Verdana"/>
              </a:rPr>
              <a:t>Manage your social media</a:t>
            </a:r>
          </a:p>
          <a:p>
            <a:pPr algn="just">
              <a:lnSpc>
                <a:spcPct val="200000"/>
              </a:lnSpc>
              <a:buFont typeface="+mj-lt"/>
              <a:buAutoNum type="arabicPeriod"/>
            </a:pPr>
            <a:r>
              <a:rPr lang="en-GB" dirty="0">
                <a:solidFill>
                  <a:schemeClr val="dk1"/>
                </a:solidFill>
                <a:latin typeface="Verdana"/>
                <a:ea typeface="Verdana"/>
                <a:cs typeface="Verdana"/>
              </a:rPr>
              <a:t>Don’t forget your career page</a:t>
            </a:r>
          </a:p>
        </p:txBody>
      </p:sp>
    </p:spTree>
    <p:extLst>
      <p:ext uri="{BB962C8B-B14F-4D97-AF65-F5344CB8AC3E}">
        <p14:creationId xmlns:p14="http://schemas.microsoft.com/office/powerpoint/2010/main" val="15400750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Show your company is committed to diversity</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200000"/>
              </a:lnSpc>
              <a:buFont typeface="+mj-lt"/>
              <a:buAutoNum type="arabicPeriod" startAt="6"/>
            </a:pPr>
            <a:r>
              <a:rPr lang="en-GB" dirty="0">
                <a:solidFill>
                  <a:schemeClr val="dk1"/>
                </a:solidFill>
                <a:latin typeface="Verdana"/>
                <a:ea typeface="Verdana"/>
                <a:cs typeface="Verdana"/>
              </a:rPr>
              <a:t>Showcase specific diversity initiatives</a:t>
            </a:r>
          </a:p>
          <a:p>
            <a:pPr algn="just">
              <a:lnSpc>
                <a:spcPct val="200000"/>
              </a:lnSpc>
              <a:buFont typeface="+mj-lt"/>
              <a:buAutoNum type="arabicPeriod" startAt="6"/>
            </a:pPr>
            <a:r>
              <a:rPr lang="en-GB" dirty="0">
                <a:solidFill>
                  <a:schemeClr val="dk1"/>
                </a:solidFill>
                <a:latin typeface="Verdana"/>
                <a:ea typeface="Verdana"/>
                <a:cs typeface="Verdana"/>
              </a:rPr>
              <a:t>Diversity rankings</a:t>
            </a:r>
          </a:p>
          <a:p>
            <a:pPr algn="just">
              <a:lnSpc>
                <a:spcPct val="200000"/>
              </a:lnSpc>
              <a:buFont typeface="+mj-lt"/>
              <a:buAutoNum type="arabicPeriod" startAt="6"/>
            </a:pPr>
            <a:r>
              <a:rPr lang="en-GB" dirty="0">
                <a:solidFill>
                  <a:schemeClr val="dk1"/>
                </a:solidFill>
                <a:latin typeface="Verdana"/>
                <a:ea typeface="Verdana"/>
                <a:cs typeface="Verdana"/>
              </a:rPr>
              <a:t>Authenticity</a:t>
            </a:r>
          </a:p>
        </p:txBody>
      </p:sp>
    </p:spTree>
    <p:extLst>
      <p:ext uri="{BB962C8B-B14F-4D97-AF65-F5344CB8AC3E}">
        <p14:creationId xmlns:p14="http://schemas.microsoft.com/office/powerpoint/2010/main" val="19412477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Employer branding case</a:t>
            </a:r>
          </a:p>
        </p:txBody>
      </p:sp>
      <p:sp>
        <p:nvSpPr>
          <p:cNvPr id="3" name="Text Placeholder 2">
            <a:extLst>
              <a:ext uri="{FF2B5EF4-FFF2-40B4-BE49-F238E27FC236}">
                <a16:creationId xmlns:a16="http://schemas.microsoft.com/office/drawing/2014/main" id="{C634E350-D825-4450-AD4C-F8F7654227F6}"/>
              </a:ext>
            </a:extLst>
          </p:cNvPr>
          <p:cNvSpPr>
            <a:spLocks noGrp="1"/>
          </p:cNvSpPr>
          <p:nvPr>
            <p:ph type="body" idx="1"/>
          </p:nvPr>
        </p:nvSpPr>
        <p:spPr/>
        <p:txBody>
          <a:bodyPr/>
          <a:lstStyle/>
          <a:p>
            <a:endParaRPr lang="en-GB"/>
          </a:p>
        </p:txBody>
      </p:sp>
      <p:pic>
        <p:nvPicPr>
          <p:cNvPr id="6" name="image1.png">
            <a:extLst>
              <a:ext uri="{FF2B5EF4-FFF2-40B4-BE49-F238E27FC236}">
                <a16:creationId xmlns:a16="http://schemas.microsoft.com/office/drawing/2014/main" id="{12097B64-75C9-4CEF-87DC-0BA80325FAB1}"/>
              </a:ext>
            </a:extLst>
          </p:cNvPr>
          <p:cNvPicPr/>
          <p:nvPr/>
        </p:nvPicPr>
        <p:blipFill>
          <a:blip r:embed="rId3"/>
          <a:srcRect/>
          <a:stretch>
            <a:fillRect/>
          </a:stretch>
        </p:blipFill>
        <p:spPr>
          <a:xfrm>
            <a:off x="1704975" y="990078"/>
            <a:ext cx="5734050" cy="3238500"/>
          </a:xfrm>
          <a:prstGeom prst="rect">
            <a:avLst/>
          </a:prstGeom>
          <a:ln/>
        </p:spPr>
      </p:pic>
    </p:spTree>
    <p:extLst>
      <p:ext uri="{BB962C8B-B14F-4D97-AF65-F5344CB8AC3E}">
        <p14:creationId xmlns:p14="http://schemas.microsoft.com/office/powerpoint/2010/main" val="11337931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Employer branding case</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GB" sz="2000" dirty="0">
                <a:solidFill>
                  <a:schemeClr val="dk1"/>
                </a:solidFill>
                <a:latin typeface="Verdana"/>
                <a:ea typeface="Verdana"/>
                <a:cs typeface="Verdana"/>
              </a:rPr>
              <a:t>New jobsite</a:t>
            </a:r>
          </a:p>
          <a:p>
            <a:pPr algn="just">
              <a:lnSpc>
                <a:spcPct val="150000"/>
              </a:lnSpc>
            </a:pPr>
            <a:r>
              <a:rPr lang="en-GB" sz="2000" dirty="0">
                <a:solidFill>
                  <a:schemeClr val="dk1"/>
                </a:solidFill>
                <a:latin typeface="Verdana"/>
                <a:ea typeface="Verdana"/>
                <a:cs typeface="Verdana"/>
              </a:rPr>
              <a:t>Job fair days</a:t>
            </a:r>
          </a:p>
          <a:p>
            <a:pPr algn="just">
              <a:lnSpc>
                <a:spcPct val="150000"/>
              </a:lnSpc>
            </a:pPr>
            <a:r>
              <a:rPr lang="en-GB" sz="2000" dirty="0">
                <a:solidFill>
                  <a:schemeClr val="dk1"/>
                </a:solidFill>
                <a:latin typeface="Verdana"/>
                <a:ea typeface="Verdana"/>
                <a:cs typeface="Verdana"/>
              </a:rPr>
              <a:t>Personnel as ambassadors</a:t>
            </a:r>
          </a:p>
          <a:p>
            <a:pPr>
              <a:lnSpc>
                <a:spcPct val="150000"/>
              </a:lnSpc>
            </a:pPr>
            <a:r>
              <a:rPr lang="en-GB" sz="2000" dirty="0">
                <a:solidFill>
                  <a:schemeClr val="dk1"/>
                </a:solidFill>
                <a:latin typeface="Verdana"/>
                <a:ea typeface="Verdana"/>
                <a:cs typeface="Verdana"/>
              </a:rPr>
              <a:t>Networking and active dialogue</a:t>
            </a:r>
          </a:p>
        </p:txBody>
      </p:sp>
      <p:pic>
        <p:nvPicPr>
          <p:cNvPr id="6" name="image1.png">
            <a:extLst>
              <a:ext uri="{FF2B5EF4-FFF2-40B4-BE49-F238E27FC236}">
                <a16:creationId xmlns:a16="http://schemas.microsoft.com/office/drawing/2014/main" id="{6868D7D6-30AB-48B0-A0EA-E53EAFD0AEE7}"/>
              </a:ext>
            </a:extLst>
          </p:cNvPr>
          <p:cNvPicPr/>
          <p:nvPr/>
        </p:nvPicPr>
        <p:blipFill>
          <a:blip r:embed="rId3"/>
          <a:srcRect/>
          <a:stretch>
            <a:fillRect/>
          </a:stretch>
        </p:blipFill>
        <p:spPr>
          <a:xfrm>
            <a:off x="6851736" y="1083763"/>
            <a:ext cx="1716065" cy="1120818"/>
          </a:xfrm>
          <a:prstGeom prst="rect">
            <a:avLst/>
          </a:prstGeom>
          <a:ln/>
        </p:spPr>
      </p:pic>
    </p:spTree>
    <p:extLst>
      <p:ext uri="{BB962C8B-B14F-4D97-AF65-F5344CB8AC3E}">
        <p14:creationId xmlns:p14="http://schemas.microsoft.com/office/powerpoint/2010/main" val="35107159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Employer branding case</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marL="114300" indent="0" algn="just">
              <a:lnSpc>
                <a:spcPct val="150000"/>
              </a:lnSpc>
              <a:buNone/>
            </a:pPr>
            <a:r>
              <a:rPr lang="en-GB" dirty="0">
                <a:solidFill>
                  <a:schemeClr val="dk1"/>
                </a:solidFill>
                <a:latin typeface="Verdana"/>
                <a:ea typeface="Verdana"/>
                <a:cs typeface="Verdana"/>
              </a:rPr>
              <a:t>4 axes:</a:t>
            </a:r>
          </a:p>
          <a:p>
            <a:pPr marL="571500" indent="-457200" algn="just">
              <a:lnSpc>
                <a:spcPct val="150000"/>
              </a:lnSpc>
              <a:buFont typeface="+mj-lt"/>
              <a:buAutoNum type="arabicPeriod"/>
            </a:pPr>
            <a:r>
              <a:rPr lang="en-GB" dirty="0">
                <a:solidFill>
                  <a:schemeClr val="dk1"/>
                </a:solidFill>
                <a:latin typeface="Verdana"/>
                <a:ea typeface="Verdana"/>
                <a:cs typeface="Verdana"/>
              </a:rPr>
              <a:t>Pursuing a more diverse workforce</a:t>
            </a:r>
          </a:p>
          <a:p>
            <a:pPr marL="571500" indent="-457200" algn="just">
              <a:lnSpc>
                <a:spcPct val="150000"/>
              </a:lnSpc>
              <a:buFont typeface="+mj-lt"/>
              <a:buAutoNum type="arabicPeriod"/>
            </a:pPr>
            <a:r>
              <a:rPr lang="en-GB" dirty="0">
                <a:solidFill>
                  <a:schemeClr val="dk1"/>
                </a:solidFill>
                <a:latin typeface="Verdana"/>
                <a:ea typeface="Verdana"/>
                <a:cs typeface="Verdana"/>
              </a:rPr>
              <a:t>Pursuing an open company culture</a:t>
            </a:r>
          </a:p>
          <a:p>
            <a:pPr marL="571500" indent="-457200" algn="just">
              <a:lnSpc>
                <a:spcPct val="150000"/>
              </a:lnSpc>
              <a:buFont typeface="+mj-lt"/>
              <a:buAutoNum type="arabicPeriod"/>
            </a:pPr>
            <a:r>
              <a:rPr lang="en-US" dirty="0">
                <a:solidFill>
                  <a:schemeClr val="dk1"/>
                </a:solidFill>
                <a:latin typeface="Verdana"/>
                <a:ea typeface="Verdana"/>
                <a:cs typeface="Verdana"/>
              </a:rPr>
              <a:t>Strengthening relation and dialogue between communities</a:t>
            </a:r>
          </a:p>
          <a:p>
            <a:pPr marL="571500" indent="-457200" algn="just">
              <a:lnSpc>
                <a:spcPct val="150000"/>
              </a:lnSpc>
              <a:buFont typeface="+mj-lt"/>
              <a:buAutoNum type="arabicPeriod"/>
            </a:pPr>
            <a:r>
              <a:rPr lang="en-US" dirty="0">
                <a:solidFill>
                  <a:schemeClr val="dk1"/>
                </a:solidFill>
                <a:latin typeface="Verdana"/>
                <a:ea typeface="Verdana"/>
                <a:cs typeface="Verdana"/>
              </a:rPr>
              <a:t>Attention for a professional work attitude in political activities and actions </a:t>
            </a:r>
            <a:endParaRPr lang="en-GB" dirty="0">
              <a:solidFill>
                <a:schemeClr val="dk1"/>
              </a:solidFill>
              <a:latin typeface="Verdana"/>
              <a:ea typeface="Verdana"/>
              <a:cs typeface="Verdana"/>
            </a:endParaRPr>
          </a:p>
        </p:txBody>
      </p:sp>
      <p:pic>
        <p:nvPicPr>
          <p:cNvPr id="6" name="image1.png">
            <a:extLst>
              <a:ext uri="{FF2B5EF4-FFF2-40B4-BE49-F238E27FC236}">
                <a16:creationId xmlns:a16="http://schemas.microsoft.com/office/drawing/2014/main" id="{910F058C-2787-4417-81F9-FBB578537824}"/>
              </a:ext>
            </a:extLst>
          </p:cNvPr>
          <p:cNvPicPr/>
          <p:nvPr/>
        </p:nvPicPr>
        <p:blipFill>
          <a:blip r:embed="rId3"/>
          <a:srcRect/>
          <a:stretch>
            <a:fillRect/>
          </a:stretch>
        </p:blipFill>
        <p:spPr>
          <a:xfrm>
            <a:off x="6851736" y="1083763"/>
            <a:ext cx="1716065" cy="1120818"/>
          </a:xfrm>
          <a:prstGeom prst="rect">
            <a:avLst/>
          </a:prstGeom>
          <a:ln/>
        </p:spPr>
      </p:pic>
    </p:spTree>
    <p:extLst>
      <p:ext uri="{BB962C8B-B14F-4D97-AF65-F5344CB8AC3E}">
        <p14:creationId xmlns:p14="http://schemas.microsoft.com/office/powerpoint/2010/main" val="27909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8" name="Google Shape;79;p15">
            <a:extLst>
              <a:ext uri="{FF2B5EF4-FFF2-40B4-BE49-F238E27FC236}">
                <a16:creationId xmlns:a16="http://schemas.microsoft.com/office/drawing/2014/main" id="{1B4BCCD7-5EDD-42A1-83C4-4408B2D1082A}"/>
              </a:ext>
            </a:extLst>
          </p:cNvPr>
          <p:cNvSpPr txBox="1"/>
          <p:nvPr/>
        </p:nvSpPr>
        <p:spPr>
          <a:xfrm>
            <a:off x="674858" y="1634249"/>
            <a:ext cx="8198227" cy="2966611"/>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20,5%</a:t>
            </a:r>
            <a:endParaRPr kumimoji="0" lang="en-US"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902610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ctr">
              <a:buNone/>
            </a:pPr>
            <a:r>
              <a:rPr lang="en-GB" sz="3600" dirty="0">
                <a:solidFill>
                  <a:schemeClr val="lt1"/>
                </a:solidFill>
                <a:latin typeface="Verdana"/>
                <a:ea typeface="Verdana"/>
                <a:cs typeface="Verdana"/>
                <a:sym typeface="Verdana"/>
              </a:rPr>
              <a:t>3.</a:t>
            </a:r>
            <a:r>
              <a:rPr lang="en-GB" sz="5400" b="1" dirty="0">
                <a:solidFill>
                  <a:schemeClr val="lt1"/>
                </a:solidFill>
              </a:rPr>
              <a:t> </a:t>
            </a:r>
            <a:r>
              <a:rPr lang="en-US" sz="3600" dirty="0">
                <a:solidFill>
                  <a:schemeClr val="lt1"/>
                </a:solidFill>
                <a:latin typeface="Verdana"/>
                <a:ea typeface="Verdana"/>
                <a:cs typeface="Verdana"/>
                <a:sym typeface="Verdana"/>
              </a:rPr>
              <a:t>Sourcing diverse talent</a:t>
            </a:r>
          </a:p>
          <a:p>
            <a:pPr marL="114300" lvl="0" indent="0" algn="ctr">
              <a:buNone/>
            </a:pPr>
            <a:endParaRPr lang="en-US" sz="3600"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27614101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Sourcing diverse talent</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a:xfrm>
            <a:off x="311700" y="1152475"/>
            <a:ext cx="4638252" cy="3416400"/>
          </a:xfrm>
        </p:spPr>
        <p:txBody>
          <a:bodyPr/>
          <a:lstStyle/>
          <a:p>
            <a:pPr algn="just">
              <a:lnSpc>
                <a:spcPct val="150000"/>
              </a:lnSpc>
            </a:pPr>
            <a:r>
              <a:rPr lang="en-GB" sz="2000" dirty="0">
                <a:solidFill>
                  <a:schemeClr val="dk1"/>
                </a:solidFill>
                <a:latin typeface="Verdana"/>
                <a:ea typeface="Verdana"/>
                <a:cs typeface="Verdana"/>
              </a:rPr>
              <a:t>War for talent demands a leverage of new talent pools</a:t>
            </a:r>
          </a:p>
          <a:p>
            <a:pPr algn="just">
              <a:lnSpc>
                <a:spcPct val="150000"/>
              </a:lnSpc>
            </a:pPr>
            <a:endParaRPr lang="en-GB" sz="2000" dirty="0">
              <a:solidFill>
                <a:schemeClr val="dk1"/>
              </a:solidFill>
              <a:latin typeface="Verdana"/>
              <a:ea typeface="Verdana"/>
              <a:cs typeface="Verdana"/>
            </a:endParaRPr>
          </a:p>
          <a:p>
            <a:pPr algn="just">
              <a:lnSpc>
                <a:spcPct val="150000"/>
              </a:lnSpc>
            </a:pPr>
            <a:r>
              <a:rPr lang="en-GB" sz="2000" dirty="0">
                <a:solidFill>
                  <a:schemeClr val="dk1"/>
                </a:solidFill>
                <a:latin typeface="Verdana"/>
                <a:ea typeface="Verdana"/>
                <a:cs typeface="Verdana"/>
              </a:rPr>
              <a:t>Companies must look beyond traditional sources</a:t>
            </a:r>
          </a:p>
        </p:txBody>
      </p:sp>
      <p:pic>
        <p:nvPicPr>
          <p:cNvPr id="5" name="Picture 4">
            <a:extLst>
              <a:ext uri="{FF2B5EF4-FFF2-40B4-BE49-F238E27FC236}">
                <a16:creationId xmlns:a16="http://schemas.microsoft.com/office/drawing/2014/main" id="{263C83B1-E30E-455F-BAB8-61DABFBE7FF7}"/>
              </a:ext>
            </a:extLst>
          </p:cNvPr>
          <p:cNvPicPr>
            <a:picLocks noChangeAspect="1"/>
          </p:cNvPicPr>
          <p:nvPr/>
        </p:nvPicPr>
        <p:blipFill>
          <a:blip r:embed="rId3"/>
          <a:stretch>
            <a:fillRect/>
          </a:stretch>
        </p:blipFill>
        <p:spPr>
          <a:xfrm>
            <a:off x="5284787" y="1360487"/>
            <a:ext cx="3095625" cy="2143125"/>
          </a:xfrm>
          <a:prstGeom prst="rect">
            <a:avLst/>
          </a:prstGeom>
        </p:spPr>
      </p:pic>
    </p:spTree>
    <p:extLst>
      <p:ext uri="{BB962C8B-B14F-4D97-AF65-F5344CB8AC3E}">
        <p14:creationId xmlns:p14="http://schemas.microsoft.com/office/powerpoint/2010/main" val="27144136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Sourcing diverse talent</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marL="571500" indent="-457200" algn="just">
              <a:lnSpc>
                <a:spcPct val="150000"/>
              </a:lnSpc>
              <a:buFont typeface="+mj-lt"/>
              <a:buAutoNum type="arabicPeriod"/>
            </a:pPr>
            <a:r>
              <a:rPr lang="en-GB" sz="2000" dirty="0">
                <a:solidFill>
                  <a:schemeClr val="dk1"/>
                </a:solidFill>
                <a:latin typeface="Verdana"/>
                <a:ea typeface="Verdana"/>
                <a:cs typeface="Verdana"/>
              </a:rPr>
              <a:t>Targeted campaigns</a:t>
            </a:r>
          </a:p>
          <a:p>
            <a:pPr marL="571500" indent="-457200" algn="just">
              <a:lnSpc>
                <a:spcPct val="150000"/>
              </a:lnSpc>
              <a:buFont typeface="+mj-lt"/>
              <a:buAutoNum type="arabicPeriod"/>
            </a:pPr>
            <a:r>
              <a:rPr lang="en-GB" sz="2000" dirty="0">
                <a:solidFill>
                  <a:schemeClr val="dk1"/>
                </a:solidFill>
                <a:latin typeface="Verdana"/>
                <a:ea typeface="Verdana"/>
                <a:cs typeface="Verdana"/>
              </a:rPr>
              <a:t>Niche channels </a:t>
            </a:r>
          </a:p>
          <a:p>
            <a:pPr marL="571500" indent="-457200" algn="just">
              <a:lnSpc>
                <a:spcPct val="150000"/>
              </a:lnSpc>
              <a:buFont typeface="+mj-lt"/>
              <a:buAutoNum type="arabicPeriod"/>
            </a:pPr>
            <a:r>
              <a:rPr lang="en-GB" sz="2000" dirty="0">
                <a:solidFill>
                  <a:schemeClr val="dk1"/>
                </a:solidFill>
                <a:latin typeface="Verdana"/>
                <a:ea typeface="Verdana"/>
                <a:cs typeface="Verdana"/>
              </a:rPr>
              <a:t>Local diversity channels</a:t>
            </a:r>
          </a:p>
          <a:p>
            <a:pPr marL="571500" indent="-457200" algn="just">
              <a:lnSpc>
                <a:spcPct val="150000"/>
              </a:lnSpc>
              <a:buFont typeface="+mj-lt"/>
              <a:buAutoNum type="arabicPeriod"/>
            </a:pPr>
            <a:r>
              <a:rPr lang="en-GB" sz="2000" dirty="0">
                <a:solidFill>
                  <a:schemeClr val="dk1"/>
                </a:solidFill>
                <a:latin typeface="Verdana"/>
                <a:ea typeface="Verdana"/>
                <a:cs typeface="Verdana"/>
              </a:rPr>
              <a:t>Referrals by your employees</a:t>
            </a:r>
          </a:p>
          <a:p>
            <a:pPr marL="571500" indent="-457200" algn="just">
              <a:lnSpc>
                <a:spcPct val="150000"/>
              </a:lnSpc>
              <a:buFont typeface="+mj-lt"/>
              <a:buAutoNum type="arabicPeriod"/>
            </a:pPr>
            <a:r>
              <a:rPr lang="en-GB" sz="2000" dirty="0">
                <a:solidFill>
                  <a:schemeClr val="dk1"/>
                </a:solidFill>
                <a:latin typeface="Verdana"/>
                <a:ea typeface="Verdana"/>
                <a:cs typeface="Verdana"/>
              </a:rPr>
              <a:t>International recruitment</a:t>
            </a:r>
          </a:p>
        </p:txBody>
      </p:sp>
    </p:spTree>
    <p:extLst>
      <p:ext uri="{BB962C8B-B14F-4D97-AF65-F5344CB8AC3E}">
        <p14:creationId xmlns:p14="http://schemas.microsoft.com/office/powerpoint/2010/main" val="34815858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Targeted campaigns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dirty="0">
                <a:solidFill>
                  <a:schemeClr val="dk1"/>
                </a:solidFill>
                <a:latin typeface="Verdana"/>
                <a:ea typeface="Verdana"/>
                <a:cs typeface="Verdana"/>
              </a:rPr>
              <a:t>Compete for talent the way you compete for customers</a:t>
            </a:r>
          </a:p>
          <a:p>
            <a:pPr algn="just">
              <a:lnSpc>
                <a:spcPct val="150000"/>
              </a:lnSpc>
            </a:pPr>
            <a:r>
              <a:rPr lang="en-US" dirty="0">
                <a:solidFill>
                  <a:schemeClr val="dk1"/>
                </a:solidFill>
                <a:latin typeface="Verdana"/>
                <a:ea typeface="Verdana"/>
                <a:cs typeface="Verdana"/>
              </a:rPr>
              <a:t>Define new target groups </a:t>
            </a:r>
          </a:p>
          <a:p>
            <a:pPr algn="just">
              <a:lnSpc>
                <a:spcPct val="150000"/>
              </a:lnSpc>
            </a:pPr>
            <a:endParaRPr lang="en-US" dirty="0">
              <a:solidFill>
                <a:schemeClr val="dk1"/>
              </a:solidFill>
              <a:latin typeface="Verdana"/>
              <a:ea typeface="Verdana"/>
              <a:cs typeface="Verdana"/>
            </a:endParaRPr>
          </a:p>
          <a:p>
            <a:pPr algn="just">
              <a:lnSpc>
                <a:spcPct val="100000"/>
              </a:lnSpc>
            </a:pPr>
            <a:r>
              <a:rPr lang="en-US" dirty="0">
                <a:solidFill>
                  <a:schemeClr val="dk1"/>
                </a:solidFill>
                <a:latin typeface="Verdana"/>
                <a:ea typeface="Verdana"/>
                <a:cs typeface="Verdana"/>
              </a:rPr>
              <a:t>Target your groups</a:t>
            </a:r>
          </a:p>
          <a:p>
            <a:pPr lvl="1" algn="just">
              <a:lnSpc>
                <a:spcPct val="100000"/>
              </a:lnSpc>
            </a:pPr>
            <a:r>
              <a:rPr lang="en-US" dirty="0">
                <a:solidFill>
                  <a:schemeClr val="dk1"/>
                </a:solidFill>
                <a:latin typeface="Verdana"/>
                <a:ea typeface="Verdana"/>
                <a:cs typeface="Verdana"/>
              </a:rPr>
              <a:t>Contextual advertising</a:t>
            </a:r>
          </a:p>
          <a:p>
            <a:pPr lvl="1" algn="just">
              <a:lnSpc>
                <a:spcPct val="100000"/>
              </a:lnSpc>
            </a:pPr>
            <a:r>
              <a:rPr lang="en-US" dirty="0">
                <a:solidFill>
                  <a:schemeClr val="dk1"/>
                </a:solidFill>
                <a:latin typeface="Verdana"/>
                <a:ea typeface="Verdana"/>
                <a:cs typeface="Verdana"/>
              </a:rPr>
              <a:t>Applicant job search journeys</a:t>
            </a:r>
          </a:p>
          <a:p>
            <a:pPr lvl="1" algn="just">
              <a:lnSpc>
                <a:spcPct val="100000"/>
              </a:lnSpc>
            </a:pPr>
            <a:r>
              <a:rPr lang="en-US" dirty="0">
                <a:solidFill>
                  <a:schemeClr val="dk1"/>
                </a:solidFill>
                <a:latin typeface="Verdana"/>
                <a:ea typeface="Verdana"/>
                <a:cs typeface="Verdana"/>
              </a:rPr>
              <a:t>Influence marketing </a:t>
            </a:r>
          </a:p>
          <a:p>
            <a:pPr lvl="1" algn="just">
              <a:lnSpc>
                <a:spcPct val="100000"/>
              </a:lnSpc>
            </a:pPr>
            <a:r>
              <a:rPr lang="en-US" dirty="0">
                <a:solidFill>
                  <a:schemeClr val="dk1"/>
                </a:solidFill>
                <a:latin typeface="Verdana"/>
                <a:ea typeface="Verdana"/>
                <a:cs typeface="Verdana"/>
              </a:rPr>
              <a:t>LinkedIn search</a:t>
            </a:r>
          </a:p>
        </p:txBody>
      </p:sp>
      <p:pic>
        <p:nvPicPr>
          <p:cNvPr id="4" name="Picture 3">
            <a:extLst>
              <a:ext uri="{FF2B5EF4-FFF2-40B4-BE49-F238E27FC236}">
                <a16:creationId xmlns:a16="http://schemas.microsoft.com/office/drawing/2014/main" id="{E363B15A-CC0F-4D85-B633-A8F0EBB377F9}"/>
              </a:ext>
            </a:extLst>
          </p:cNvPr>
          <p:cNvPicPr>
            <a:picLocks noChangeAspect="1"/>
          </p:cNvPicPr>
          <p:nvPr/>
        </p:nvPicPr>
        <p:blipFill>
          <a:blip r:embed="rId3"/>
          <a:stretch>
            <a:fillRect/>
          </a:stretch>
        </p:blipFill>
        <p:spPr>
          <a:xfrm>
            <a:off x="4239461" y="1777206"/>
            <a:ext cx="1524751" cy="1589087"/>
          </a:xfrm>
          <a:prstGeom prst="rect">
            <a:avLst/>
          </a:prstGeom>
        </p:spPr>
      </p:pic>
    </p:spTree>
    <p:extLst>
      <p:ext uri="{BB962C8B-B14F-4D97-AF65-F5344CB8AC3E}">
        <p14:creationId xmlns:p14="http://schemas.microsoft.com/office/powerpoint/2010/main" val="16489862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Niche channels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dirty="0">
                <a:solidFill>
                  <a:schemeClr val="dk1"/>
                </a:solidFill>
                <a:latin typeface="Verdana"/>
                <a:ea typeface="Verdana"/>
                <a:cs typeface="Verdana"/>
              </a:rPr>
              <a:t>Looking for very specific expertise you might spontaneously start recruiting internationally due to scarcity</a:t>
            </a:r>
          </a:p>
          <a:p>
            <a:pPr algn="just">
              <a:lnSpc>
                <a:spcPct val="150000"/>
              </a:lnSpc>
            </a:pPr>
            <a:endParaRPr lang="en-US" dirty="0">
              <a:solidFill>
                <a:schemeClr val="dk1"/>
              </a:solidFill>
              <a:latin typeface="Verdana"/>
              <a:ea typeface="Verdana"/>
              <a:cs typeface="Verdana"/>
            </a:endParaRPr>
          </a:p>
          <a:p>
            <a:pPr algn="just">
              <a:lnSpc>
                <a:spcPct val="150000"/>
              </a:lnSpc>
            </a:pPr>
            <a:r>
              <a:rPr lang="en-US" dirty="0">
                <a:solidFill>
                  <a:schemeClr val="dk1"/>
                </a:solidFill>
                <a:latin typeface="Verdana"/>
                <a:ea typeface="Verdana"/>
                <a:cs typeface="Verdana"/>
              </a:rPr>
              <a:t>Channels </a:t>
            </a:r>
          </a:p>
          <a:p>
            <a:pPr lvl="1" algn="just">
              <a:lnSpc>
                <a:spcPct val="100000"/>
              </a:lnSpc>
            </a:pPr>
            <a:r>
              <a:rPr lang="en-US" dirty="0">
                <a:solidFill>
                  <a:schemeClr val="dk1"/>
                </a:solidFill>
                <a:latin typeface="Verdana"/>
                <a:ea typeface="Verdana"/>
                <a:cs typeface="Verdana"/>
              </a:rPr>
              <a:t>Local agencies and international recruitment companies</a:t>
            </a:r>
          </a:p>
          <a:p>
            <a:pPr lvl="1" algn="just">
              <a:lnSpc>
                <a:spcPct val="100000"/>
              </a:lnSpc>
            </a:pPr>
            <a:r>
              <a:rPr lang="en-US" dirty="0">
                <a:solidFill>
                  <a:schemeClr val="dk1"/>
                </a:solidFill>
                <a:latin typeface="Verdana"/>
                <a:ea typeface="Verdana"/>
                <a:cs typeface="Verdana"/>
              </a:rPr>
              <a:t>International niche boards</a:t>
            </a:r>
          </a:p>
          <a:p>
            <a:pPr lvl="1" algn="just">
              <a:lnSpc>
                <a:spcPct val="100000"/>
              </a:lnSpc>
            </a:pPr>
            <a:r>
              <a:rPr lang="en-US" dirty="0" err="1">
                <a:solidFill>
                  <a:schemeClr val="dk1"/>
                </a:solidFill>
                <a:latin typeface="Verdana"/>
                <a:ea typeface="Verdana"/>
                <a:cs typeface="Verdana"/>
              </a:rPr>
              <a:t>Acqui</a:t>
            </a:r>
            <a:r>
              <a:rPr lang="en-US" dirty="0">
                <a:solidFill>
                  <a:schemeClr val="dk1"/>
                </a:solidFill>
                <a:latin typeface="Verdana"/>
                <a:ea typeface="Verdana"/>
                <a:cs typeface="Verdana"/>
              </a:rPr>
              <a:t>-hiring</a:t>
            </a:r>
          </a:p>
          <a:p>
            <a:pPr algn="just">
              <a:lnSpc>
                <a:spcPct val="150000"/>
              </a:lnSpc>
            </a:pPr>
            <a:endParaRPr lang="en-US" dirty="0">
              <a:solidFill>
                <a:schemeClr val="dk1"/>
              </a:solidFill>
              <a:latin typeface="Verdana"/>
              <a:ea typeface="Verdana"/>
              <a:cs typeface="Verdana"/>
            </a:endParaRPr>
          </a:p>
        </p:txBody>
      </p:sp>
    </p:spTree>
    <p:extLst>
      <p:ext uri="{BB962C8B-B14F-4D97-AF65-F5344CB8AC3E}">
        <p14:creationId xmlns:p14="http://schemas.microsoft.com/office/powerpoint/2010/main" val="32975748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Niche channels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marL="114300" indent="0" algn="just">
              <a:lnSpc>
                <a:spcPct val="150000"/>
              </a:lnSpc>
              <a:buNone/>
            </a:pPr>
            <a:r>
              <a:rPr lang="en-US" sz="1600" i="1" dirty="0">
                <a:solidFill>
                  <a:schemeClr val="dk1"/>
                </a:solidFill>
                <a:latin typeface="Verdana"/>
                <a:ea typeface="Verdana"/>
                <a:cs typeface="Verdana"/>
              </a:rPr>
              <a:t>“Because of our rapid expansion, we are facing the challenge of hiring sufficient employees to support our growth. Through acquisition our company is rapidly increasing its R&amp;D capacity in the field of Power Electronics with expertise covering the entire chain from product conception to production support. This contributes to achieving the strategic objectives of our company, namely accelerated EV development and a stronger position in the field of electric and hybrid transmissions.” (Talent Manager, company in the automotive sector)</a:t>
            </a:r>
          </a:p>
        </p:txBody>
      </p:sp>
    </p:spTree>
    <p:extLst>
      <p:ext uri="{BB962C8B-B14F-4D97-AF65-F5344CB8AC3E}">
        <p14:creationId xmlns:p14="http://schemas.microsoft.com/office/powerpoint/2010/main" val="39689859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Local diversity channels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dirty="0">
                <a:solidFill>
                  <a:schemeClr val="dk1"/>
                </a:solidFill>
                <a:latin typeface="Verdana"/>
                <a:ea typeface="Verdana"/>
                <a:cs typeface="Verdana"/>
              </a:rPr>
              <a:t>Target minority-specific institutions and associations who are already in touch with the specific target audience </a:t>
            </a:r>
          </a:p>
          <a:p>
            <a:pPr algn="just">
              <a:lnSpc>
                <a:spcPct val="150000"/>
              </a:lnSpc>
            </a:pPr>
            <a:r>
              <a:rPr lang="en-US" dirty="0">
                <a:solidFill>
                  <a:schemeClr val="dk1"/>
                </a:solidFill>
                <a:latin typeface="Verdana"/>
                <a:ea typeface="Verdana"/>
                <a:cs typeface="Verdana"/>
              </a:rPr>
              <a:t>Build partnerships</a:t>
            </a:r>
          </a:p>
          <a:p>
            <a:pPr algn="just">
              <a:lnSpc>
                <a:spcPct val="150000"/>
              </a:lnSpc>
            </a:pPr>
            <a:r>
              <a:rPr lang="en-US" dirty="0">
                <a:solidFill>
                  <a:schemeClr val="dk1"/>
                </a:solidFill>
                <a:latin typeface="Verdana"/>
                <a:ea typeface="Verdana"/>
                <a:cs typeface="Verdana"/>
              </a:rPr>
              <a:t>Your new partners can be a catalyst in expanding your talent pool</a:t>
            </a:r>
          </a:p>
          <a:p>
            <a:pPr marL="114300" indent="0" algn="just">
              <a:lnSpc>
                <a:spcPct val="150000"/>
              </a:lnSpc>
              <a:buNone/>
            </a:pPr>
            <a:endParaRPr lang="en-US" dirty="0">
              <a:solidFill>
                <a:schemeClr val="dk1"/>
              </a:solidFill>
              <a:latin typeface="Verdana"/>
              <a:ea typeface="Verdana"/>
              <a:cs typeface="Verdana"/>
            </a:endParaRPr>
          </a:p>
        </p:txBody>
      </p:sp>
      <p:pic>
        <p:nvPicPr>
          <p:cNvPr id="4" name="Picture 3">
            <a:extLst>
              <a:ext uri="{FF2B5EF4-FFF2-40B4-BE49-F238E27FC236}">
                <a16:creationId xmlns:a16="http://schemas.microsoft.com/office/drawing/2014/main" id="{97991A93-FD31-439A-8E39-9C347171D29D}"/>
              </a:ext>
            </a:extLst>
          </p:cNvPr>
          <p:cNvPicPr>
            <a:picLocks noChangeAspect="1"/>
          </p:cNvPicPr>
          <p:nvPr/>
        </p:nvPicPr>
        <p:blipFill rotWithShape="1">
          <a:blip r:embed="rId3"/>
          <a:srcRect t="10954" b="2827"/>
          <a:stretch/>
        </p:blipFill>
        <p:spPr>
          <a:xfrm>
            <a:off x="2968937" y="2917874"/>
            <a:ext cx="2571438" cy="1168401"/>
          </a:xfrm>
          <a:prstGeom prst="rect">
            <a:avLst/>
          </a:prstGeom>
        </p:spPr>
      </p:pic>
    </p:spTree>
    <p:extLst>
      <p:ext uri="{BB962C8B-B14F-4D97-AF65-F5344CB8AC3E}">
        <p14:creationId xmlns:p14="http://schemas.microsoft.com/office/powerpoint/2010/main" val="27601615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Referrals by your employees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sz="2000" dirty="0">
                <a:solidFill>
                  <a:schemeClr val="dk1"/>
                </a:solidFill>
                <a:latin typeface="Verdana"/>
                <a:ea typeface="Verdana"/>
                <a:cs typeface="Verdana"/>
              </a:rPr>
              <a:t>Once there are some diverse employees in your company, use their network</a:t>
            </a:r>
          </a:p>
          <a:p>
            <a:pPr algn="just">
              <a:lnSpc>
                <a:spcPct val="150000"/>
              </a:lnSpc>
            </a:pPr>
            <a:endParaRPr lang="en-US" sz="2000" dirty="0">
              <a:solidFill>
                <a:schemeClr val="dk1"/>
              </a:solidFill>
              <a:latin typeface="Verdana"/>
              <a:ea typeface="Verdana"/>
              <a:cs typeface="Verdana"/>
            </a:endParaRPr>
          </a:p>
          <a:p>
            <a:pPr algn="just">
              <a:lnSpc>
                <a:spcPct val="150000"/>
              </a:lnSpc>
            </a:pPr>
            <a:r>
              <a:rPr lang="en-US" sz="2000" dirty="0">
                <a:solidFill>
                  <a:schemeClr val="dk1"/>
                </a:solidFill>
                <a:latin typeface="Verdana"/>
                <a:ea typeface="Verdana"/>
                <a:cs typeface="Verdana"/>
              </a:rPr>
              <a:t>Similarity attraction as a potential pitfall!</a:t>
            </a:r>
          </a:p>
          <a:p>
            <a:pPr marL="114300" indent="0" algn="just">
              <a:lnSpc>
                <a:spcPct val="150000"/>
              </a:lnSpc>
              <a:buNone/>
            </a:pPr>
            <a:endParaRPr lang="en-US" sz="2000" dirty="0">
              <a:solidFill>
                <a:schemeClr val="dk1"/>
              </a:solidFill>
              <a:latin typeface="Verdana"/>
              <a:ea typeface="Verdana"/>
              <a:cs typeface="Verdana"/>
            </a:endParaRPr>
          </a:p>
        </p:txBody>
      </p:sp>
      <p:pic>
        <p:nvPicPr>
          <p:cNvPr id="5" name="Picture 4">
            <a:extLst>
              <a:ext uri="{FF2B5EF4-FFF2-40B4-BE49-F238E27FC236}">
                <a16:creationId xmlns:a16="http://schemas.microsoft.com/office/drawing/2014/main" id="{B6871E11-D07B-47C2-B96A-D5925A6778FA}"/>
              </a:ext>
            </a:extLst>
          </p:cNvPr>
          <p:cNvPicPr>
            <a:picLocks noChangeAspect="1"/>
          </p:cNvPicPr>
          <p:nvPr/>
        </p:nvPicPr>
        <p:blipFill>
          <a:blip r:embed="rId3"/>
          <a:stretch>
            <a:fillRect/>
          </a:stretch>
        </p:blipFill>
        <p:spPr>
          <a:xfrm>
            <a:off x="6242050" y="2410619"/>
            <a:ext cx="636734" cy="662782"/>
          </a:xfrm>
          <a:prstGeom prst="rect">
            <a:avLst/>
          </a:prstGeom>
        </p:spPr>
      </p:pic>
    </p:spTree>
    <p:extLst>
      <p:ext uri="{BB962C8B-B14F-4D97-AF65-F5344CB8AC3E}">
        <p14:creationId xmlns:p14="http://schemas.microsoft.com/office/powerpoint/2010/main" val="42470906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International recruitment</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sz="2000" dirty="0">
                <a:solidFill>
                  <a:schemeClr val="dk1"/>
                </a:solidFill>
                <a:latin typeface="Verdana"/>
                <a:ea typeface="Verdana"/>
                <a:cs typeface="Verdana"/>
              </a:rPr>
              <a:t>Explicitly searching for talent abroad</a:t>
            </a:r>
          </a:p>
          <a:p>
            <a:pPr algn="just">
              <a:lnSpc>
                <a:spcPct val="150000"/>
              </a:lnSpc>
            </a:pPr>
            <a:endParaRPr lang="en-US" sz="2000" dirty="0">
              <a:solidFill>
                <a:schemeClr val="dk1"/>
              </a:solidFill>
              <a:latin typeface="Verdana"/>
              <a:ea typeface="Verdana"/>
              <a:cs typeface="Verdana"/>
            </a:endParaRPr>
          </a:p>
          <a:p>
            <a:pPr algn="just">
              <a:lnSpc>
                <a:spcPct val="150000"/>
              </a:lnSpc>
            </a:pPr>
            <a:r>
              <a:rPr lang="en-US" sz="2000" dirty="0">
                <a:solidFill>
                  <a:schemeClr val="dk1"/>
                </a:solidFill>
                <a:latin typeface="Verdana"/>
                <a:ea typeface="Verdana"/>
                <a:cs typeface="Verdana"/>
              </a:rPr>
              <a:t>Tailor the offer to the needs of the international candidate</a:t>
            </a:r>
          </a:p>
          <a:p>
            <a:pPr algn="just">
              <a:lnSpc>
                <a:spcPct val="150000"/>
              </a:lnSpc>
            </a:pPr>
            <a:r>
              <a:rPr lang="en-US" sz="2000" dirty="0">
                <a:solidFill>
                  <a:schemeClr val="dk1"/>
                </a:solidFill>
                <a:latin typeface="Verdana"/>
                <a:ea typeface="Verdana"/>
                <a:cs typeface="Verdana"/>
              </a:rPr>
              <a:t>Support during the relocation process!</a:t>
            </a:r>
          </a:p>
        </p:txBody>
      </p:sp>
    </p:spTree>
    <p:extLst>
      <p:ext uri="{BB962C8B-B14F-4D97-AF65-F5344CB8AC3E}">
        <p14:creationId xmlns:p14="http://schemas.microsoft.com/office/powerpoint/2010/main" val="6193317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ctr">
              <a:buNone/>
            </a:pPr>
            <a:r>
              <a:rPr lang="en-GB" sz="3600" dirty="0">
                <a:solidFill>
                  <a:schemeClr val="lt1"/>
                </a:solidFill>
                <a:latin typeface="Verdana"/>
                <a:ea typeface="Verdana"/>
                <a:cs typeface="Verdana"/>
                <a:sym typeface="Verdana"/>
              </a:rPr>
              <a:t>4.</a:t>
            </a:r>
            <a:r>
              <a:rPr lang="en-GB" sz="5400" b="1" dirty="0">
                <a:solidFill>
                  <a:schemeClr val="lt1"/>
                </a:solidFill>
              </a:rPr>
              <a:t> </a:t>
            </a:r>
            <a:r>
              <a:rPr lang="en-US" sz="2800" dirty="0">
                <a:solidFill>
                  <a:schemeClr val="lt1"/>
                </a:solidFill>
                <a:latin typeface="Verdana"/>
                <a:ea typeface="Verdana"/>
                <a:cs typeface="Verdana"/>
                <a:sym typeface="Verdana"/>
              </a:rPr>
              <a:t>Towards an inclusive recruitment process</a:t>
            </a:r>
          </a:p>
          <a:p>
            <a:pPr marL="114300" lvl="0" indent="0" algn="ctr">
              <a:buNone/>
            </a:pPr>
            <a:endParaRPr lang="en-US" sz="3600"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405348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4" name="Google Shape;79;p15">
            <a:extLst>
              <a:ext uri="{FF2B5EF4-FFF2-40B4-BE49-F238E27FC236}">
                <a16:creationId xmlns:a16="http://schemas.microsoft.com/office/drawing/2014/main" id="{8DAA9F11-6423-41F8-8709-14681E068C71}"/>
              </a:ext>
            </a:extLst>
          </p:cNvPr>
          <p:cNvSpPr txBox="1"/>
          <p:nvPr/>
        </p:nvSpPr>
        <p:spPr>
          <a:xfrm>
            <a:off x="510875" y="1151716"/>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Q.2: W</a:t>
            </a:r>
            <a:r>
              <a:rPr lang="en-GB" sz="2800" dirty="0">
                <a:latin typeface="Verdana" panose="020B0604030504040204" pitchFamily="34" charset="0"/>
                <a:ea typeface="Verdana" panose="020B0604030504040204" pitchFamily="34" charset="0"/>
                <a:cs typeface="Verdana" panose="020B0604030504040204" pitchFamily="34" charset="0"/>
              </a:rPr>
              <a:t>hat is the % </a:t>
            </a: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of 0-5 year old children living in Flanders who have a foreign origin?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(other nationality, born outside Belgium and obtained Belgian nationality or one of the parents is non-Belgian)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3614321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Bias in recruitment</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sz="2000" dirty="0">
                <a:solidFill>
                  <a:schemeClr val="dk1"/>
                </a:solidFill>
                <a:latin typeface="Verdana"/>
                <a:ea typeface="Verdana"/>
                <a:cs typeface="Verdana"/>
              </a:rPr>
              <a:t>We all want or candidate to fit the team/company</a:t>
            </a:r>
          </a:p>
          <a:p>
            <a:pPr marL="114300" indent="0" algn="just">
              <a:lnSpc>
                <a:spcPct val="150000"/>
              </a:lnSpc>
              <a:buNone/>
            </a:pPr>
            <a:endParaRPr lang="en-US" sz="2000" dirty="0">
              <a:solidFill>
                <a:schemeClr val="dk1"/>
              </a:solidFill>
              <a:latin typeface="Verdana"/>
              <a:ea typeface="Verdana"/>
              <a:cs typeface="Verdana"/>
            </a:endParaRPr>
          </a:p>
          <a:p>
            <a:pPr algn="just">
              <a:lnSpc>
                <a:spcPct val="150000"/>
              </a:lnSpc>
            </a:pPr>
            <a:r>
              <a:rPr lang="en-US" sz="2000" dirty="0">
                <a:solidFill>
                  <a:schemeClr val="dk1"/>
                </a:solidFill>
                <a:latin typeface="Verdana"/>
                <a:ea typeface="Verdana"/>
                <a:cs typeface="Verdana"/>
              </a:rPr>
              <a:t>But how to define “FIT”?</a:t>
            </a:r>
          </a:p>
          <a:p>
            <a:pPr marL="114300" indent="0" algn="just">
              <a:lnSpc>
                <a:spcPct val="150000"/>
              </a:lnSpc>
              <a:buNone/>
            </a:pPr>
            <a:endParaRPr lang="en-US" sz="2000" dirty="0">
              <a:solidFill>
                <a:schemeClr val="dk1"/>
              </a:solidFill>
              <a:latin typeface="Verdana"/>
              <a:ea typeface="Verdana"/>
              <a:cs typeface="Verdana"/>
            </a:endParaRPr>
          </a:p>
        </p:txBody>
      </p:sp>
      <p:pic>
        <p:nvPicPr>
          <p:cNvPr id="5" name="Picture 4">
            <a:extLst>
              <a:ext uri="{FF2B5EF4-FFF2-40B4-BE49-F238E27FC236}">
                <a16:creationId xmlns:a16="http://schemas.microsoft.com/office/drawing/2014/main" id="{57036C50-4C6E-4926-8D73-FA37907F78CA}"/>
              </a:ext>
            </a:extLst>
          </p:cNvPr>
          <p:cNvPicPr>
            <a:picLocks noChangeAspect="1"/>
          </p:cNvPicPr>
          <p:nvPr/>
        </p:nvPicPr>
        <p:blipFill>
          <a:blip r:embed="rId3"/>
          <a:stretch>
            <a:fillRect/>
          </a:stretch>
        </p:blipFill>
        <p:spPr>
          <a:xfrm>
            <a:off x="4906460" y="1879600"/>
            <a:ext cx="2662739" cy="1952675"/>
          </a:xfrm>
          <a:prstGeom prst="rect">
            <a:avLst/>
          </a:prstGeom>
        </p:spPr>
      </p:pic>
    </p:spTree>
    <p:extLst>
      <p:ext uri="{BB962C8B-B14F-4D97-AF65-F5344CB8AC3E}">
        <p14:creationId xmlns:p14="http://schemas.microsoft.com/office/powerpoint/2010/main" val="33717447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Common biases in recruitment</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a:xfrm>
            <a:off x="311700" y="863550"/>
            <a:ext cx="8520600" cy="3416400"/>
          </a:xfrm>
        </p:spPr>
        <p:txBody>
          <a:bodyPr/>
          <a:lstStyle/>
          <a:p>
            <a:pPr algn="just">
              <a:lnSpc>
                <a:spcPct val="150000"/>
              </a:lnSpc>
            </a:pPr>
            <a:r>
              <a:rPr lang="en-US" sz="2000" dirty="0">
                <a:solidFill>
                  <a:schemeClr val="dk1"/>
                </a:solidFill>
                <a:latin typeface="Verdana"/>
                <a:ea typeface="Verdana"/>
                <a:cs typeface="Verdana"/>
              </a:rPr>
              <a:t>Interviewers already make decisions about candidates in the first 30 seconds to 2.5 minutes!</a:t>
            </a:r>
          </a:p>
          <a:p>
            <a:pPr algn="just">
              <a:lnSpc>
                <a:spcPct val="150000"/>
              </a:lnSpc>
            </a:pPr>
            <a:r>
              <a:rPr lang="en-US" sz="2000" dirty="0">
                <a:solidFill>
                  <a:schemeClr val="dk1"/>
                </a:solidFill>
                <a:latin typeface="Verdana"/>
                <a:ea typeface="Verdana"/>
                <a:cs typeface="Verdana"/>
              </a:rPr>
              <a:t>First impressions might be biased:</a:t>
            </a:r>
          </a:p>
          <a:p>
            <a:pPr lvl="1" algn="just">
              <a:lnSpc>
                <a:spcPct val="100000"/>
              </a:lnSpc>
            </a:pPr>
            <a:r>
              <a:rPr lang="en-US" sz="1600" dirty="0">
                <a:solidFill>
                  <a:schemeClr val="dk1"/>
                </a:solidFill>
                <a:latin typeface="Verdana"/>
                <a:ea typeface="Verdana"/>
                <a:cs typeface="Verdana"/>
              </a:rPr>
              <a:t>Affinity bias</a:t>
            </a:r>
          </a:p>
          <a:p>
            <a:pPr lvl="1" algn="just">
              <a:lnSpc>
                <a:spcPct val="100000"/>
              </a:lnSpc>
            </a:pPr>
            <a:r>
              <a:rPr lang="en-US" sz="1600" dirty="0">
                <a:solidFill>
                  <a:schemeClr val="dk1"/>
                </a:solidFill>
                <a:latin typeface="Verdana"/>
                <a:ea typeface="Verdana"/>
                <a:cs typeface="Verdana"/>
              </a:rPr>
              <a:t>Confirmation bias</a:t>
            </a:r>
          </a:p>
          <a:p>
            <a:pPr lvl="1" algn="just">
              <a:lnSpc>
                <a:spcPct val="100000"/>
              </a:lnSpc>
            </a:pPr>
            <a:r>
              <a:rPr lang="en-US" sz="1600" dirty="0">
                <a:solidFill>
                  <a:schemeClr val="dk1"/>
                </a:solidFill>
                <a:latin typeface="Verdana"/>
                <a:ea typeface="Verdana"/>
                <a:cs typeface="Verdana"/>
              </a:rPr>
              <a:t>Linguistic penalty</a:t>
            </a:r>
          </a:p>
          <a:p>
            <a:pPr lvl="1" algn="just">
              <a:lnSpc>
                <a:spcPct val="100000"/>
              </a:lnSpc>
            </a:pPr>
            <a:r>
              <a:rPr lang="en-US" sz="1600" dirty="0">
                <a:solidFill>
                  <a:schemeClr val="dk1"/>
                </a:solidFill>
                <a:latin typeface="Verdana"/>
                <a:ea typeface="Verdana"/>
                <a:cs typeface="Verdana"/>
              </a:rPr>
              <a:t>Conformity bias</a:t>
            </a:r>
          </a:p>
        </p:txBody>
      </p:sp>
    </p:spTree>
    <p:extLst>
      <p:ext uri="{BB962C8B-B14F-4D97-AF65-F5344CB8AC3E}">
        <p14:creationId xmlns:p14="http://schemas.microsoft.com/office/powerpoint/2010/main" val="19884209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5D76-03FE-4002-9D69-008A6304631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834BD30-16B6-40A2-986D-EBF2ED83B087}"/>
              </a:ext>
            </a:extLst>
          </p:cNvPr>
          <p:cNvSpPr>
            <a:spLocks noGrp="1"/>
          </p:cNvSpPr>
          <p:nvPr>
            <p:ph type="body" idx="1"/>
          </p:nvPr>
        </p:nvSpPr>
        <p:spPr/>
        <p:txBody>
          <a:bodyPr/>
          <a:lstStyle/>
          <a:p>
            <a:pPr marL="114300" indent="0">
              <a:buNone/>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What could you do to prevent bias in your hiring decisions?</a:t>
            </a:r>
          </a:p>
          <a:p>
            <a:pPr lvl="1"/>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Quick wins</a:t>
            </a:r>
          </a:p>
          <a:p>
            <a:pPr lvl="1"/>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Long-term actions</a:t>
            </a:r>
          </a:p>
        </p:txBody>
      </p:sp>
      <p:sp>
        <p:nvSpPr>
          <p:cNvPr id="5" name="Title 1">
            <a:extLst>
              <a:ext uri="{FF2B5EF4-FFF2-40B4-BE49-F238E27FC236}">
                <a16:creationId xmlns:a16="http://schemas.microsoft.com/office/drawing/2014/main" id="{B86D2104-1A6A-41FE-89ED-3CD856C9C933}"/>
              </a:ext>
            </a:extLst>
          </p:cNvPr>
          <p:cNvSpPr txBox="1">
            <a:spLocks/>
          </p:cNvSpPr>
          <p:nvPr/>
        </p:nvSpPr>
        <p:spPr>
          <a:xfrm>
            <a:off x="311700" y="288275"/>
            <a:ext cx="8520600" cy="57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b="1" dirty="0">
                <a:solidFill>
                  <a:srgbClr val="004C97"/>
                </a:solidFill>
                <a:latin typeface="Verdana"/>
                <a:ea typeface="Verdana"/>
                <a:cs typeface="Verdana"/>
              </a:rPr>
              <a:t>Reflection</a:t>
            </a:r>
          </a:p>
        </p:txBody>
      </p:sp>
    </p:spTree>
    <p:extLst>
      <p:ext uri="{BB962C8B-B14F-4D97-AF65-F5344CB8AC3E}">
        <p14:creationId xmlns:p14="http://schemas.microsoft.com/office/powerpoint/2010/main" val="37544504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Strategies to disrupt bias in recruitment</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a:xfrm>
            <a:off x="311700" y="863550"/>
            <a:ext cx="8520600" cy="3416400"/>
          </a:xfrm>
        </p:spPr>
        <p:txBody>
          <a:bodyPr/>
          <a:lstStyle/>
          <a:p>
            <a:pPr marL="571500" indent="-457200" algn="just">
              <a:lnSpc>
                <a:spcPct val="150000"/>
              </a:lnSpc>
              <a:buFont typeface="+mj-lt"/>
              <a:buAutoNum type="arabicPeriod"/>
            </a:pPr>
            <a:r>
              <a:rPr lang="en-GB" sz="2000" dirty="0">
                <a:solidFill>
                  <a:schemeClr val="dk1"/>
                </a:solidFill>
                <a:latin typeface="Verdana"/>
                <a:ea typeface="Verdana"/>
                <a:cs typeface="Verdana"/>
              </a:rPr>
              <a:t>Diverse hiring team</a:t>
            </a:r>
          </a:p>
          <a:p>
            <a:pPr marL="571500" indent="-457200" algn="just">
              <a:lnSpc>
                <a:spcPct val="150000"/>
              </a:lnSpc>
              <a:buFont typeface="+mj-lt"/>
              <a:buAutoNum type="arabicPeriod"/>
            </a:pPr>
            <a:r>
              <a:rPr lang="en-GB" sz="2000" dirty="0">
                <a:solidFill>
                  <a:schemeClr val="dk1"/>
                </a:solidFill>
                <a:latin typeface="Verdana"/>
                <a:ea typeface="Verdana"/>
                <a:cs typeface="Verdana"/>
              </a:rPr>
              <a:t>Inclusive job descriptions</a:t>
            </a:r>
          </a:p>
          <a:p>
            <a:pPr marL="571500" indent="-457200" algn="just">
              <a:lnSpc>
                <a:spcPct val="150000"/>
              </a:lnSpc>
              <a:buFont typeface="+mj-lt"/>
              <a:buAutoNum type="arabicPeriod"/>
            </a:pPr>
            <a:r>
              <a:rPr lang="en-GB" sz="2000" dirty="0">
                <a:solidFill>
                  <a:schemeClr val="dk1"/>
                </a:solidFill>
                <a:latin typeface="Verdana"/>
                <a:ea typeface="Verdana"/>
                <a:cs typeface="Verdana"/>
              </a:rPr>
              <a:t>Blind CV screening</a:t>
            </a:r>
          </a:p>
          <a:p>
            <a:pPr marL="571500" indent="-457200" algn="just">
              <a:lnSpc>
                <a:spcPct val="150000"/>
              </a:lnSpc>
              <a:buFont typeface="+mj-lt"/>
              <a:buAutoNum type="arabicPeriod"/>
            </a:pPr>
            <a:r>
              <a:rPr lang="en-GB" sz="2000" dirty="0">
                <a:solidFill>
                  <a:schemeClr val="dk1"/>
                </a:solidFill>
                <a:latin typeface="Verdana"/>
                <a:ea typeface="Verdana"/>
                <a:cs typeface="Verdana"/>
              </a:rPr>
              <a:t>Assessments</a:t>
            </a:r>
          </a:p>
          <a:p>
            <a:pPr marL="571500" indent="-457200" algn="just">
              <a:lnSpc>
                <a:spcPct val="150000"/>
              </a:lnSpc>
              <a:buFont typeface="+mj-lt"/>
              <a:buAutoNum type="arabicPeriod"/>
            </a:pPr>
            <a:r>
              <a:rPr lang="en-GB" sz="2000" dirty="0">
                <a:solidFill>
                  <a:schemeClr val="dk1"/>
                </a:solidFill>
                <a:latin typeface="Verdana"/>
                <a:ea typeface="Verdana"/>
                <a:cs typeface="Verdana"/>
              </a:rPr>
              <a:t>A structured interview process</a:t>
            </a:r>
          </a:p>
          <a:p>
            <a:pPr marL="571500" indent="-457200" algn="just">
              <a:lnSpc>
                <a:spcPct val="150000"/>
              </a:lnSpc>
              <a:buFont typeface="+mj-lt"/>
              <a:buAutoNum type="arabicPeriod"/>
            </a:pPr>
            <a:r>
              <a:rPr lang="en-GB" sz="2000" dirty="0">
                <a:solidFill>
                  <a:schemeClr val="dk1"/>
                </a:solidFill>
                <a:latin typeface="Verdana"/>
                <a:ea typeface="Verdana"/>
                <a:cs typeface="Verdana"/>
              </a:rPr>
              <a:t>Does technology help?</a:t>
            </a:r>
          </a:p>
          <a:p>
            <a:pPr marL="571500" indent="-457200" algn="just">
              <a:lnSpc>
                <a:spcPct val="150000"/>
              </a:lnSpc>
              <a:buFont typeface="+mj-lt"/>
              <a:buAutoNum type="arabicPeriod"/>
            </a:pPr>
            <a:r>
              <a:rPr lang="en-GB" sz="2000" dirty="0">
                <a:solidFill>
                  <a:schemeClr val="dk1"/>
                </a:solidFill>
                <a:latin typeface="Verdana"/>
                <a:ea typeface="Verdana"/>
                <a:cs typeface="Verdana"/>
              </a:rPr>
              <a:t>Evaluate your recruitment process</a:t>
            </a:r>
          </a:p>
        </p:txBody>
      </p:sp>
    </p:spTree>
    <p:extLst>
      <p:ext uri="{BB962C8B-B14F-4D97-AF65-F5344CB8AC3E}">
        <p14:creationId xmlns:p14="http://schemas.microsoft.com/office/powerpoint/2010/main" val="30562058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A diverse hiring team</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sz="2000" dirty="0">
                <a:solidFill>
                  <a:schemeClr val="dk1"/>
                </a:solidFill>
                <a:latin typeface="Verdana"/>
                <a:ea typeface="Verdana"/>
                <a:cs typeface="Verdana"/>
              </a:rPr>
              <a:t>Diversify the hiring team</a:t>
            </a:r>
          </a:p>
          <a:p>
            <a:pPr algn="just">
              <a:lnSpc>
                <a:spcPct val="150000"/>
              </a:lnSpc>
            </a:pPr>
            <a:r>
              <a:rPr lang="en-US" sz="2000" dirty="0">
                <a:solidFill>
                  <a:schemeClr val="dk1"/>
                </a:solidFill>
                <a:latin typeface="Verdana"/>
                <a:ea typeface="Verdana"/>
                <a:cs typeface="Verdana"/>
              </a:rPr>
              <a:t>Adding a few minorities to the group already changes the relative balance of power</a:t>
            </a:r>
          </a:p>
          <a:p>
            <a:pPr algn="just">
              <a:lnSpc>
                <a:spcPct val="150000"/>
              </a:lnSpc>
            </a:pPr>
            <a:r>
              <a:rPr lang="en-US" sz="2000" dirty="0">
                <a:solidFill>
                  <a:schemeClr val="dk1"/>
                </a:solidFill>
                <a:latin typeface="Verdana"/>
                <a:ea typeface="Verdana"/>
                <a:cs typeface="Verdana"/>
              </a:rPr>
              <a:t>Characteristics of the individuals who make hiring decisions affect the group’s future makeup</a:t>
            </a:r>
            <a:endParaRPr lang="en-US" sz="1600" dirty="0">
              <a:solidFill>
                <a:schemeClr val="dk1"/>
              </a:solidFill>
              <a:latin typeface="Verdana"/>
              <a:ea typeface="Verdana"/>
              <a:cs typeface="Verdana"/>
            </a:endParaRPr>
          </a:p>
        </p:txBody>
      </p:sp>
    </p:spTree>
    <p:extLst>
      <p:ext uri="{BB962C8B-B14F-4D97-AF65-F5344CB8AC3E}">
        <p14:creationId xmlns:p14="http://schemas.microsoft.com/office/powerpoint/2010/main" val="29823296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Inclusive job descriptions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a:xfrm>
            <a:off x="311700" y="863550"/>
            <a:ext cx="8520600" cy="3416400"/>
          </a:xfrm>
        </p:spPr>
        <p:txBody>
          <a:bodyPr/>
          <a:lstStyle/>
          <a:p>
            <a:pPr algn="just">
              <a:lnSpc>
                <a:spcPct val="150000"/>
              </a:lnSpc>
            </a:pPr>
            <a:r>
              <a:rPr lang="en-US" sz="2000" dirty="0">
                <a:solidFill>
                  <a:schemeClr val="dk1"/>
                </a:solidFill>
                <a:latin typeface="Verdana"/>
                <a:ea typeface="Verdana"/>
                <a:cs typeface="Verdana"/>
              </a:rPr>
              <a:t>First impression </a:t>
            </a:r>
          </a:p>
          <a:p>
            <a:pPr algn="just">
              <a:lnSpc>
                <a:spcPct val="150000"/>
              </a:lnSpc>
            </a:pPr>
            <a:r>
              <a:rPr lang="en-US" sz="2000" dirty="0">
                <a:solidFill>
                  <a:schemeClr val="dk1"/>
                </a:solidFill>
                <a:latin typeface="Verdana"/>
                <a:ea typeface="Verdana"/>
                <a:cs typeface="Verdana"/>
              </a:rPr>
              <a:t>Reflects the organization’s values</a:t>
            </a:r>
          </a:p>
          <a:p>
            <a:pPr algn="just">
              <a:lnSpc>
                <a:spcPct val="150000"/>
              </a:lnSpc>
            </a:pPr>
            <a:r>
              <a:rPr lang="en-US" sz="2000" dirty="0">
                <a:solidFill>
                  <a:schemeClr val="dk1"/>
                </a:solidFill>
                <a:latin typeface="Verdana"/>
                <a:ea typeface="Verdana"/>
                <a:cs typeface="Verdana"/>
              </a:rPr>
              <a:t>Explicit and subtle messages </a:t>
            </a:r>
          </a:p>
          <a:p>
            <a:pPr lvl="1" algn="just">
              <a:lnSpc>
                <a:spcPct val="100000"/>
              </a:lnSpc>
            </a:pPr>
            <a:r>
              <a:rPr lang="en-US" sz="1600" dirty="0">
                <a:solidFill>
                  <a:schemeClr val="dk1"/>
                </a:solidFill>
                <a:latin typeface="Verdana"/>
                <a:ea typeface="Verdana"/>
                <a:cs typeface="Verdana"/>
              </a:rPr>
              <a:t>Tone </a:t>
            </a:r>
          </a:p>
          <a:p>
            <a:pPr lvl="1" algn="just">
              <a:lnSpc>
                <a:spcPct val="100000"/>
              </a:lnSpc>
            </a:pPr>
            <a:r>
              <a:rPr lang="en-US" sz="1600" dirty="0">
                <a:solidFill>
                  <a:schemeClr val="dk1"/>
                </a:solidFill>
                <a:latin typeface="Verdana"/>
                <a:ea typeface="Verdana"/>
                <a:cs typeface="Verdana"/>
              </a:rPr>
              <a:t>Language</a:t>
            </a:r>
          </a:p>
          <a:p>
            <a:pPr lvl="1" algn="just">
              <a:lnSpc>
                <a:spcPct val="100000"/>
              </a:lnSpc>
            </a:pPr>
            <a:r>
              <a:rPr lang="en-US" sz="1600" dirty="0">
                <a:solidFill>
                  <a:schemeClr val="dk1"/>
                </a:solidFill>
                <a:latin typeface="Verdana"/>
                <a:ea typeface="Verdana"/>
                <a:cs typeface="Verdana"/>
              </a:rPr>
              <a:t>Word choice</a:t>
            </a:r>
          </a:p>
          <a:p>
            <a:pPr lvl="1" algn="just">
              <a:lnSpc>
                <a:spcPct val="100000"/>
              </a:lnSpc>
            </a:pPr>
            <a:r>
              <a:rPr lang="en-US" sz="1600" dirty="0">
                <a:solidFill>
                  <a:schemeClr val="dk1"/>
                </a:solidFill>
                <a:latin typeface="Verdana"/>
                <a:ea typeface="Verdana"/>
                <a:cs typeface="Verdana"/>
              </a:rPr>
              <a:t>…</a:t>
            </a:r>
          </a:p>
        </p:txBody>
      </p:sp>
    </p:spTree>
    <p:extLst>
      <p:ext uri="{BB962C8B-B14F-4D97-AF65-F5344CB8AC3E}">
        <p14:creationId xmlns:p14="http://schemas.microsoft.com/office/powerpoint/2010/main" val="33935375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Inclusive job descriptions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marL="114300" indent="0" algn="just">
              <a:lnSpc>
                <a:spcPct val="150000"/>
              </a:lnSpc>
              <a:buNone/>
            </a:pPr>
            <a:r>
              <a:rPr lang="en-US" sz="2000" dirty="0">
                <a:solidFill>
                  <a:schemeClr val="dk1"/>
                </a:solidFill>
                <a:latin typeface="Verdana"/>
                <a:ea typeface="Verdana"/>
                <a:cs typeface="Verdana"/>
              </a:rPr>
              <a:t>Tips &amp; tricks:</a:t>
            </a:r>
          </a:p>
          <a:p>
            <a:pPr marL="571500" indent="-457200" algn="just">
              <a:lnSpc>
                <a:spcPct val="150000"/>
              </a:lnSpc>
              <a:buFont typeface="+mj-lt"/>
              <a:buAutoNum type="arabicPeriod"/>
            </a:pPr>
            <a:r>
              <a:rPr lang="en-US" sz="2000" dirty="0">
                <a:solidFill>
                  <a:schemeClr val="dk1"/>
                </a:solidFill>
                <a:latin typeface="Verdana"/>
                <a:ea typeface="Verdana"/>
                <a:cs typeface="Verdana"/>
              </a:rPr>
              <a:t>Limit job requirements to ‘must haves’</a:t>
            </a:r>
          </a:p>
          <a:p>
            <a:pPr marL="571500" indent="-457200" algn="just">
              <a:lnSpc>
                <a:spcPct val="150000"/>
              </a:lnSpc>
              <a:buFont typeface="+mj-lt"/>
              <a:buAutoNum type="arabicPeriod"/>
            </a:pPr>
            <a:r>
              <a:rPr lang="en-US" sz="2000" dirty="0">
                <a:solidFill>
                  <a:schemeClr val="dk1"/>
                </a:solidFill>
                <a:latin typeface="Verdana"/>
                <a:ea typeface="Verdana"/>
                <a:cs typeface="Verdana"/>
              </a:rPr>
              <a:t>Avoid corporate jargon</a:t>
            </a:r>
          </a:p>
          <a:p>
            <a:pPr marL="571500" indent="-457200" algn="just">
              <a:lnSpc>
                <a:spcPct val="150000"/>
              </a:lnSpc>
              <a:buFont typeface="+mj-lt"/>
              <a:buAutoNum type="arabicPeriod"/>
            </a:pPr>
            <a:r>
              <a:rPr lang="en-US" sz="2000" dirty="0">
                <a:solidFill>
                  <a:schemeClr val="dk1"/>
                </a:solidFill>
                <a:latin typeface="Verdana"/>
                <a:ea typeface="Verdana"/>
                <a:cs typeface="Verdana"/>
              </a:rPr>
              <a:t>Emphasize your commitment to diversity and inclusion</a:t>
            </a:r>
          </a:p>
          <a:p>
            <a:pPr marL="571500" indent="-457200" algn="just">
              <a:lnSpc>
                <a:spcPct val="150000"/>
              </a:lnSpc>
              <a:buFont typeface="+mj-lt"/>
              <a:buAutoNum type="arabicPeriod"/>
            </a:pPr>
            <a:r>
              <a:rPr lang="en-US" sz="2000" dirty="0">
                <a:solidFill>
                  <a:schemeClr val="dk1"/>
                </a:solidFill>
                <a:latin typeface="Verdana"/>
                <a:ea typeface="Verdana"/>
                <a:cs typeface="Verdana"/>
              </a:rPr>
              <a:t>Check your job descriptions for stereotypical words</a:t>
            </a:r>
          </a:p>
        </p:txBody>
      </p:sp>
    </p:spTree>
    <p:extLst>
      <p:ext uri="{BB962C8B-B14F-4D97-AF65-F5344CB8AC3E}">
        <p14:creationId xmlns:p14="http://schemas.microsoft.com/office/powerpoint/2010/main" val="10057782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34BA3C0-0018-48C3-A7D8-C7FAD46142D4}"/>
              </a:ext>
            </a:extLst>
          </p:cNvPr>
          <p:cNvSpPr>
            <a:spLocks noGrp="1"/>
          </p:cNvSpPr>
          <p:nvPr>
            <p:ph type="title"/>
          </p:nvPr>
        </p:nvSpPr>
        <p:spPr/>
        <p:txBody>
          <a:bodyPr/>
          <a:lstStyle/>
          <a:p>
            <a:r>
              <a:rPr lang="en-GB" sz="2400" b="1" dirty="0">
                <a:solidFill>
                  <a:srgbClr val="004C97"/>
                </a:solidFill>
                <a:latin typeface="Verdana"/>
                <a:ea typeface="Verdana"/>
                <a:cs typeface="Verdana"/>
              </a:rPr>
              <a:t>CV screening</a:t>
            </a:r>
          </a:p>
        </p:txBody>
      </p:sp>
      <p:sp>
        <p:nvSpPr>
          <p:cNvPr id="3" name="Text Placeholder 2">
            <a:extLst>
              <a:ext uri="{FF2B5EF4-FFF2-40B4-BE49-F238E27FC236}">
                <a16:creationId xmlns:a16="http://schemas.microsoft.com/office/drawing/2014/main" id="{A4F59289-2EFF-43B3-8321-10AEA9F48E33}"/>
              </a:ext>
            </a:extLst>
          </p:cNvPr>
          <p:cNvSpPr>
            <a:spLocks noGrp="1"/>
          </p:cNvSpPr>
          <p:nvPr>
            <p:ph type="body" idx="1"/>
          </p:nvPr>
        </p:nvSpPr>
        <p:spPr/>
        <p:txBody>
          <a:bodyPr/>
          <a:lstStyle/>
          <a:p>
            <a:pPr marL="114300" indent="0">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lnSpc>
                <a:spcPct val="100000"/>
              </a:lnSpc>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lnSpc>
                <a:spcPct val="100000"/>
              </a:lnSpc>
              <a:buNone/>
            </a:pPr>
            <a:r>
              <a:rPr lang="en-GB" sz="1300" dirty="0">
                <a:solidFill>
                  <a:schemeClr val="tx1"/>
                </a:solidFill>
                <a:latin typeface="Verdana" panose="020B0604030504040204" pitchFamily="34" charset="0"/>
                <a:ea typeface="Verdana" panose="020B0604030504040204" pitchFamily="34" charset="0"/>
                <a:cs typeface="Verdana" panose="020B0604030504040204" pitchFamily="34" charset="0"/>
              </a:rPr>
              <a:t>Name: Thomas Meyer </a:t>
            </a:r>
          </a:p>
          <a:p>
            <a:pPr marL="114300" indent="0">
              <a:lnSpc>
                <a:spcPct val="100000"/>
              </a:lnSpc>
              <a:buNone/>
            </a:pPr>
            <a:endParaRPr lang="en-GB" sz="13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nSpc>
                <a:spcPct val="100000"/>
              </a:lnSpc>
              <a:buNone/>
            </a:pPr>
            <a:r>
              <a:rPr lang="en-GB" sz="1300" dirty="0">
                <a:solidFill>
                  <a:schemeClr val="tx1"/>
                </a:solidFill>
                <a:latin typeface="Verdana" panose="020B0604030504040204" pitchFamily="34" charset="0"/>
                <a:ea typeface="Verdana" panose="020B0604030504040204" pitchFamily="34" charset="0"/>
                <a:cs typeface="Verdana" panose="020B0604030504040204" pitchFamily="34" charset="0"/>
              </a:rPr>
              <a:t>Seniority: 3rd Year Associate Alma Mater: </a:t>
            </a:r>
          </a:p>
          <a:p>
            <a:pPr marL="114300" indent="0">
              <a:lnSpc>
                <a:spcPct val="100000"/>
              </a:lnSpc>
              <a:buNone/>
            </a:pPr>
            <a:r>
              <a:rPr lang="en-GB" sz="1300" dirty="0">
                <a:solidFill>
                  <a:schemeClr val="tx1"/>
                </a:solidFill>
                <a:latin typeface="Verdana" panose="020B0604030504040204" pitchFamily="34" charset="0"/>
                <a:ea typeface="Verdana" panose="020B0604030504040204" pitchFamily="34" charset="0"/>
                <a:cs typeface="Verdana" panose="020B0604030504040204" pitchFamily="34" charset="0"/>
              </a:rPr>
              <a:t>NYU Law School </a:t>
            </a:r>
          </a:p>
          <a:p>
            <a:pPr marL="114300" indent="0">
              <a:lnSpc>
                <a:spcPct val="100000"/>
              </a:lnSpc>
              <a:buNone/>
            </a:pPr>
            <a:endParaRPr lang="en-GB" sz="13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nSpc>
                <a:spcPct val="100000"/>
              </a:lnSpc>
              <a:buNone/>
            </a:pPr>
            <a:r>
              <a:rPr lang="en-GB" sz="1300" dirty="0">
                <a:solidFill>
                  <a:schemeClr val="tx1"/>
                </a:solidFill>
                <a:latin typeface="Verdana" panose="020B0604030504040204" pitchFamily="34" charset="0"/>
                <a:ea typeface="Verdana" panose="020B0604030504040204" pitchFamily="34" charset="0"/>
                <a:cs typeface="Verdana" panose="020B0604030504040204" pitchFamily="34" charset="0"/>
              </a:rPr>
              <a:t>Race/Ethnicity: African American</a:t>
            </a:r>
          </a:p>
          <a:p>
            <a:pPr marL="114300" indent="0">
              <a:lnSpc>
                <a:spcPct val="100000"/>
              </a:lnSpc>
              <a:buNone/>
            </a:pPr>
            <a:endParaRPr lang="en-GB" sz="13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nSpc>
                <a:spcPct val="100000"/>
              </a:lnSpc>
              <a:buNone/>
            </a:pPr>
            <a:r>
              <a:rPr lang="en-GB" sz="1300" dirty="0">
                <a:solidFill>
                  <a:schemeClr val="tx1"/>
                </a:solidFill>
                <a:latin typeface="Verdana" panose="020B0604030504040204" pitchFamily="34" charset="0"/>
                <a:ea typeface="Verdana" panose="020B0604030504040204" pitchFamily="34" charset="0"/>
                <a:cs typeface="Verdana" panose="020B0604030504040204" pitchFamily="34" charset="0"/>
              </a:rPr>
              <a:t>“African American” Thomas Meyer</a:t>
            </a:r>
          </a:p>
          <a:p>
            <a:pPr marL="114300" indent="0">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endParaRPr lang="en-GB" sz="1300" dirty="0">
              <a:latin typeface="Verdana" panose="020B0604030504040204" pitchFamily="34" charset="0"/>
              <a:ea typeface="Verdana" panose="020B0604030504040204" pitchFamily="34" charset="0"/>
              <a:cs typeface="Verdana" panose="020B0604030504040204" pitchFamily="34" charset="0"/>
            </a:endParaRPr>
          </a:p>
        </p:txBody>
      </p:sp>
      <p:pic>
        <p:nvPicPr>
          <p:cNvPr id="8" name="Graphic 7" descr="Document">
            <a:extLst>
              <a:ext uri="{FF2B5EF4-FFF2-40B4-BE49-F238E27FC236}">
                <a16:creationId xmlns:a16="http://schemas.microsoft.com/office/drawing/2014/main" id="{3F5419BF-226B-4F95-A8DF-638638A2E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5839" y="1372989"/>
            <a:ext cx="762802" cy="762802"/>
          </a:xfrm>
          <a:prstGeom prst="rect">
            <a:avLst/>
          </a:prstGeom>
        </p:spPr>
      </p:pic>
      <p:sp>
        <p:nvSpPr>
          <p:cNvPr id="9" name="Text Placeholder 2">
            <a:extLst>
              <a:ext uri="{FF2B5EF4-FFF2-40B4-BE49-F238E27FC236}">
                <a16:creationId xmlns:a16="http://schemas.microsoft.com/office/drawing/2014/main" id="{8A14BD0D-BB75-412C-84AF-EBDD51419D8D}"/>
              </a:ext>
            </a:extLst>
          </p:cNvPr>
          <p:cNvSpPr txBox="1">
            <a:spLocks/>
          </p:cNvSpPr>
          <p:nvPr/>
        </p:nvSpPr>
        <p:spPr>
          <a:xfrm>
            <a:off x="4383755" y="1196206"/>
            <a:ext cx="3994435" cy="3416400"/>
          </a:xfrm>
          <a:prstGeom prst="rect">
            <a:avLst/>
          </a:prstGeom>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114300" indent="0">
              <a:buFont typeface="Arial"/>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Font typeface="Arial"/>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Font typeface="Arial"/>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Font typeface="Arial"/>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Font typeface="Arial"/>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Font typeface="Arial"/>
              <a:buNone/>
            </a:pPr>
            <a:r>
              <a:rPr lang="en-GB" sz="1300" dirty="0">
                <a:latin typeface="Verdana" panose="020B0604030504040204" pitchFamily="34" charset="0"/>
                <a:ea typeface="Verdana" panose="020B0604030504040204" pitchFamily="34" charset="0"/>
                <a:cs typeface="Verdana" panose="020B0604030504040204" pitchFamily="34" charset="0"/>
              </a:rPr>
              <a:t>Name: Thomas Meyer </a:t>
            </a:r>
          </a:p>
          <a:p>
            <a:pPr marL="114300" indent="0">
              <a:buFont typeface="Arial"/>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Font typeface="Arial"/>
              <a:buNone/>
            </a:pPr>
            <a:r>
              <a:rPr lang="en-GB" sz="1300" dirty="0">
                <a:latin typeface="Verdana" panose="020B0604030504040204" pitchFamily="34" charset="0"/>
                <a:ea typeface="Verdana" panose="020B0604030504040204" pitchFamily="34" charset="0"/>
                <a:cs typeface="Verdana" panose="020B0604030504040204" pitchFamily="34" charset="0"/>
              </a:rPr>
              <a:t>Seniority: 3rd Year Associate Alma Mater: NYU Law School </a:t>
            </a:r>
          </a:p>
          <a:p>
            <a:pPr marL="114300" indent="0">
              <a:buFont typeface="Arial"/>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Font typeface="Arial"/>
              <a:buNone/>
            </a:pPr>
            <a:r>
              <a:rPr lang="en-GB" sz="1300" dirty="0">
                <a:latin typeface="Verdana" panose="020B0604030504040204" pitchFamily="34" charset="0"/>
                <a:ea typeface="Verdana" panose="020B0604030504040204" pitchFamily="34" charset="0"/>
                <a:cs typeface="Verdana" panose="020B0604030504040204" pitchFamily="34" charset="0"/>
              </a:rPr>
              <a:t>Race/Ethnicity: Caucasian</a:t>
            </a:r>
          </a:p>
          <a:p>
            <a:pPr marL="114300" indent="0">
              <a:buFont typeface="Arial"/>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Font typeface="Arial"/>
              <a:buNone/>
            </a:pPr>
            <a:r>
              <a:rPr lang="en-GB" sz="1300" dirty="0">
                <a:latin typeface="Verdana" panose="020B0604030504040204" pitchFamily="34" charset="0"/>
                <a:ea typeface="Verdana" panose="020B0604030504040204" pitchFamily="34" charset="0"/>
                <a:cs typeface="Verdana" panose="020B0604030504040204" pitchFamily="34" charset="0"/>
              </a:rPr>
              <a:t>“Caucasian” Thomas Meyer</a:t>
            </a:r>
          </a:p>
          <a:p>
            <a:pPr marL="114300" indent="0">
              <a:buFont typeface="Arial"/>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114300" indent="0">
              <a:buFont typeface="Arial"/>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endParaRPr lang="en-GB" sz="13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Graphic 9" descr="Document">
            <a:extLst>
              <a:ext uri="{FF2B5EF4-FFF2-40B4-BE49-F238E27FC236}">
                <a16:creationId xmlns:a16="http://schemas.microsoft.com/office/drawing/2014/main" id="{6CECF302-4F71-4916-AA34-46AFD84551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383" y="1348763"/>
            <a:ext cx="780752" cy="780752"/>
          </a:xfrm>
          <a:prstGeom prst="rect">
            <a:avLst/>
          </a:prstGeom>
        </p:spPr>
      </p:pic>
      <p:cxnSp>
        <p:nvCxnSpPr>
          <p:cNvPr id="12" name="Straight Connector 11">
            <a:extLst>
              <a:ext uri="{FF2B5EF4-FFF2-40B4-BE49-F238E27FC236}">
                <a16:creationId xmlns:a16="http://schemas.microsoft.com/office/drawing/2014/main" id="{D6DC0745-97FA-408C-A956-DF25C93F5CFF}"/>
              </a:ext>
            </a:extLst>
          </p:cNvPr>
          <p:cNvCxnSpPr>
            <a:cxnSpLocks/>
          </p:cNvCxnSpPr>
          <p:nvPr/>
        </p:nvCxnSpPr>
        <p:spPr>
          <a:xfrm>
            <a:off x="4304668" y="1068736"/>
            <a:ext cx="0" cy="3151411"/>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B3C6CB0-DADE-4408-90E6-A0DB616C344F}"/>
              </a:ext>
            </a:extLst>
          </p:cNvPr>
          <p:cNvSpPr txBox="1"/>
          <p:nvPr/>
        </p:nvSpPr>
        <p:spPr>
          <a:xfrm>
            <a:off x="61152" y="996061"/>
            <a:ext cx="1629524" cy="1169551"/>
          </a:xfrm>
          <a:prstGeom prst="rect">
            <a:avLst/>
          </a:prstGeom>
          <a:noFill/>
        </p:spPr>
        <p:txBody>
          <a:bodyPr wrap="square" rtlCol="0">
            <a:spAutoFit/>
          </a:bodyPr>
          <a:lstStyle/>
          <a:p>
            <a:r>
              <a:rPr lang="en-GB" dirty="0">
                <a:solidFill>
                  <a:schemeClr val="accent4">
                    <a:lumMod val="75000"/>
                  </a:schemeClr>
                </a:solidFill>
              </a:rPr>
              <a:t>“needs lots of work”</a:t>
            </a:r>
          </a:p>
          <a:p>
            <a:r>
              <a:rPr lang="en-GB" dirty="0">
                <a:solidFill>
                  <a:schemeClr val="accent4">
                    <a:lumMod val="75000"/>
                  </a:schemeClr>
                </a:solidFill>
              </a:rPr>
              <a:t>“can’t believe he went to NYU”</a:t>
            </a:r>
          </a:p>
          <a:p>
            <a:r>
              <a:rPr lang="en-GB" dirty="0">
                <a:solidFill>
                  <a:schemeClr val="accent4">
                    <a:lumMod val="75000"/>
                  </a:schemeClr>
                </a:solidFill>
              </a:rPr>
              <a:t>“average at best”</a:t>
            </a:r>
          </a:p>
        </p:txBody>
      </p:sp>
      <p:sp>
        <p:nvSpPr>
          <p:cNvPr id="15" name="TextBox 14">
            <a:extLst>
              <a:ext uri="{FF2B5EF4-FFF2-40B4-BE49-F238E27FC236}">
                <a16:creationId xmlns:a16="http://schemas.microsoft.com/office/drawing/2014/main" id="{4530BC9D-2BE9-45C0-AC9F-80DCBE3BB413}"/>
              </a:ext>
            </a:extLst>
          </p:cNvPr>
          <p:cNvSpPr txBox="1"/>
          <p:nvPr/>
        </p:nvSpPr>
        <p:spPr>
          <a:xfrm>
            <a:off x="7541807" y="996061"/>
            <a:ext cx="1559073" cy="1384995"/>
          </a:xfrm>
          <a:prstGeom prst="rect">
            <a:avLst/>
          </a:prstGeom>
          <a:noFill/>
        </p:spPr>
        <p:txBody>
          <a:bodyPr wrap="square" rtlCol="0">
            <a:spAutoFit/>
          </a:bodyPr>
          <a:lstStyle/>
          <a:p>
            <a:r>
              <a:rPr lang="en-GB" dirty="0">
                <a:solidFill>
                  <a:schemeClr val="accent4">
                    <a:lumMod val="75000"/>
                  </a:schemeClr>
                </a:solidFill>
              </a:rPr>
              <a:t>“generally good writer but needs to work on…”</a:t>
            </a:r>
          </a:p>
          <a:p>
            <a:r>
              <a:rPr lang="en-GB" dirty="0">
                <a:solidFill>
                  <a:schemeClr val="accent4">
                    <a:lumMod val="75000"/>
                  </a:schemeClr>
                </a:solidFill>
              </a:rPr>
              <a:t>“has potential”</a:t>
            </a:r>
          </a:p>
          <a:p>
            <a:r>
              <a:rPr lang="en-GB" dirty="0">
                <a:solidFill>
                  <a:schemeClr val="accent4">
                    <a:lumMod val="75000"/>
                  </a:schemeClr>
                </a:solidFill>
              </a:rPr>
              <a:t>“good analytical skills”</a:t>
            </a:r>
          </a:p>
        </p:txBody>
      </p:sp>
      <p:sp>
        <p:nvSpPr>
          <p:cNvPr id="16" name="TextBox 15">
            <a:extLst>
              <a:ext uri="{FF2B5EF4-FFF2-40B4-BE49-F238E27FC236}">
                <a16:creationId xmlns:a16="http://schemas.microsoft.com/office/drawing/2014/main" id="{50B62494-4EE8-4FC8-B318-6B6DE09B2F17}"/>
              </a:ext>
            </a:extLst>
          </p:cNvPr>
          <p:cNvSpPr txBox="1"/>
          <p:nvPr/>
        </p:nvSpPr>
        <p:spPr>
          <a:xfrm>
            <a:off x="2657660" y="956015"/>
            <a:ext cx="891178" cy="307777"/>
          </a:xfrm>
          <a:prstGeom prst="rect">
            <a:avLst/>
          </a:prstGeom>
          <a:noFill/>
        </p:spPr>
        <p:txBody>
          <a:bodyPr wrap="square" rtlCol="0">
            <a:spAutoFit/>
          </a:bodyPr>
          <a:lstStyle/>
          <a:p>
            <a:r>
              <a:rPr lang="en-GB" b="1" dirty="0">
                <a:solidFill>
                  <a:schemeClr val="accent4">
                    <a:lumMod val="75000"/>
                  </a:schemeClr>
                </a:solidFill>
              </a:rPr>
              <a:t>3.2/5</a:t>
            </a:r>
          </a:p>
        </p:txBody>
      </p:sp>
      <p:sp>
        <p:nvSpPr>
          <p:cNvPr id="17" name="TextBox 16">
            <a:extLst>
              <a:ext uri="{FF2B5EF4-FFF2-40B4-BE49-F238E27FC236}">
                <a16:creationId xmlns:a16="http://schemas.microsoft.com/office/drawing/2014/main" id="{5100F5CB-EA3C-4D32-9666-5D8015FCF699}"/>
              </a:ext>
            </a:extLst>
          </p:cNvPr>
          <p:cNvSpPr txBox="1"/>
          <p:nvPr/>
        </p:nvSpPr>
        <p:spPr>
          <a:xfrm>
            <a:off x="4982383" y="956014"/>
            <a:ext cx="891178" cy="307777"/>
          </a:xfrm>
          <a:prstGeom prst="rect">
            <a:avLst/>
          </a:prstGeom>
          <a:noFill/>
        </p:spPr>
        <p:txBody>
          <a:bodyPr wrap="square" rtlCol="0">
            <a:spAutoFit/>
          </a:bodyPr>
          <a:lstStyle/>
          <a:p>
            <a:r>
              <a:rPr lang="en-GB" b="1" dirty="0">
                <a:solidFill>
                  <a:schemeClr val="accent4">
                    <a:lumMod val="75000"/>
                  </a:schemeClr>
                </a:solidFill>
              </a:rPr>
              <a:t>4.1/5</a:t>
            </a:r>
          </a:p>
        </p:txBody>
      </p:sp>
    </p:spTree>
    <p:extLst>
      <p:ext uri="{BB962C8B-B14F-4D97-AF65-F5344CB8AC3E}">
        <p14:creationId xmlns:p14="http://schemas.microsoft.com/office/powerpoint/2010/main" val="36354329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28;p36">
            <a:extLst>
              <a:ext uri="{FF2B5EF4-FFF2-40B4-BE49-F238E27FC236}">
                <a16:creationId xmlns:a16="http://schemas.microsoft.com/office/drawing/2014/main" id="{2493E06B-F071-4A47-97E2-BE3DFA9DF5D1}"/>
              </a:ext>
            </a:extLst>
          </p:cNvPr>
          <p:cNvSpPr txBox="1"/>
          <p:nvPr/>
        </p:nvSpPr>
        <p:spPr>
          <a:xfrm>
            <a:off x="335027" y="895796"/>
            <a:ext cx="6071700" cy="94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tx1"/>
                </a:solidFill>
                <a:latin typeface="Verdana" panose="020B0604030504040204" pitchFamily="34" charset="0"/>
                <a:ea typeface="Verdana" panose="020B0604030504040204" pitchFamily="34" charset="0"/>
                <a:cs typeface="Verdana" panose="020B0604030504040204" pitchFamily="34" charset="0"/>
                <a:sym typeface="Roboto"/>
              </a:rPr>
              <a:t>Applicant: Brendan, Greg, Emily &amp; Anne</a:t>
            </a:r>
            <a:endParaRPr sz="1200" dirty="0">
              <a:solidFill>
                <a:schemeClr val="tx1"/>
              </a:solidFill>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7" name="Google Shape;329;p36">
            <a:extLst>
              <a:ext uri="{FF2B5EF4-FFF2-40B4-BE49-F238E27FC236}">
                <a16:creationId xmlns:a16="http://schemas.microsoft.com/office/drawing/2014/main" id="{1FF1D199-87AE-4FF0-BEB9-43FE4FEB6D1B}"/>
              </a:ext>
            </a:extLst>
          </p:cNvPr>
          <p:cNvSpPr txBox="1"/>
          <p:nvPr/>
        </p:nvSpPr>
        <p:spPr>
          <a:xfrm>
            <a:off x="321207" y="2554100"/>
            <a:ext cx="6735000" cy="94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tx1"/>
                </a:solidFill>
                <a:latin typeface="Verdana" panose="020B0604030504040204" pitchFamily="34" charset="0"/>
                <a:ea typeface="Verdana" panose="020B0604030504040204" pitchFamily="34" charset="0"/>
                <a:cs typeface="Verdana" panose="020B0604030504040204" pitchFamily="34" charset="0"/>
                <a:sym typeface="Roboto"/>
              </a:rPr>
              <a:t>Applicant: Tamika, Aisha, Rasheed, &amp; Tyrone</a:t>
            </a:r>
            <a:endParaRPr sz="1200" dirty="0">
              <a:solidFill>
                <a:schemeClr val="tx1"/>
              </a:solidFill>
              <a:latin typeface="Verdana" panose="020B0604030504040204" pitchFamily="34" charset="0"/>
              <a:ea typeface="Verdana" panose="020B0604030504040204" pitchFamily="34" charset="0"/>
              <a:cs typeface="Verdana" panose="020B0604030504040204" pitchFamily="34" charset="0"/>
              <a:sym typeface="Roboto"/>
            </a:endParaRPr>
          </a:p>
        </p:txBody>
      </p:sp>
      <p:pic>
        <p:nvPicPr>
          <p:cNvPr id="8" name="Google Shape;330;p36">
            <a:extLst>
              <a:ext uri="{FF2B5EF4-FFF2-40B4-BE49-F238E27FC236}">
                <a16:creationId xmlns:a16="http://schemas.microsoft.com/office/drawing/2014/main" id="{F886383B-07D8-473C-9D0B-2F113AFFEC67}"/>
              </a:ext>
            </a:extLst>
          </p:cNvPr>
          <p:cNvPicPr preferRelativeResize="0"/>
          <p:nvPr/>
        </p:nvPicPr>
        <p:blipFill>
          <a:blip r:embed="rId3">
            <a:alphaModFix/>
          </a:blip>
          <a:stretch>
            <a:fillRect/>
          </a:stretch>
        </p:blipFill>
        <p:spPr>
          <a:xfrm>
            <a:off x="321207" y="1676929"/>
            <a:ext cx="5616251" cy="777232"/>
          </a:xfrm>
          <a:prstGeom prst="rect">
            <a:avLst/>
          </a:prstGeom>
          <a:noFill/>
          <a:ln>
            <a:noFill/>
          </a:ln>
        </p:spPr>
      </p:pic>
      <p:pic>
        <p:nvPicPr>
          <p:cNvPr id="9" name="Google Shape;331;p36">
            <a:extLst>
              <a:ext uri="{FF2B5EF4-FFF2-40B4-BE49-F238E27FC236}">
                <a16:creationId xmlns:a16="http://schemas.microsoft.com/office/drawing/2014/main" id="{040D11D1-86F4-4A36-BDAC-F41E6A952807}"/>
              </a:ext>
            </a:extLst>
          </p:cNvPr>
          <p:cNvPicPr preferRelativeResize="0"/>
          <p:nvPr/>
        </p:nvPicPr>
        <p:blipFill>
          <a:blip r:embed="rId4">
            <a:alphaModFix/>
          </a:blip>
          <a:stretch>
            <a:fillRect/>
          </a:stretch>
        </p:blipFill>
        <p:spPr>
          <a:xfrm>
            <a:off x="311700" y="3293377"/>
            <a:ext cx="8461105" cy="759960"/>
          </a:xfrm>
          <a:prstGeom prst="rect">
            <a:avLst/>
          </a:prstGeom>
          <a:noFill/>
          <a:ln>
            <a:noFill/>
          </a:ln>
        </p:spPr>
      </p:pic>
      <p:sp>
        <p:nvSpPr>
          <p:cNvPr id="10" name="Google Shape;66;p14">
            <a:extLst>
              <a:ext uri="{FF2B5EF4-FFF2-40B4-BE49-F238E27FC236}">
                <a16:creationId xmlns:a16="http://schemas.microsoft.com/office/drawing/2014/main" id="{1A9B683D-73A7-44E6-A72C-36268C7DBF90}"/>
              </a:ext>
            </a:extLst>
          </p:cNvPr>
          <p:cNvSpPr txBox="1">
            <a:spLocks/>
          </p:cNvSpPr>
          <p:nvPr/>
        </p:nvSpPr>
        <p:spPr>
          <a:xfrm>
            <a:off x="335027" y="308725"/>
            <a:ext cx="8520600" cy="650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buFont typeface="Arial"/>
              <a:buNone/>
            </a:pPr>
            <a:r>
              <a:rPr lang="en-GB" sz="2400" b="1" dirty="0">
                <a:solidFill>
                  <a:srgbClr val="004C97"/>
                </a:solidFill>
                <a:latin typeface="Verdana"/>
                <a:ea typeface="Verdana"/>
                <a:cs typeface="Verdana"/>
                <a:sym typeface="Verdana"/>
              </a:rPr>
              <a:t>Is Anne more employable than Rasheed?</a:t>
            </a:r>
            <a:endParaRPr lang="en-GB" sz="1600" dirty="0">
              <a:latin typeface="Verdana"/>
              <a:ea typeface="Verdana"/>
              <a:cs typeface="Verdana"/>
              <a:sym typeface="Verdana"/>
            </a:endParaRPr>
          </a:p>
        </p:txBody>
      </p:sp>
      <p:sp>
        <p:nvSpPr>
          <p:cNvPr id="2" name="Title 1">
            <a:extLst>
              <a:ext uri="{FF2B5EF4-FFF2-40B4-BE49-F238E27FC236}">
                <a16:creationId xmlns:a16="http://schemas.microsoft.com/office/drawing/2014/main" id="{A0B26206-D297-4724-BEC5-2AEC33414D4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A211325-C926-4A41-A52F-05C91D12457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548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6D2104-1A6A-41FE-89ED-3CD856C9C933}"/>
              </a:ext>
            </a:extLst>
          </p:cNvPr>
          <p:cNvSpPr txBox="1">
            <a:spLocks/>
          </p:cNvSpPr>
          <p:nvPr/>
        </p:nvSpPr>
        <p:spPr>
          <a:xfrm>
            <a:off x="311700" y="288275"/>
            <a:ext cx="8520600" cy="57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rgbClr val="004C97"/>
                </a:solidFill>
                <a:latin typeface="Verdana"/>
                <a:ea typeface="Verdana"/>
                <a:cs typeface="Verdana"/>
              </a:rPr>
              <a:t>Screening exercise</a:t>
            </a:r>
          </a:p>
        </p:txBody>
      </p:sp>
      <p:sp>
        <p:nvSpPr>
          <p:cNvPr id="2" name="Title 1">
            <a:extLst>
              <a:ext uri="{FF2B5EF4-FFF2-40B4-BE49-F238E27FC236}">
                <a16:creationId xmlns:a16="http://schemas.microsoft.com/office/drawing/2014/main" id="{7C540B46-E424-42F0-8350-790B71D2DDD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8E1F035-DE6E-48E4-B99D-0A67AE3CBCB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4518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4" name="Google Shape;79;p15">
            <a:extLst>
              <a:ext uri="{FF2B5EF4-FFF2-40B4-BE49-F238E27FC236}">
                <a16:creationId xmlns:a16="http://schemas.microsoft.com/office/drawing/2014/main" id="{39EA3220-230A-4786-9456-F5EFD9ACB765}"/>
              </a:ext>
            </a:extLst>
          </p:cNvPr>
          <p:cNvSpPr txBox="1"/>
          <p:nvPr/>
        </p:nvSpPr>
        <p:spPr>
          <a:xfrm>
            <a:off x="674858" y="1634249"/>
            <a:ext cx="8198227" cy="2966611"/>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37%</a:t>
            </a:r>
            <a:endParaRPr kumimoji="0" lang="en-US"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75512159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6D2104-1A6A-41FE-89ED-3CD856C9C933}"/>
              </a:ext>
            </a:extLst>
          </p:cNvPr>
          <p:cNvSpPr txBox="1">
            <a:spLocks/>
          </p:cNvSpPr>
          <p:nvPr/>
        </p:nvSpPr>
        <p:spPr>
          <a:xfrm>
            <a:off x="311700" y="288275"/>
            <a:ext cx="8520600" cy="57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rgbClr val="004C97"/>
                </a:solidFill>
                <a:latin typeface="Verdana"/>
                <a:ea typeface="Verdana"/>
                <a:cs typeface="Verdana"/>
              </a:rPr>
              <a:t>Screening exercise</a:t>
            </a:r>
          </a:p>
        </p:txBody>
      </p:sp>
      <p:graphicFrame>
        <p:nvGraphicFramePr>
          <p:cNvPr id="2" name="Table 1">
            <a:extLst>
              <a:ext uri="{FF2B5EF4-FFF2-40B4-BE49-F238E27FC236}">
                <a16:creationId xmlns:a16="http://schemas.microsoft.com/office/drawing/2014/main" id="{58DAED8C-C004-4917-B16D-A21FC3B8CD9D}"/>
              </a:ext>
            </a:extLst>
          </p:cNvPr>
          <p:cNvGraphicFramePr>
            <a:graphicFrameLocks noGrp="1"/>
          </p:cNvGraphicFramePr>
          <p:nvPr/>
        </p:nvGraphicFramePr>
        <p:xfrm>
          <a:off x="2371281" y="1739315"/>
          <a:ext cx="3913632" cy="2346960"/>
        </p:xfrm>
        <a:graphic>
          <a:graphicData uri="http://schemas.openxmlformats.org/drawingml/2006/table">
            <a:tbl>
              <a:tblPr firstRow="1" bandRow="1">
                <a:tableStyleId>{6D8F8A7F-634A-4296-9655-A3C683E3B5BC}</a:tableStyleId>
              </a:tblPr>
              <a:tblGrid>
                <a:gridCol w="1304544">
                  <a:extLst>
                    <a:ext uri="{9D8B030D-6E8A-4147-A177-3AD203B41FA5}">
                      <a16:colId xmlns:a16="http://schemas.microsoft.com/office/drawing/2014/main" val="2336848668"/>
                    </a:ext>
                  </a:extLst>
                </a:gridCol>
                <a:gridCol w="1304544">
                  <a:extLst>
                    <a:ext uri="{9D8B030D-6E8A-4147-A177-3AD203B41FA5}">
                      <a16:colId xmlns:a16="http://schemas.microsoft.com/office/drawing/2014/main" val="3125503734"/>
                    </a:ext>
                  </a:extLst>
                </a:gridCol>
                <a:gridCol w="1304544">
                  <a:extLst>
                    <a:ext uri="{9D8B030D-6E8A-4147-A177-3AD203B41FA5}">
                      <a16:colId xmlns:a16="http://schemas.microsoft.com/office/drawing/2014/main" val="3769419249"/>
                    </a:ext>
                  </a:extLst>
                </a:gridCol>
              </a:tblGrid>
              <a:tr h="444634">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MUST HAVES</a:t>
                      </a:r>
                    </a:p>
                  </a:txBody>
                  <a:tcPr>
                    <a:solidFill>
                      <a:srgbClr val="00B050">
                        <a:alpha val="63137"/>
                      </a:srgbClr>
                    </a:solidFill>
                  </a:tcP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NICE TO HAVES</a:t>
                      </a:r>
                    </a:p>
                  </a:txBody>
                  <a:tcPr>
                    <a:solidFill>
                      <a:srgbClr val="FFFF00">
                        <a:alpha val="63137"/>
                      </a:srgbClr>
                    </a:solidFill>
                  </a:tcP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DON’T HAVES</a:t>
                      </a:r>
                    </a:p>
                  </a:txBody>
                  <a:tcPr>
                    <a:solidFill>
                      <a:srgbClr val="FF4343"/>
                    </a:solidFill>
                  </a:tcPr>
                </a:tc>
                <a:extLst>
                  <a:ext uri="{0D108BD9-81ED-4DB2-BD59-A6C34878D82A}">
                    <a16:rowId xmlns:a16="http://schemas.microsoft.com/office/drawing/2014/main" val="949641374"/>
                  </a:ext>
                </a:extLst>
              </a:tr>
              <a:tr h="294538">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841074007"/>
                  </a:ext>
                </a:extLst>
              </a:tr>
              <a:tr h="294538">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494766056"/>
                  </a:ext>
                </a:extLst>
              </a:tr>
              <a:tr h="294538">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713497699"/>
                  </a:ext>
                </a:extLst>
              </a:tr>
              <a:tr h="294538">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438638531"/>
                  </a:ext>
                </a:extLst>
              </a:tr>
              <a:tr h="294538">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70892713"/>
                  </a:ext>
                </a:extLst>
              </a:tr>
              <a:tr h="294538">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588897445"/>
                  </a:ext>
                </a:extLst>
              </a:tr>
            </a:tbl>
          </a:graphicData>
        </a:graphic>
      </p:graphicFrame>
      <p:sp>
        <p:nvSpPr>
          <p:cNvPr id="3" name="Title 2">
            <a:extLst>
              <a:ext uri="{FF2B5EF4-FFF2-40B4-BE49-F238E27FC236}">
                <a16:creationId xmlns:a16="http://schemas.microsoft.com/office/drawing/2014/main" id="{A24DE23E-DED5-4C61-BCC9-E590E8E95BD9}"/>
              </a:ext>
            </a:extLst>
          </p:cNvPr>
          <p:cNvSpPr>
            <a:spLocks noGrp="1"/>
          </p:cNvSpPr>
          <p:nvPr>
            <p:ph type="title"/>
          </p:nvPr>
        </p:nvSpPr>
        <p:spPr/>
        <p:txBody>
          <a:bodyPr/>
          <a:lstStyle/>
          <a:p>
            <a:endParaRPr lang="en-GB"/>
          </a:p>
        </p:txBody>
      </p:sp>
      <p:sp>
        <p:nvSpPr>
          <p:cNvPr id="4" name="Text Placeholder 2">
            <a:extLst>
              <a:ext uri="{FF2B5EF4-FFF2-40B4-BE49-F238E27FC236}">
                <a16:creationId xmlns:a16="http://schemas.microsoft.com/office/drawing/2014/main" id="{BF17B5E7-D8A9-47CC-A1E8-F853B5E1B1C9}"/>
              </a:ext>
            </a:extLst>
          </p:cNvPr>
          <p:cNvSpPr>
            <a:spLocks noGrp="1"/>
          </p:cNvSpPr>
          <p:nvPr>
            <p:ph type="body" idx="1"/>
          </p:nvPr>
        </p:nvSpPr>
        <p:spPr/>
        <p:txBody>
          <a:bodyPr/>
          <a:lstStyle/>
          <a:p>
            <a:pPr marL="114300" indent="0" algn="ctr">
              <a:lnSpc>
                <a:spcPct val="150000"/>
              </a:lnSpc>
              <a:buNone/>
            </a:pPr>
            <a:r>
              <a:rPr lang="en-US" sz="2000" dirty="0">
                <a:solidFill>
                  <a:schemeClr val="dk1"/>
                </a:solidFill>
                <a:latin typeface="Verdana"/>
                <a:ea typeface="Verdana"/>
                <a:cs typeface="Verdana"/>
              </a:rPr>
              <a:t>Which criteria do you use when screening CVs? </a:t>
            </a:r>
          </a:p>
        </p:txBody>
      </p:sp>
    </p:spTree>
    <p:extLst>
      <p:ext uri="{BB962C8B-B14F-4D97-AF65-F5344CB8AC3E}">
        <p14:creationId xmlns:p14="http://schemas.microsoft.com/office/powerpoint/2010/main" val="27809449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6D2104-1A6A-41FE-89ED-3CD856C9C933}"/>
              </a:ext>
            </a:extLst>
          </p:cNvPr>
          <p:cNvSpPr txBox="1">
            <a:spLocks/>
          </p:cNvSpPr>
          <p:nvPr/>
        </p:nvSpPr>
        <p:spPr>
          <a:xfrm>
            <a:off x="311700" y="288275"/>
            <a:ext cx="8520600" cy="57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rgbClr val="004C97"/>
                </a:solidFill>
                <a:latin typeface="Verdana"/>
                <a:ea typeface="Verdana"/>
                <a:cs typeface="Verdana"/>
              </a:rPr>
              <a:t>Screening exercise</a:t>
            </a:r>
          </a:p>
        </p:txBody>
      </p:sp>
      <p:graphicFrame>
        <p:nvGraphicFramePr>
          <p:cNvPr id="2" name="Table 1">
            <a:extLst>
              <a:ext uri="{FF2B5EF4-FFF2-40B4-BE49-F238E27FC236}">
                <a16:creationId xmlns:a16="http://schemas.microsoft.com/office/drawing/2014/main" id="{58DAED8C-C004-4917-B16D-A21FC3B8CD9D}"/>
              </a:ext>
            </a:extLst>
          </p:cNvPr>
          <p:cNvGraphicFramePr>
            <a:graphicFrameLocks noGrp="1"/>
          </p:cNvGraphicFramePr>
          <p:nvPr/>
        </p:nvGraphicFramePr>
        <p:xfrm>
          <a:off x="1365504" y="1006640"/>
          <a:ext cx="6717792" cy="3273634"/>
        </p:xfrm>
        <a:graphic>
          <a:graphicData uri="http://schemas.openxmlformats.org/drawingml/2006/table">
            <a:tbl>
              <a:tblPr firstRow="1" bandRow="1">
                <a:tableStyleId>{6D8F8A7F-634A-4296-9655-A3C683E3B5BC}</a:tableStyleId>
              </a:tblPr>
              <a:tblGrid>
                <a:gridCol w="2239264">
                  <a:extLst>
                    <a:ext uri="{9D8B030D-6E8A-4147-A177-3AD203B41FA5}">
                      <a16:colId xmlns:a16="http://schemas.microsoft.com/office/drawing/2014/main" val="2336848668"/>
                    </a:ext>
                  </a:extLst>
                </a:gridCol>
                <a:gridCol w="2239264">
                  <a:extLst>
                    <a:ext uri="{9D8B030D-6E8A-4147-A177-3AD203B41FA5}">
                      <a16:colId xmlns:a16="http://schemas.microsoft.com/office/drawing/2014/main" val="3125503734"/>
                    </a:ext>
                  </a:extLst>
                </a:gridCol>
                <a:gridCol w="2239264">
                  <a:extLst>
                    <a:ext uri="{9D8B030D-6E8A-4147-A177-3AD203B41FA5}">
                      <a16:colId xmlns:a16="http://schemas.microsoft.com/office/drawing/2014/main" val="3769419249"/>
                    </a:ext>
                  </a:extLst>
                </a:gridCol>
              </a:tblGrid>
              <a:tr h="467662">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MUST HAVES</a:t>
                      </a:r>
                    </a:p>
                  </a:txBody>
                  <a:tcPr>
                    <a:solidFill>
                      <a:srgbClr val="00B050">
                        <a:alpha val="63137"/>
                      </a:srgbClr>
                    </a:solidFill>
                  </a:tcP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NICE TO HAVES</a:t>
                      </a:r>
                    </a:p>
                  </a:txBody>
                  <a:tcPr>
                    <a:solidFill>
                      <a:srgbClr val="FFFF00">
                        <a:alpha val="63137"/>
                      </a:srgbClr>
                    </a:solidFill>
                  </a:tcP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DON’T HAVES</a:t>
                      </a:r>
                    </a:p>
                  </a:txBody>
                  <a:tcPr>
                    <a:solidFill>
                      <a:srgbClr val="FF4343"/>
                    </a:solidFill>
                  </a:tcPr>
                </a:tc>
                <a:extLst>
                  <a:ext uri="{0D108BD9-81ED-4DB2-BD59-A6C34878D82A}">
                    <a16:rowId xmlns:a16="http://schemas.microsoft.com/office/drawing/2014/main" val="949641374"/>
                  </a:ext>
                </a:extLst>
              </a:tr>
              <a:tr h="467662">
                <a:tc gridSpan="2">
                  <a:txBody>
                    <a:bodyPr/>
                    <a:lstStyle/>
                    <a:p>
                      <a:r>
                        <a:rPr lang="en-GB" dirty="0">
                          <a:latin typeface="Verdana" panose="020B0604030504040204" pitchFamily="34" charset="0"/>
                          <a:ea typeface="Verdana" panose="020B0604030504040204" pitchFamily="34" charset="0"/>
                          <a:cs typeface="Verdana" panose="020B0604030504040204" pitchFamily="34" charset="0"/>
                        </a:rPr>
                        <a:t>Education</a:t>
                      </a:r>
                    </a:p>
                  </a:txBody>
                  <a:tcPr/>
                </a:tc>
                <a:tc hMerge="1">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GB" dirty="0">
                          <a:latin typeface="Verdana" panose="020B0604030504040204" pitchFamily="34" charset="0"/>
                          <a:ea typeface="Verdana" panose="020B0604030504040204" pitchFamily="34" charset="0"/>
                          <a:cs typeface="Verdana" panose="020B0604030504040204" pitchFamily="34" charset="0"/>
                        </a:rPr>
                        <a:t>Lay-out</a:t>
                      </a:r>
                    </a:p>
                  </a:txBody>
                  <a:tcPr/>
                </a:tc>
                <a:extLst>
                  <a:ext uri="{0D108BD9-81ED-4DB2-BD59-A6C34878D82A}">
                    <a16:rowId xmlns:a16="http://schemas.microsoft.com/office/drawing/2014/main" val="1841074007"/>
                  </a:ext>
                </a:extLst>
              </a:tr>
              <a:tr h="467662">
                <a:tc gridSpan="2">
                  <a:txBody>
                    <a:bodyPr/>
                    <a:lstStyle/>
                    <a:p>
                      <a:r>
                        <a:rPr lang="en-GB" dirty="0">
                          <a:latin typeface="Verdana" panose="020B0604030504040204" pitchFamily="34" charset="0"/>
                          <a:ea typeface="Verdana" panose="020B0604030504040204" pitchFamily="34" charset="0"/>
                          <a:cs typeface="Verdana" panose="020B0604030504040204" pitchFamily="34" charset="0"/>
                        </a:rPr>
                        <a:t>Working experience</a:t>
                      </a:r>
                    </a:p>
                  </a:txBody>
                  <a:tcPr/>
                </a:tc>
                <a:tc hMerge="1">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GB" dirty="0">
                          <a:latin typeface="Verdana" panose="020B0604030504040204" pitchFamily="34" charset="0"/>
                          <a:ea typeface="Verdana" panose="020B0604030504040204" pitchFamily="34" charset="0"/>
                          <a:cs typeface="Verdana" panose="020B0604030504040204" pitchFamily="34" charset="0"/>
                        </a:rPr>
                        <a:t>Overqualified</a:t>
                      </a:r>
                    </a:p>
                  </a:txBody>
                  <a:tcPr/>
                </a:tc>
                <a:extLst>
                  <a:ext uri="{0D108BD9-81ED-4DB2-BD59-A6C34878D82A}">
                    <a16:rowId xmlns:a16="http://schemas.microsoft.com/office/drawing/2014/main" val="1494766056"/>
                  </a:ext>
                </a:extLst>
              </a:tr>
              <a:tr h="467662">
                <a:tc gridSpan="2">
                  <a:txBody>
                    <a:bodyPr/>
                    <a:lstStyle/>
                    <a:p>
                      <a:r>
                        <a:rPr lang="en-GB" dirty="0">
                          <a:latin typeface="Verdana" panose="020B0604030504040204" pitchFamily="34" charset="0"/>
                          <a:ea typeface="Verdana" panose="020B0604030504040204" pitchFamily="34" charset="0"/>
                          <a:cs typeface="Verdana" panose="020B0604030504040204" pitchFamily="34" charset="0"/>
                        </a:rPr>
                        <a:t>Skills &amp; knowledge</a:t>
                      </a:r>
                    </a:p>
                  </a:txBody>
                  <a:tcPr/>
                </a:tc>
                <a:tc hMerge="1">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GB" dirty="0">
                          <a:latin typeface="Verdana" panose="020B0604030504040204" pitchFamily="34" charset="0"/>
                          <a:ea typeface="Verdana" panose="020B0604030504040204" pitchFamily="34" charset="0"/>
                          <a:cs typeface="Verdana" panose="020B0604030504040204" pitchFamily="34" charset="0"/>
                        </a:rPr>
                        <a:t>No native language</a:t>
                      </a:r>
                    </a:p>
                  </a:txBody>
                  <a:tcPr/>
                </a:tc>
                <a:extLst>
                  <a:ext uri="{0D108BD9-81ED-4DB2-BD59-A6C34878D82A}">
                    <a16:rowId xmlns:a16="http://schemas.microsoft.com/office/drawing/2014/main" val="713497699"/>
                  </a:ext>
                </a:extLst>
              </a:tr>
              <a:tr h="467662">
                <a:tc gridSpan="2">
                  <a:txBody>
                    <a:bodyPr/>
                    <a:lstStyle/>
                    <a:p>
                      <a:r>
                        <a:rPr lang="en-GB" dirty="0">
                          <a:latin typeface="Verdana" panose="020B0604030504040204" pitchFamily="34" charset="0"/>
                          <a:ea typeface="Verdana" panose="020B0604030504040204" pitchFamily="34" charset="0"/>
                          <a:cs typeface="Verdana" panose="020B0604030504040204" pitchFamily="34" charset="0"/>
                        </a:rPr>
                        <a:t>Competencies</a:t>
                      </a:r>
                    </a:p>
                  </a:txBody>
                  <a:tcPr/>
                </a:tc>
                <a:tc hMerge="1">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GB" dirty="0">
                          <a:latin typeface="Verdana" panose="020B0604030504040204" pitchFamily="34" charset="0"/>
                          <a:ea typeface="Verdana" panose="020B0604030504040204" pitchFamily="34" charset="0"/>
                          <a:cs typeface="Verdana" panose="020B0604030504040204" pitchFamily="34" charset="0"/>
                        </a:rPr>
                        <a:t>Gap in CV</a:t>
                      </a:r>
                    </a:p>
                  </a:txBody>
                  <a:tcPr/>
                </a:tc>
                <a:extLst>
                  <a:ext uri="{0D108BD9-81ED-4DB2-BD59-A6C34878D82A}">
                    <a16:rowId xmlns:a16="http://schemas.microsoft.com/office/drawing/2014/main" val="2438638531"/>
                  </a:ext>
                </a:extLst>
              </a:tr>
              <a:tr h="467662">
                <a:tc rowSpan="2" gridSpan="2">
                  <a:txBody>
                    <a:bodyPr/>
                    <a:lstStyle/>
                    <a:p>
                      <a:r>
                        <a:rPr lang="en-GB" dirty="0">
                          <a:latin typeface="Verdana" panose="020B0604030504040204" pitchFamily="34" charset="0"/>
                          <a:ea typeface="Verdana" panose="020B0604030504040204" pitchFamily="34" charset="0"/>
                          <a:cs typeface="Verdana" panose="020B0604030504040204" pitchFamily="34" charset="0"/>
                        </a:rPr>
                        <a:t>Personality traits</a:t>
                      </a:r>
                    </a:p>
                  </a:txBody>
                  <a:tcPr/>
                </a:tc>
                <a:tc rowSpan="2" hMerge="1">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GB" dirty="0">
                          <a:latin typeface="Verdana" panose="020B0604030504040204" pitchFamily="34" charset="0"/>
                          <a:ea typeface="Verdana" panose="020B0604030504040204" pitchFamily="34" charset="0"/>
                          <a:cs typeface="Verdana" panose="020B0604030504040204" pitchFamily="34" charset="0"/>
                        </a:rPr>
                        <a:t>No birth date on CV</a:t>
                      </a:r>
                    </a:p>
                  </a:txBody>
                  <a:tcPr/>
                </a:tc>
                <a:extLst>
                  <a:ext uri="{0D108BD9-81ED-4DB2-BD59-A6C34878D82A}">
                    <a16:rowId xmlns:a16="http://schemas.microsoft.com/office/drawing/2014/main" val="1070892713"/>
                  </a:ext>
                </a:extLst>
              </a:tr>
              <a:tr h="467662">
                <a:tc gridSpan="2" vMerge="1">
                  <a:txBody>
                    <a:bodyPr/>
                    <a:lstStyle/>
                    <a:p>
                      <a:endParaRPr lang="en-GB">
                        <a:latin typeface="Verdana" panose="020B0604030504040204" pitchFamily="34" charset="0"/>
                        <a:ea typeface="Verdana" panose="020B0604030504040204" pitchFamily="34" charset="0"/>
                        <a:cs typeface="Verdana" panose="020B0604030504040204" pitchFamily="34" charset="0"/>
                      </a:endParaRPr>
                    </a:p>
                  </a:txBody>
                  <a:tcPr/>
                </a:tc>
                <a:tc hMerge="1" vMerge="1">
                  <a: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GB" dirty="0">
                          <a:latin typeface="Verdana" panose="020B0604030504040204" pitchFamily="34" charset="0"/>
                          <a:ea typeface="Verdana" panose="020B0604030504040204" pitchFamily="34" charset="0"/>
                          <a:cs typeface="Verdana" panose="020B0604030504040204" pitchFamily="34" charset="0"/>
                        </a:rPr>
                        <a:t>Foreign education</a:t>
                      </a:r>
                    </a:p>
                  </a:txBody>
                  <a:tcPr/>
                </a:tc>
                <a:extLst>
                  <a:ext uri="{0D108BD9-81ED-4DB2-BD59-A6C34878D82A}">
                    <a16:rowId xmlns:a16="http://schemas.microsoft.com/office/drawing/2014/main" val="1588897445"/>
                  </a:ext>
                </a:extLst>
              </a:tr>
            </a:tbl>
          </a:graphicData>
        </a:graphic>
      </p:graphicFrame>
      <p:sp>
        <p:nvSpPr>
          <p:cNvPr id="3" name="Title 2">
            <a:extLst>
              <a:ext uri="{FF2B5EF4-FFF2-40B4-BE49-F238E27FC236}">
                <a16:creationId xmlns:a16="http://schemas.microsoft.com/office/drawing/2014/main" id="{3F28ABDB-9480-4F31-8FD4-EE1B95F1705B}"/>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05141099-537E-49A0-B403-7DDFDB765CF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1406507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Blind CV screening</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sz="2000" dirty="0">
                <a:solidFill>
                  <a:schemeClr val="dk1"/>
                </a:solidFill>
                <a:latin typeface="Verdana"/>
                <a:ea typeface="Verdana"/>
                <a:cs typeface="Verdana"/>
              </a:rPr>
              <a:t>Sensitive information: race, class, gender</a:t>
            </a:r>
          </a:p>
          <a:p>
            <a:pPr algn="just">
              <a:lnSpc>
                <a:spcPct val="150000"/>
              </a:lnSpc>
            </a:pPr>
            <a:r>
              <a:rPr lang="en-US" sz="2000" dirty="0">
                <a:solidFill>
                  <a:schemeClr val="dk1"/>
                </a:solidFill>
                <a:latin typeface="Verdana"/>
                <a:ea typeface="Verdana"/>
                <a:cs typeface="Verdana"/>
              </a:rPr>
              <a:t>Recruiters are twice as likely to ignore a job applicant’s CV if they have an ethnic minority name</a:t>
            </a:r>
          </a:p>
          <a:p>
            <a:pPr algn="just">
              <a:lnSpc>
                <a:spcPct val="150000"/>
              </a:lnSpc>
            </a:pPr>
            <a:endParaRPr lang="en-US" sz="2000" dirty="0">
              <a:solidFill>
                <a:schemeClr val="dk1"/>
              </a:solidFill>
              <a:latin typeface="Verdana"/>
              <a:ea typeface="Verdana"/>
              <a:cs typeface="Verdana"/>
            </a:endParaRPr>
          </a:p>
          <a:p>
            <a:pPr algn="just">
              <a:lnSpc>
                <a:spcPct val="150000"/>
              </a:lnSpc>
            </a:pPr>
            <a:r>
              <a:rPr lang="en-US" sz="2000" dirty="0">
                <a:solidFill>
                  <a:schemeClr val="dk1"/>
                </a:solidFill>
                <a:latin typeface="Verdana"/>
                <a:ea typeface="Verdana"/>
                <a:cs typeface="Verdana"/>
              </a:rPr>
              <a:t>Blind CV screening as a means to avoid bias in a very early stage: replace names by numerical codes</a:t>
            </a:r>
          </a:p>
        </p:txBody>
      </p:sp>
    </p:spTree>
    <p:extLst>
      <p:ext uri="{BB962C8B-B14F-4D97-AF65-F5344CB8AC3E}">
        <p14:creationId xmlns:p14="http://schemas.microsoft.com/office/powerpoint/2010/main" val="24348950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Blind CV screening</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a:xfrm>
            <a:off x="311700" y="863550"/>
            <a:ext cx="8520600" cy="3416400"/>
          </a:xfrm>
        </p:spPr>
        <p:txBody>
          <a:bodyPr/>
          <a:lstStyle/>
          <a:p>
            <a:pPr algn="just">
              <a:lnSpc>
                <a:spcPct val="150000"/>
              </a:lnSpc>
            </a:pPr>
            <a:r>
              <a:rPr lang="en-US" sz="2000" dirty="0">
                <a:solidFill>
                  <a:schemeClr val="dk1"/>
                </a:solidFill>
                <a:latin typeface="Verdana"/>
                <a:ea typeface="Verdana"/>
                <a:cs typeface="Verdana"/>
              </a:rPr>
              <a:t>Build a checklist for your hiring team:</a:t>
            </a:r>
          </a:p>
          <a:p>
            <a:pPr lvl="1" algn="just">
              <a:lnSpc>
                <a:spcPct val="100000"/>
              </a:lnSpc>
            </a:pPr>
            <a:r>
              <a:rPr lang="en-US" sz="1600" dirty="0">
                <a:solidFill>
                  <a:schemeClr val="dk1"/>
                </a:solidFill>
                <a:latin typeface="Verdana"/>
                <a:ea typeface="Verdana"/>
                <a:cs typeface="Verdana"/>
              </a:rPr>
              <a:t>Use agreed on role criteria before looking for a candidate</a:t>
            </a:r>
          </a:p>
          <a:p>
            <a:pPr lvl="1" algn="just">
              <a:lnSpc>
                <a:spcPct val="100000"/>
              </a:lnSpc>
            </a:pPr>
            <a:r>
              <a:rPr lang="en-US" sz="1600" dirty="0">
                <a:solidFill>
                  <a:schemeClr val="dk1"/>
                </a:solidFill>
                <a:latin typeface="Verdana"/>
                <a:ea typeface="Verdana"/>
                <a:cs typeface="Verdana"/>
              </a:rPr>
              <a:t>Only screen on the must-have competences as described in the vacancy</a:t>
            </a:r>
          </a:p>
          <a:p>
            <a:pPr lvl="1" algn="just">
              <a:lnSpc>
                <a:spcPct val="100000"/>
              </a:lnSpc>
            </a:pPr>
            <a:r>
              <a:rPr lang="en-US" sz="1600" dirty="0">
                <a:solidFill>
                  <a:schemeClr val="dk1"/>
                </a:solidFill>
                <a:latin typeface="Verdana"/>
                <a:ea typeface="Verdana"/>
                <a:cs typeface="Verdana"/>
              </a:rPr>
              <a:t>Don’t punish gaps in the CV</a:t>
            </a:r>
          </a:p>
          <a:p>
            <a:pPr lvl="1" algn="just">
              <a:lnSpc>
                <a:spcPct val="100000"/>
              </a:lnSpc>
            </a:pPr>
            <a:r>
              <a:rPr lang="en-US" sz="1600" dirty="0">
                <a:solidFill>
                  <a:schemeClr val="dk1"/>
                </a:solidFill>
                <a:latin typeface="Verdana"/>
                <a:ea typeface="Verdana"/>
                <a:cs typeface="Verdana"/>
              </a:rPr>
              <a:t>Don’t dismiss a candidate based on the CV layout and built-up</a:t>
            </a:r>
          </a:p>
          <a:p>
            <a:pPr lvl="1" algn="just">
              <a:lnSpc>
                <a:spcPct val="100000"/>
              </a:lnSpc>
            </a:pPr>
            <a:r>
              <a:rPr lang="en-US" sz="1600" dirty="0">
                <a:solidFill>
                  <a:schemeClr val="dk1"/>
                </a:solidFill>
                <a:latin typeface="Verdana"/>
                <a:ea typeface="Verdana"/>
                <a:cs typeface="Verdana"/>
              </a:rPr>
              <a:t>Be aware of your unconscious bias</a:t>
            </a:r>
          </a:p>
          <a:p>
            <a:pPr lvl="1" algn="just">
              <a:lnSpc>
                <a:spcPct val="100000"/>
              </a:lnSpc>
            </a:pPr>
            <a:r>
              <a:rPr lang="en-US" sz="1600" dirty="0">
                <a:solidFill>
                  <a:schemeClr val="dk1"/>
                </a:solidFill>
                <a:latin typeface="Verdana"/>
                <a:ea typeface="Verdana"/>
                <a:cs typeface="Verdana"/>
              </a:rPr>
              <a:t>Language is a competence that can be learned</a:t>
            </a:r>
          </a:p>
        </p:txBody>
      </p:sp>
    </p:spTree>
    <p:extLst>
      <p:ext uri="{BB962C8B-B14F-4D97-AF65-F5344CB8AC3E}">
        <p14:creationId xmlns:p14="http://schemas.microsoft.com/office/powerpoint/2010/main" val="3672391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Assessments</a:t>
            </a:r>
          </a:p>
        </p:txBody>
      </p:sp>
      <p:sp>
        <p:nvSpPr>
          <p:cNvPr id="5" name="Text Placeholder 4">
            <a:extLst>
              <a:ext uri="{FF2B5EF4-FFF2-40B4-BE49-F238E27FC236}">
                <a16:creationId xmlns:a16="http://schemas.microsoft.com/office/drawing/2014/main" id="{2F01ED09-F83B-4997-BE76-0D139FEED256}"/>
              </a:ext>
            </a:extLst>
          </p:cNvPr>
          <p:cNvSpPr>
            <a:spLocks noGrp="1"/>
          </p:cNvSpPr>
          <p:nvPr>
            <p:ph type="body" idx="1"/>
          </p:nvPr>
        </p:nvSpPr>
        <p:spPr/>
        <p:txBody>
          <a:bodyPr/>
          <a:lstStyle/>
          <a:p>
            <a:endParaRPr lang="en-GB"/>
          </a:p>
        </p:txBody>
      </p:sp>
      <p:pic>
        <p:nvPicPr>
          <p:cNvPr id="4" name="Picture 3">
            <a:extLst>
              <a:ext uri="{FF2B5EF4-FFF2-40B4-BE49-F238E27FC236}">
                <a16:creationId xmlns:a16="http://schemas.microsoft.com/office/drawing/2014/main" id="{A8A93378-0D3C-43CE-9737-103C2721158F}"/>
              </a:ext>
            </a:extLst>
          </p:cNvPr>
          <p:cNvPicPr>
            <a:picLocks noChangeAspect="1"/>
          </p:cNvPicPr>
          <p:nvPr/>
        </p:nvPicPr>
        <p:blipFill>
          <a:blip r:embed="rId3"/>
          <a:stretch>
            <a:fillRect/>
          </a:stretch>
        </p:blipFill>
        <p:spPr>
          <a:xfrm>
            <a:off x="2133600" y="1009150"/>
            <a:ext cx="4620768" cy="3222736"/>
          </a:xfrm>
          <a:prstGeom prst="rect">
            <a:avLst/>
          </a:prstGeom>
        </p:spPr>
      </p:pic>
    </p:spTree>
    <p:extLst>
      <p:ext uri="{BB962C8B-B14F-4D97-AF65-F5344CB8AC3E}">
        <p14:creationId xmlns:p14="http://schemas.microsoft.com/office/powerpoint/2010/main" val="33389672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Assessments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a:xfrm>
            <a:off x="311700" y="863550"/>
            <a:ext cx="8520600" cy="3416400"/>
          </a:xfrm>
        </p:spPr>
        <p:txBody>
          <a:bodyPr/>
          <a:lstStyle/>
          <a:p>
            <a:pPr algn="just">
              <a:lnSpc>
                <a:spcPct val="150000"/>
              </a:lnSpc>
            </a:pPr>
            <a:r>
              <a:rPr lang="en-US" sz="2000" dirty="0">
                <a:solidFill>
                  <a:schemeClr val="dk1"/>
                </a:solidFill>
                <a:latin typeface="Verdana"/>
                <a:ea typeface="Verdana"/>
                <a:cs typeface="Verdana"/>
              </a:rPr>
              <a:t>Minimize cultural bias:</a:t>
            </a:r>
          </a:p>
          <a:p>
            <a:pPr marL="939800" lvl="1" indent="-342900" algn="just">
              <a:lnSpc>
                <a:spcPct val="100000"/>
              </a:lnSpc>
              <a:buFont typeface="+mj-lt"/>
              <a:buAutoNum type="arabicPeriod"/>
            </a:pPr>
            <a:r>
              <a:rPr lang="en-US" sz="1600" dirty="0">
                <a:solidFill>
                  <a:schemeClr val="dk1"/>
                </a:solidFill>
                <a:latin typeface="Verdana"/>
                <a:ea typeface="Verdana"/>
                <a:cs typeface="Verdana"/>
              </a:rPr>
              <a:t>Extra time for people who are taking an assessment in a language that is not their mother tongue</a:t>
            </a:r>
          </a:p>
          <a:p>
            <a:pPr marL="939800" lvl="1" indent="-342900" algn="just">
              <a:lnSpc>
                <a:spcPct val="100000"/>
              </a:lnSpc>
              <a:buFont typeface="+mj-lt"/>
              <a:buAutoNum type="arabicPeriod"/>
            </a:pPr>
            <a:r>
              <a:rPr lang="en-US" sz="1600" dirty="0">
                <a:solidFill>
                  <a:schemeClr val="dk1"/>
                </a:solidFill>
                <a:latin typeface="Verdana"/>
                <a:ea typeface="Verdana"/>
                <a:cs typeface="Verdana"/>
              </a:rPr>
              <a:t>Make your questions and instructions clear and unambiguous</a:t>
            </a:r>
          </a:p>
          <a:p>
            <a:pPr marL="939800" lvl="1" indent="-342900" algn="just">
              <a:lnSpc>
                <a:spcPct val="100000"/>
              </a:lnSpc>
              <a:buFont typeface="+mj-lt"/>
              <a:buAutoNum type="arabicPeriod"/>
            </a:pPr>
            <a:r>
              <a:rPr lang="en-US" sz="1600" dirty="0">
                <a:solidFill>
                  <a:schemeClr val="dk1"/>
                </a:solidFill>
                <a:latin typeface="Verdana"/>
                <a:ea typeface="Verdana"/>
                <a:cs typeface="Verdana"/>
              </a:rPr>
              <a:t>Give candidates the opportunity to prepare upfront</a:t>
            </a:r>
          </a:p>
          <a:p>
            <a:pPr marL="939800" lvl="1" indent="-342900" algn="just">
              <a:lnSpc>
                <a:spcPct val="100000"/>
              </a:lnSpc>
              <a:buFont typeface="+mj-lt"/>
              <a:buAutoNum type="arabicPeriod"/>
            </a:pPr>
            <a:r>
              <a:rPr lang="en-US" sz="1600" dirty="0">
                <a:solidFill>
                  <a:schemeClr val="dk1"/>
                </a:solidFill>
                <a:latin typeface="Verdana"/>
                <a:ea typeface="Verdana"/>
                <a:cs typeface="Verdana"/>
              </a:rPr>
              <a:t>Give clear instructions, avoid jargon</a:t>
            </a:r>
          </a:p>
          <a:p>
            <a:pPr marL="939800" lvl="1" indent="-342900" algn="just">
              <a:lnSpc>
                <a:spcPct val="100000"/>
              </a:lnSpc>
              <a:buFont typeface="+mj-lt"/>
              <a:buAutoNum type="arabicPeriod"/>
            </a:pPr>
            <a:r>
              <a:rPr lang="en-US" sz="1600" dirty="0">
                <a:solidFill>
                  <a:schemeClr val="dk1"/>
                </a:solidFill>
                <a:latin typeface="Verdana"/>
                <a:ea typeface="Verdana"/>
                <a:cs typeface="Verdana"/>
              </a:rPr>
              <a:t>Explain how the assessment works and which competences will be evaluated</a:t>
            </a:r>
          </a:p>
        </p:txBody>
      </p:sp>
    </p:spTree>
    <p:extLst>
      <p:ext uri="{BB962C8B-B14F-4D97-AF65-F5344CB8AC3E}">
        <p14:creationId xmlns:p14="http://schemas.microsoft.com/office/powerpoint/2010/main" val="6024360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Assessments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sz="2000" dirty="0">
                <a:solidFill>
                  <a:schemeClr val="dk1"/>
                </a:solidFill>
                <a:latin typeface="Verdana"/>
                <a:ea typeface="Verdana"/>
                <a:cs typeface="Verdana"/>
              </a:rPr>
              <a:t>Minimize cultural bias:</a:t>
            </a:r>
          </a:p>
          <a:p>
            <a:pPr marL="939800" lvl="1" indent="-342900" algn="just">
              <a:lnSpc>
                <a:spcPct val="100000"/>
              </a:lnSpc>
              <a:buFont typeface="+mj-lt"/>
              <a:buAutoNum type="arabicPeriod" startAt="6"/>
            </a:pPr>
            <a:r>
              <a:rPr lang="en-US" sz="1600" dirty="0">
                <a:solidFill>
                  <a:schemeClr val="dk1"/>
                </a:solidFill>
                <a:latin typeface="Verdana"/>
                <a:ea typeface="Verdana"/>
                <a:cs typeface="Verdana"/>
              </a:rPr>
              <a:t>Ensure your assessments do not presume cultural knowledge</a:t>
            </a:r>
          </a:p>
          <a:p>
            <a:pPr marL="939800" lvl="1" indent="-342900" algn="just">
              <a:lnSpc>
                <a:spcPct val="100000"/>
              </a:lnSpc>
              <a:buFont typeface="+mj-lt"/>
              <a:buAutoNum type="arabicPeriod" startAt="6"/>
            </a:pPr>
            <a:r>
              <a:rPr lang="en-US" sz="1600" dirty="0">
                <a:solidFill>
                  <a:schemeClr val="dk1"/>
                </a:solidFill>
                <a:latin typeface="Verdana"/>
                <a:ea typeface="Verdana"/>
                <a:cs typeface="Verdana"/>
              </a:rPr>
              <a:t>Remember that different cultures have different conventions in group communication</a:t>
            </a:r>
          </a:p>
          <a:p>
            <a:pPr marL="939800" lvl="1" indent="-342900" algn="just">
              <a:lnSpc>
                <a:spcPct val="100000"/>
              </a:lnSpc>
              <a:buFont typeface="+mj-lt"/>
              <a:buAutoNum type="arabicPeriod" startAt="6"/>
            </a:pPr>
            <a:r>
              <a:rPr lang="en-US" sz="1600" dirty="0">
                <a:solidFill>
                  <a:schemeClr val="dk1"/>
                </a:solidFill>
                <a:latin typeface="Verdana"/>
                <a:ea typeface="Verdana"/>
                <a:cs typeface="Verdana"/>
              </a:rPr>
              <a:t>Assess the defined competencies and not assessment/language skills</a:t>
            </a:r>
          </a:p>
        </p:txBody>
      </p:sp>
    </p:spTree>
    <p:extLst>
      <p:ext uri="{BB962C8B-B14F-4D97-AF65-F5344CB8AC3E}">
        <p14:creationId xmlns:p14="http://schemas.microsoft.com/office/powerpoint/2010/main" val="17212589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Assessments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sz="2000" dirty="0">
                <a:solidFill>
                  <a:schemeClr val="dk1"/>
                </a:solidFill>
                <a:latin typeface="Verdana"/>
                <a:ea typeface="Verdana"/>
                <a:cs typeface="Verdana"/>
              </a:rPr>
              <a:t>What is (un)fair?</a:t>
            </a:r>
          </a:p>
          <a:p>
            <a:pPr lvl="1" algn="just">
              <a:lnSpc>
                <a:spcPct val="100000"/>
              </a:lnSpc>
            </a:pPr>
            <a:r>
              <a:rPr lang="en-US" sz="1600" dirty="0">
                <a:solidFill>
                  <a:schemeClr val="dk1"/>
                </a:solidFill>
                <a:latin typeface="Verdana"/>
                <a:ea typeface="Verdana"/>
                <a:cs typeface="Verdana"/>
              </a:rPr>
              <a:t>Negative discrimination</a:t>
            </a:r>
          </a:p>
          <a:p>
            <a:pPr lvl="1" algn="just">
              <a:lnSpc>
                <a:spcPct val="100000"/>
              </a:lnSpc>
            </a:pPr>
            <a:r>
              <a:rPr lang="en-US" sz="1600" dirty="0">
                <a:solidFill>
                  <a:schemeClr val="dk1"/>
                </a:solidFill>
                <a:latin typeface="Verdana"/>
                <a:ea typeface="Verdana"/>
                <a:cs typeface="Verdana"/>
              </a:rPr>
              <a:t>Positive discrimination</a:t>
            </a:r>
          </a:p>
        </p:txBody>
      </p:sp>
      <p:pic>
        <p:nvPicPr>
          <p:cNvPr id="4" name="Picture 3">
            <a:extLst>
              <a:ext uri="{FF2B5EF4-FFF2-40B4-BE49-F238E27FC236}">
                <a16:creationId xmlns:a16="http://schemas.microsoft.com/office/drawing/2014/main" id="{B30503CC-933B-4220-A1DF-44202F620547}"/>
              </a:ext>
            </a:extLst>
          </p:cNvPr>
          <p:cNvPicPr>
            <a:picLocks noChangeAspect="1"/>
          </p:cNvPicPr>
          <p:nvPr/>
        </p:nvPicPr>
        <p:blipFill>
          <a:blip r:embed="rId3"/>
          <a:stretch>
            <a:fillRect/>
          </a:stretch>
        </p:blipFill>
        <p:spPr>
          <a:xfrm>
            <a:off x="5084762" y="1428750"/>
            <a:ext cx="2809875" cy="2286000"/>
          </a:xfrm>
          <a:prstGeom prst="rect">
            <a:avLst/>
          </a:prstGeom>
        </p:spPr>
      </p:pic>
    </p:spTree>
    <p:extLst>
      <p:ext uri="{BB962C8B-B14F-4D97-AF65-F5344CB8AC3E}">
        <p14:creationId xmlns:p14="http://schemas.microsoft.com/office/powerpoint/2010/main" val="6088319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A structured interview process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sz="2000" dirty="0">
                <a:solidFill>
                  <a:schemeClr val="dk1"/>
                </a:solidFill>
                <a:latin typeface="Verdana"/>
                <a:ea typeface="Verdana"/>
                <a:cs typeface="Verdana"/>
              </a:rPr>
              <a:t>Reduce cognitive load to reduce bias </a:t>
            </a:r>
          </a:p>
        </p:txBody>
      </p:sp>
      <p:pic>
        <p:nvPicPr>
          <p:cNvPr id="4" name="Picture 3">
            <a:extLst>
              <a:ext uri="{FF2B5EF4-FFF2-40B4-BE49-F238E27FC236}">
                <a16:creationId xmlns:a16="http://schemas.microsoft.com/office/drawing/2014/main" id="{A0DBC526-3B3D-4C33-AEC3-FDED9B16CEAF}"/>
              </a:ext>
            </a:extLst>
          </p:cNvPr>
          <p:cNvPicPr>
            <a:picLocks noChangeAspect="1"/>
          </p:cNvPicPr>
          <p:nvPr/>
        </p:nvPicPr>
        <p:blipFill rotWithShape="1">
          <a:blip r:embed="rId3"/>
          <a:srcRect l="3672" t="5026" r="5368" b="6084"/>
          <a:stretch/>
        </p:blipFill>
        <p:spPr>
          <a:xfrm>
            <a:off x="3530600" y="1955801"/>
            <a:ext cx="2044700" cy="1600200"/>
          </a:xfrm>
          <a:prstGeom prst="rect">
            <a:avLst/>
          </a:prstGeom>
        </p:spPr>
      </p:pic>
    </p:spTree>
    <p:extLst>
      <p:ext uri="{BB962C8B-B14F-4D97-AF65-F5344CB8AC3E}">
        <p14:creationId xmlns:p14="http://schemas.microsoft.com/office/powerpoint/2010/main" val="40526586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A structured interview process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buSzPct val="200000"/>
              <a:buBlip>
                <a:blip r:embed="rId3">
                  <a:extLst>
                    <a:ext uri="{837473B0-CC2E-450A-ABE3-18F120FF3D39}">
                      <a1611:picAttrSrcUrl xmlns:a1611="http://schemas.microsoft.com/office/drawing/2016/11/main" r:id="rId4"/>
                    </a:ext>
                  </a:extLst>
                </a:blip>
              </a:buBlip>
            </a:pPr>
            <a:r>
              <a:rPr lang="en-US" sz="2000" dirty="0">
                <a:solidFill>
                  <a:schemeClr val="dk1"/>
                </a:solidFill>
                <a:latin typeface="Verdana"/>
                <a:ea typeface="Verdana"/>
                <a:cs typeface="Verdana"/>
              </a:rPr>
              <a:t>Plan ahead</a:t>
            </a:r>
          </a:p>
          <a:p>
            <a:pPr algn="just">
              <a:lnSpc>
                <a:spcPct val="150000"/>
              </a:lnSpc>
              <a:buSzPct val="200000"/>
              <a:buBlip>
                <a:blip r:embed="rId3">
                  <a:extLst>
                    <a:ext uri="{837473B0-CC2E-450A-ABE3-18F120FF3D39}">
                      <a1611:picAttrSrcUrl xmlns:a1611="http://schemas.microsoft.com/office/drawing/2016/11/main" r:id="rId4"/>
                    </a:ext>
                  </a:extLst>
                </a:blip>
              </a:buBlip>
            </a:pPr>
            <a:r>
              <a:rPr lang="en-US" sz="2000" dirty="0">
                <a:solidFill>
                  <a:schemeClr val="dk1"/>
                </a:solidFill>
                <a:latin typeface="Verdana"/>
                <a:ea typeface="Verdana"/>
                <a:cs typeface="Verdana"/>
              </a:rPr>
              <a:t>Use a checklist</a:t>
            </a:r>
          </a:p>
          <a:p>
            <a:pPr algn="just">
              <a:lnSpc>
                <a:spcPct val="150000"/>
              </a:lnSpc>
              <a:buSzPct val="200000"/>
              <a:buBlip>
                <a:blip r:embed="rId3">
                  <a:extLst>
                    <a:ext uri="{837473B0-CC2E-450A-ABE3-18F120FF3D39}">
                      <a1611:picAttrSrcUrl xmlns:a1611="http://schemas.microsoft.com/office/drawing/2016/11/main" r:id="rId4"/>
                    </a:ext>
                  </a:extLst>
                </a:blip>
              </a:buBlip>
            </a:pPr>
            <a:r>
              <a:rPr lang="en-US" sz="2000" dirty="0">
                <a:solidFill>
                  <a:schemeClr val="dk1"/>
                </a:solidFill>
                <a:latin typeface="Verdana"/>
                <a:ea typeface="Verdana"/>
                <a:cs typeface="Verdana"/>
              </a:rPr>
              <a:t>Evaluate candidates in real time</a:t>
            </a:r>
          </a:p>
          <a:p>
            <a:pPr algn="just">
              <a:lnSpc>
                <a:spcPct val="150000"/>
              </a:lnSpc>
              <a:buSzPct val="200000"/>
              <a:buBlip>
                <a:blip r:embed="rId3">
                  <a:extLst>
                    <a:ext uri="{837473B0-CC2E-450A-ABE3-18F120FF3D39}">
                      <a1611:picAttrSrcUrl xmlns:a1611="http://schemas.microsoft.com/office/drawing/2016/11/main" r:id="rId4"/>
                    </a:ext>
                  </a:extLst>
                </a:blip>
              </a:buBlip>
            </a:pPr>
            <a:r>
              <a:rPr lang="en-US" sz="2000" dirty="0">
                <a:solidFill>
                  <a:schemeClr val="dk1"/>
                </a:solidFill>
                <a:latin typeface="Verdana"/>
                <a:ea typeface="Verdana"/>
                <a:cs typeface="Verdana"/>
              </a:rPr>
              <a:t>Compare candidate responses horizontally</a:t>
            </a:r>
          </a:p>
          <a:p>
            <a:pPr algn="just">
              <a:lnSpc>
                <a:spcPct val="150000"/>
              </a:lnSpc>
              <a:buSzPct val="200000"/>
              <a:buBlip>
                <a:blip r:embed="rId3">
                  <a:extLst>
                    <a:ext uri="{837473B0-CC2E-450A-ABE3-18F120FF3D39}">
                      <a1611:picAttrSrcUrl xmlns:a1611="http://schemas.microsoft.com/office/drawing/2016/11/main" r:id="rId4"/>
                    </a:ext>
                  </a:extLst>
                </a:blip>
              </a:buBlip>
            </a:pPr>
            <a:r>
              <a:rPr lang="en-US" sz="2000" dirty="0">
                <a:solidFill>
                  <a:schemeClr val="dk1"/>
                </a:solidFill>
                <a:latin typeface="Verdana"/>
                <a:ea typeface="Verdana"/>
                <a:cs typeface="Verdana"/>
              </a:rPr>
              <a:t>Wait until all interview are finished </a:t>
            </a:r>
          </a:p>
          <a:p>
            <a:pPr algn="just">
              <a:lnSpc>
                <a:spcPct val="150000"/>
              </a:lnSpc>
              <a:buSzPct val="200000"/>
              <a:buBlip>
                <a:blip r:embed="rId3">
                  <a:extLst>
                    <a:ext uri="{837473B0-CC2E-450A-ABE3-18F120FF3D39}">
                      <a1611:picAttrSrcUrl xmlns:a1611="http://schemas.microsoft.com/office/drawing/2016/11/main" r:id="rId4"/>
                    </a:ext>
                  </a:extLst>
                </a:blip>
              </a:buBlip>
            </a:pPr>
            <a:r>
              <a:rPr lang="en-US" sz="2000" dirty="0">
                <a:solidFill>
                  <a:schemeClr val="dk1"/>
                </a:solidFill>
                <a:latin typeface="Verdana"/>
                <a:ea typeface="Verdana"/>
                <a:cs typeface="Verdana"/>
              </a:rPr>
              <a:t>Have a group of interviewers</a:t>
            </a:r>
          </a:p>
          <a:p>
            <a:pPr marL="571500" indent="-457200" algn="just">
              <a:lnSpc>
                <a:spcPct val="150000"/>
              </a:lnSpc>
              <a:buFont typeface="+mj-lt"/>
              <a:buAutoNum type="arabicPeriod"/>
            </a:pPr>
            <a:endParaRPr lang="en-US" sz="2000" dirty="0">
              <a:solidFill>
                <a:schemeClr val="dk1"/>
              </a:solidFill>
              <a:latin typeface="Verdana"/>
              <a:ea typeface="Verdana"/>
              <a:cs typeface="Verdana"/>
            </a:endParaRPr>
          </a:p>
          <a:p>
            <a:pPr marL="571500" indent="-457200" algn="just">
              <a:lnSpc>
                <a:spcPct val="150000"/>
              </a:lnSpc>
              <a:buFont typeface="+mj-lt"/>
              <a:buAutoNum type="arabicPeriod"/>
            </a:pPr>
            <a:endParaRPr lang="en-US" sz="2000" dirty="0">
              <a:solidFill>
                <a:schemeClr val="dk1"/>
              </a:solidFill>
              <a:latin typeface="Verdana"/>
              <a:ea typeface="Verdana"/>
              <a:cs typeface="Verdana"/>
            </a:endParaRPr>
          </a:p>
        </p:txBody>
      </p:sp>
    </p:spTree>
    <p:extLst>
      <p:ext uri="{BB962C8B-B14F-4D97-AF65-F5344CB8AC3E}">
        <p14:creationId xmlns:p14="http://schemas.microsoft.com/office/powerpoint/2010/main" val="415655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5" name="Google Shape;79;p15">
            <a:extLst>
              <a:ext uri="{FF2B5EF4-FFF2-40B4-BE49-F238E27FC236}">
                <a16:creationId xmlns:a16="http://schemas.microsoft.com/office/drawing/2014/main" id="{207B6734-5D81-4A89-873F-D6BD37E861E3}"/>
              </a:ext>
            </a:extLst>
          </p:cNvPr>
          <p:cNvSpPr txBox="1"/>
          <p:nvPr/>
        </p:nvSpPr>
        <p:spPr>
          <a:xfrm>
            <a:off x="510875" y="1712548"/>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Q.3: What are the </a:t>
            </a: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3 most cosmopolitan cities in the world in terms of % of people living there with a foreign origin?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1769518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Does technology help?</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sz="2000" dirty="0">
                <a:solidFill>
                  <a:schemeClr val="dk1"/>
                </a:solidFill>
                <a:latin typeface="Verdana"/>
                <a:ea typeface="Verdana"/>
                <a:cs typeface="Verdana"/>
              </a:rPr>
              <a:t>Gamification </a:t>
            </a:r>
          </a:p>
          <a:p>
            <a:pPr algn="just">
              <a:lnSpc>
                <a:spcPct val="150000"/>
              </a:lnSpc>
            </a:pPr>
            <a:r>
              <a:rPr lang="en-US" sz="2000" dirty="0">
                <a:solidFill>
                  <a:schemeClr val="dk1"/>
                </a:solidFill>
                <a:latin typeface="Verdana"/>
                <a:ea typeface="Verdana"/>
                <a:cs typeface="Verdana"/>
              </a:rPr>
              <a:t>AI-enhanced video platform</a:t>
            </a:r>
          </a:p>
          <a:p>
            <a:pPr algn="just">
              <a:lnSpc>
                <a:spcPct val="150000"/>
              </a:lnSpc>
            </a:pPr>
            <a:endParaRPr lang="en-US" sz="2000" dirty="0">
              <a:solidFill>
                <a:schemeClr val="dk1"/>
              </a:solidFill>
              <a:latin typeface="Verdana"/>
              <a:ea typeface="Verdana"/>
              <a:cs typeface="Verdana"/>
            </a:endParaRPr>
          </a:p>
          <a:p>
            <a:pPr algn="just">
              <a:lnSpc>
                <a:spcPct val="150000"/>
              </a:lnSpc>
            </a:pPr>
            <a:r>
              <a:rPr lang="en-US" sz="2000" dirty="0">
                <a:solidFill>
                  <a:schemeClr val="dk1"/>
                </a:solidFill>
                <a:latin typeface="Verdana"/>
                <a:ea typeface="Verdana"/>
                <a:cs typeface="Verdana"/>
              </a:rPr>
              <a:t>AI still depends on human judgement?</a:t>
            </a:r>
          </a:p>
        </p:txBody>
      </p:sp>
    </p:spTree>
    <p:extLst>
      <p:ext uri="{BB962C8B-B14F-4D97-AF65-F5344CB8AC3E}">
        <p14:creationId xmlns:p14="http://schemas.microsoft.com/office/powerpoint/2010/main" val="20943084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Evaluate your recruitment processes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gn="just">
              <a:lnSpc>
                <a:spcPct val="150000"/>
              </a:lnSpc>
            </a:pPr>
            <a:r>
              <a:rPr lang="en-US" sz="2000" dirty="0">
                <a:solidFill>
                  <a:schemeClr val="dk1"/>
                </a:solidFill>
                <a:latin typeface="Verdana"/>
                <a:ea typeface="Verdana"/>
                <a:cs typeface="Verdana"/>
              </a:rPr>
              <a:t>Evaluate the process on a regular basis</a:t>
            </a:r>
          </a:p>
          <a:p>
            <a:pPr lvl="1" algn="just">
              <a:lnSpc>
                <a:spcPct val="150000"/>
              </a:lnSpc>
            </a:pPr>
            <a:r>
              <a:rPr lang="en-US" sz="1600" dirty="0">
                <a:solidFill>
                  <a:schemeClr val="dk1"/>
                </a:solidFill>
                <a:latin typeface="Verdana"/>
                <a:ea typeface="Verdana"/>
                <a:cs typeface="Verdana"/>
              </a:rPr>
              <a:t>Make an overview of the full candidate pipeline and </a:t>
            </a:r>
            <a:r>
              <a:rPr lang="en-US" sz="1600" dirty="0" err="1">
                <a:solidFill>
                  <a:schemeClr val="dk1"/>
                </a:solidFill>
                <a:latin typeface="Verdana"/>
                <a:ea typeface="Verdana"/>
                <a:cs typeface="Verdana"/>
              </a:rPr>
              <a:t>analyse</a:t>
            </a:r>
            <a:r>
              <a:rPr lang="en-US" sz="1600" dirty="0">
                <a:solidFill>
                  <a:schemeClr val="dk1"/>
                </a:solidFill>
                <a:latin typeface="Verdana"/>
                <a:ea typeface="Verdana"/>
                <a:cs typeface="Verdana"/>
              </a:rPr>
              <a:t> when you lose candidates with a diverse background</a:t>
            </a:r>
          </a:p>
          <a:p>
            <a:pPr lvl="1" algn="just">
              <a:lnSpc>
                <a:spcPct val="150000"/>
              </a:lnSpc>
            </a:pPr>
            <a:r>
              <a:rPr lang="en-US" sz="1600" dirty="0">
                <a:solidFill>
                  <a:schemeClr val="dk1"/>
                </a:solidFill>
                <a:latin typeface="Verdana"/>
                <a:ea typeface="Verdana"/>
                <a:cs typeface="Verdana"/>
              </a:rPr>
              <a:t>List FAQs of applicants to learn about their needs</a:t>
            </a:r>
          </a:p>
          <a:p>
            <a:pPr lvl="1" algn="just">
              <a:lnSpc>
                <a:spcPct val="150000"/>
              </a:lnSpc>
            </a:pPr>
            <a:r>
              <a:rPr lang="en-US" sz="1600" dirty="0">
                <a:solidFill>
                  <a:schemeClr val="dk1"/>
                </a:solidFill>
                <a:latin typeface="Verdana"/>
                <a:ea typeface="Verdana"/>
                <a:cs typeface="Verdana"/>
              </a:rPr>
              <a:t>Plan reflection exercises for recruiters and hiring managers</a:t>
            </a:r>
          </a:p>
        </p:txBody>
      </p:sp>
    </p:spTree>
    <p:extLst>
      <p:ext uri="{BB962C8B-B14F-4D97-AF65-F5344CB8AC3E}">
        <p14:creationId xmlns:p14="http://schemas.microsoft.com/office/powerpoint/2010/main" val="17735035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7138-333A-41B3-B336-32B1AAFFB5E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834BD30-16B6-40A2-986D-EBF2ED83B087}"/>
              </a:ext>
            </a:extLst>
          </p:cNvPr>
          <p:cNvSpPr>
            <a:spLocks noGrp="1"/>
          </p:cNvSpPr>
          <p:nvPr>
            <p:ph type="body" idx="1"/>
          </p:nvPr>
        </p:nvSpPr>
        <p:spPr/>
        <p:txBody>
          <a:bodyPr/>
          <a:lstStyle/>
          <a:p>
            <a:pPr algn="just">
              <a:lnSpc>
                <a:spcPct val="150000"/>
              </a:lnSpc>
            </a:pPr>
            <a:r>
              <a:rPr lang="en-GB" sz="2000" dirty="0">
                <a:solidFill>
                  <a:schemeClr val="dk1"/>
                </a:solidFill>
                <a:latin typeface="Verdana"/>
                <a:ea typeface="Verdana"/>
                <a:cs typeface="Verdana"/>
              </a:rPr>
              <a:t>Define 3 concrete goals for the coming 6 months on how to act differently during the recruitment process</a:t>
            </a:r>
          </a:p>
          <a:p>
            <a:pPr algn="just">
              <a:lnSpc>
                <a:spcPct val="150000"/>
              </a:lnSpc>
            </a:pPr>
            <a:r>
              <a:rPr lang="en-GB" sz="2000" dirty="0">
                <a:solidFill>
                  <a:schemeClr val="dk1"/>
                </a:solidFill>
                <a:latin typeface="Verdana"/>
                <a:ea typeface="Verdana"/>
                <a:cs typeface="Verdana"/>
              </a:rPr>
              <a:t>Share those with your colleagues (who see you in action on the work floor)</a:t>
            </a:r>
          </a:p>
          <a:p>
            <a:pPr algn="just">
              <a:lnSpc>
                <a:spcPct val="150000"/>
              </a:lnSpc>
            </a:pPr>
            <a:r>
              <a:rPr lang="en-GB" sz="2000" dirty="0">
                <a:solidFill>
                  <a:schemeClr val="dk1"/>
                </a:solidFill>
                <a:latin typeface="Verdana"/>
                <a:ea typeface="Verdana"/>
                <a:cs typeface="Verdana"/>
              </a:rPr>
              <a:t>Find a way to challenge each other on the set goals</a:t>
            </a:r>
          </a:p>
        </p:txBody>
      </p:sp>
      <p:sp>
        <p:nvSpPr>
          <p:cNvPr id="5" name="Title 1">
            <a:extLst>
              <a:ext uri="{FF2B5EF4-FFF2-40B4-BE49-F238E27FC236}">
                <a16:creationId xmlns:a16="http://schemas.microsoft.com/office/drawing/2014/main" id="{B86D2104-1A6A-41FE-89ED-3CD856C9C933}"/>
              </a:ext>
            </a:extLst>
          </p:cNvPr>
          <p:cNvSpPr txBox="1">
            <a:spLocks/>
          </p:cNvSpPr>
          <p:nvPr/>
        </p:nvSpPr>
        <p:spPr>
          <a:xfrm>
            <a:off x="311700" y="288275"/>
            <a:ext cx="8520600" cy="57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rgbClr val="004C97"/>
                </a:solidFill>
                <a:latin typeface="Verdana"/>
                <a:ea typeface="Verdana"/>
                <a:cs typeface="Verdana"/>
              </a:rPr>
              <a:t>Personal goals</a:t>
            </a:r>
          </a:p>
        </p:txBody>
      </p:sp>
    </p:spTree>
    <p:extLst>
      <p:ext uri="{BB962C8B-B14F-4D97-AF65-F5344CB8AC3E}">
        <p14:creationId xmlns:p14="http://schemas.microsoft.com/office/powerpoint/2010/main" val="323738218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ctr">
              <a:buNone/>
            </a:pPr>
            <a:r>
              <a:rPr lang="en-GB" sz="3600" dirty="0">
                <a:solidFill>
                  <a:schemeClr val="lt1"/>
                </a:solidFill>
                <a:latin typeface="Verdana"/>
                <a:ea typeface="Verdana"/>
                <a:cs typeface="Verdana"/>
                <a:sym typeface="Verdana"/>
              </a:rPr>
              <a:t>5.</a:t>
            </a:r>
            <a:r>
              <a:rPr lang="en-GB" sz="5400" b="1" dirty="0">
                <a:solidFill>
                  <a:schemeClr val="lt1"/>
                </a:solidFill>
              </a:rPr>
              <a:t> </a:t>
            </a:r>
            <a:r>
              <a:rPr lang="en-US" sz="3600" dirty="0">
                <a:solidFill>
                  <a:schemeClr val="lt1"/>
                </a:solidFill>
                <a:latin typeface="Verdana"/>
                <a:ea typeface="Verdana"/>
                <a:cs typeface="Verdana"/>
                <a:sym typeface="Verdana"/>
              </a:rPr>
              <a:t>Values are key</a:t>
            </a:r>
          </a:p>
          <a:p>
            <a:pPr marL="114300" lvl="0" indent="0" algn="ctr">
              <a:buNone/>
            </a:pPr>
            <a:endParaRPr lang="en-US" sz="3600"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31947852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Values are key</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a:xfrm>
            <a:off x="311700" y="1152475"/>
            <a:ext cx="4699212" cy="3416400"/>
          </a:xfrm>
        </p:spPr>
        <p:txBody>
          <a:bodyPr/>
          <a:lstStyle/>
          <a:p>
            <a:pPr>
              <a:lnSpc>
                <a:spcPct val="150000"/>
              </a:lnSpc>
            </a:pPr>
            <a:r>
              <a:rPr lang="en-US" sz="2000" dirty="0">
                <a:solidFill>
                  <a:schemeClr val="dk1"/>
                </a:solidFill>
                <a:latin typeface="Verdana"/>
                <a:ea typeface="Verdana"/>
                <a:cs typeface="Verdana"/>
              </a:rPr>
              <a:t>Value-driven </a:t>
            </a:r>
            <a:r>
              <a:rPr lang="en-US" sz="2000" dirty="0" err="1">
                <a:solidFill>
                  <a:schemeClr val="dk1"/>
                </a:solidFill>
                <a:latin typeface="Verdana"/>
                <a:ea typeface="Verdana"/>
                <a:cs typeface="Verdana"/>
              </a:rPr>
              <a:t>organisations</a:t>
            </a:r>
            <a:r>
              <a:rPr lang="en-US" sz="2000" dirty="0">
                <a:solidFill>
                  <a:schemeClr val="dk1"/>
                </a:solidFill>
                <a:latin typeface="Verdana"/>
                <a:ea typeface="Verdana"/>
                <a:cs typeface="Verdana"/>
              </a:rPr>
              <a:t>  screen whether candidates fit the company values</a:t>
            </a:r>
            <a:br>
              <a:rPr lang="en-US" sz="2000" dirty="0">
                <a:solidFill>
                  <a:schemeClr val="dk1"/>
                </a:solidFill>
                <a:latin typeface="Verdana"/>
                <a:ea typeface="Verdana"/>
                <a:cs typeface="Verdana"/>
              </a:rPr>
            </a:br>
            <a:endParaRPr lang="en-US" sz="2000" dirty="0">
              <a:solidFill>
                <a:schemeClr val="dk1"/>
              </a:solidFill>
              <a:latin typeface="Verdana"/>
              <a:ea typeface="Verdana"/>
              <a:cs typeface="Verdana"/>
            </a:endParaRPr>
          </a:p>
          <a:p>
            <a:pPr algn="just">
              <a:lnSpc>
                <a:spcPct val="150000"/>
              </a:lnSpc>
            </a:pPr>
            <a:r>
              <a:rPr lang="en-US" sz="2000" dirty="0">
                <a:solidFill>
                  <a:schemeClr val="dk1"/>
                </a:solidFill>
                <a:latin typeface="Verdana"/>
                <a:ea typeface="Verdana"/>
                <a:cs typeface="Verdana"/>
              </a:rPr>
              <a:t>Importance of value checks during the selection process</a:t>
            </a:r>
          </a:p>
        </p:txBody>
      </p:sp>
      <p:pic>
        <p:nvPicPr>
          <p:cNvPr id="7" name="Picture 6">
            <a:extLst>
              <a:ext uri="{FF2B5EF4-FFF2-40B4-BE49-F238E27FC236}">
                <a16:creationId xmlns:a16="http://schemas.microsoft.com/office/drawing/2014/main" id="{08F77FEA-01DF-4B4E-B025-FFD6F6579662}"/>
              </a:ext>
            </a:extLst>
          </p:cNvPr>
          <p:cNvPicPr>
            <a:picLocks noChangeAspect="1"/>
          </p:cNvPicPr>
          <p:nvPr/>
        </p:nvPicPr>
        <p:blipFill rotWithShape="1">
          <a:blip r:embed="rId3"/>
          <a:srcRect t="5594" r="5900"/>
          <a:stretch/>
        </p:blipFill>
        <p:spPr>
          <a:xfrm>
            <a:off x="5204011" y="1152475"/>
            <a:ext cx="3483502" cy="2700582"/>
          </a:xfrm>
          <a:prstGeom prst="rect">
            <a:avLst/>
          </a:prstGeom>
        </p:spPr>
      </p:pic>
    </p:spTree>
    <p:extLst>
      <p:ext uri="{BB962C8B-B14F-4D97-AF65-F5344CB8AC3E}">
        <p14:creationId xmlns:p14="http://schemas.microsoft.com/office/powerpoint/2010/main" val="10289519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Values are key</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marL="114300" indent="0" algn="just">
              <a:lnSpc>
                <a:spcPct val="150000"/>
              </a:lnSpc>
              <a:buNone/>
            </a:pP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“We use a value charter during our selection interviews to find out what they think about our values and whether they have certain points of view which conflict with our values. The candidates need to support our values for 100% if they want to work for our company. For instance, we value gender equality and will check. ” </a:t>
            </a:r>
          </a:p>
          <a:p>
            <a:pPr marL="114300" indent="0">
              <a:lnSpc>
                <a:spcPct val="150000"/>
              </a:lnSpc>
              <a:buNone/>
            </a:pP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(HR director, investment holding company</a:t>
            </a:r>
            <a:r>
              <a:rPr lang="en-US" dirty="0"/>
              <a:t>) </a:t>
            </a:r>
            <a:br>
              <a:rPr lang="en-US" sz="2000" dirty="0"/>
            </a:br>
            <a:endParaRPr lang="en-US" sz="2000" dirty="0">
              <a:solidFill>
                <a:schemeClr val="dk1"/>
              </a:solidFill>
              <a:latin typeface="Verdana"/>
              <a:ea typeface="Verdana"/>
              <a:cs typeface="Verdana"/>
            </a:endParaRPr>
          </a:p>
        </p:txBody>
      </p:sp>
    </p:spTree>
    <p:extLst>
      <p:ext uri="{BB962C8B-B14F-4D97-AF65-F5344CB8AC3E}">
        <p14:creationId xmlns:p14="http://schemas.microsoft.com/office/powerpoint/2010/main" val="11726041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How to identify a candidate’s personal values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marL="571500" indent="-457200">
              <a:lnSpc>
                <a:spcPct val="150000"/>
              </a:lnSpc>
              <a:buFont typeface="+mj-lt"/>
              <a:buAutoNum type="arabicPeriod"/>
            </a:pPr>
            <a:r>
              <a:rPr lang="en-US" sz="2000" dirty="0">
                <a:solidFill>
                  <a:schemeClr val="dk1"/>
                </a:solidFill>
                <a:latin typeface="Verdana"/>
                <a:ea typeface="Verdana"/>
                <a:cs typeface="Verdana"/>
              </a:rPr>
              <a:t>List the company values</a:t>
            </a:r>
          </a:p>
          <a:p>
            <a:pPr marL="571500" indent="-457200" algn="just">
              <a:lnSpc>
                <a:spcPct val="150000"/>
              </a:lnSpc>
              <a:buFont typeface="+mj-lt"/>
              <a:buAutoNum type="arabicPeriod"/>
            </a:pPr>
            <a:r>
              <a:rPr lang="en-US" sz="2000" dirty="0">
                <a:solidFill>
                  <a:schemeClr val="dk1"/>
                </a:solidFill>
                <a:latin typeface="Verdana"/>
                <a:ea typeface="Verdana"/>
                <a:cs typeface="Verdana"/>
              </a:rPr>
              <a:t>Determine value-based interview questions</a:t>
            </a:r>
          </a:p>
          <a:p>
            <a:pPr marL="571500" indent="-457200" algn="just">
              <a:lnSpc>
                <a:spcPct val="150000"/>
              </a:lnSpc>
              <a:buFont typeface="+mj-lt"/>
              <a:buAutoNum type="arabicPeriod"/>
            </a:pPr>
            <a:r>
              <a:rPr lang="en-US" sz="2000" dirty="0">
                <a:solidFill>
                  <a:schemeClr val="dk1"/>
                </a:solidFill>
                <a:latin typeface="Verdana"/>
                <a:ea typeface="Verdana"/>
                <a:cs typeface="Verdana"/>
              </a:rPr>
              <a:t>Determine key criteria for each question</a:t>
            </a:r>
          </a:p>
          <a:p>
            <a:pPr marL="571500" indent="-457200" algn="just">
              <a:lnSpc>
                <a:spcPct val="150000"/>
              </a:lnSpc>
              <a:buFont typeface="+mj-lt"/>
              <a:buAutoNum type="arabicPeriod"/>
            </a:pPr>
            <a:r>
              <a:rPr lang="en-US" sz="2000" dirty="0">
                <a:solidFill>
                  <a:schemeClr val="dk1"/>
                </a:solidFill>
                <a:latin typeface="Verdana"/>
                <a:ea typeface="Verdana"/>
                <a:cs typeface="Verdana"/>
              </a:rPr>
              <a:t>Train your interviewers</a:t>
            </a:r>
          </a:p>
          <a:p>
            <a:pPr marL="114300" indent="0" algn="just">
              <a:lnSpc>
                <a:spcPct val="150000"/>
              </a:lnSpc>
              <a:buNone/>
            </a:pPr>
            <a:endParaRPr lang="en-US" sz="2000" dirty="0">
              <a:solidFill>
                <a:schemeClr val="dk1"/>
              </a:solidFill>
              <a:latin typeface="Verdana"/>
              <a:ea typeface="Verdana"/>
              <a:cs typeface="Verdana"/>
            </a:endParaRPr>
          </a:p>
        </p:txBody>
      </p:sp>
    </p:spTree>
    <p:extLst>
      <p:ext uri="{BB962C8B-B14F-4D97-AF65-F5344CB8AC3E}">
        <p14:creationId xmlns:p14="http://schemas.microsoft.com/office/powerpoint/2010/main" val="181561323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Example value-based interview question</a:t>
            </a:r>
          </a:p>
        </p:txBody>
      </p:sp>
      <p:sp>
        <p:nvSpPr>
          <p:cNvPr id="3" name="Text Placeholder 2">
            <a:extLst>
              <a:ext uri="{FF2B5EF4-FFF2-40B4-BE49-F238E27FC236}">
                <a16:creationId xmlns:a16="http://schemas.microsoft.com/office/drawing/2014/main" id="{8EDF8F0F-A178-4DEC-B85A-31132C1B3D30}"/>
              </a:ext>
            </a:extLst>
          </p:cNvPr>
          <p:cNvSpPr>
            <a:spLocks noGrp="1"/>
          </p:cNvSpPr>
          <p:nvPr>
            <p:ph type="body" idx="1"/>
          </p:nvPr>
        </p:nvSpPr>
        <p:spPr/>
        <p:txBody>
          <a:bodyPr/>
          <a:lstStyle/>
          <a:p>
            <a:endParaRPr lang="en-GB"/>
          </a:p>
        </p:txBody>
      </p:sp>
      <p:pic>
        <p:nvPicPr>
          <p:cNvPr id="2050" name="Picture 2" descr="https://lh5.googleusercontent.com/gEOVeNTAoqzr-VFYhIcZpq5HmBua8Zvrw8bcoTQMIGCSyqUAr4awrl__WPx8Yj68_vrozChIeK31_233JR--PyDdSvTDrFhKPZp93OEgyNCfkIrvcCFb4ICac0lsGhchPZ_kF_b_">
            <a:extLst>
              <a:ext uri="{FF2B5EF4-FFF2-40B4-BE49-F238E27FC236}">
                <a16:creationId xmlns:a16="http://schemas.microsoft.com/office/drawing/2014/main" id="{FC1A2AD5-AF14-4D4D-A1C4-3DB5109D9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64" y="1095250"/>
            <a:ext cx="6759336" cy="29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6486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Values in action</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a:xfrm>
            <a:off x="311700" y="1152475"/>
            <a:ext cx="4089612" cy="3416400"/>
          </a:xfrm>
        </p:spPr>
        <p:txBody>
          <a:bodyPr/>
          <a:lstStyle/>
          <a:p>
            <a:pPr algn="just">
              <a:lnSpc>
                <a:spcPct val="150000"/>
              </a:lnSpc>
            </a:pPr>
            <a:r>
              <a:rPr lang="en-US" sz="2000" dirty="0">
                <a:solidFill>
                  <a:schemeClr val="dk1"/>
                </a:solidFill>
                <a:latin typeface="Verdana"/>
                <a:ea typeface="Verdana"/>
                <a:cs typeface="Verdana"/>
              </a:rPr>
              <a:t>Values influence behavior</a:t>
            </a:r>
          </a:p>
          <a:p>
            <a:pPr algn="just">
              <a:lnSpc>
                <a:spcPct val="150000"/>
              </a:lnSpc>
            </a:pPr>
            <a:r>
              <a:rPr lang="en-US" sz="2000" dirty="0">
                <a:solidFill>
                  <a:schemeClr val="dk1"/>
                </a:solidFill>
                <a:latin typeface="Verdana"/>
                <a:ea typeface="Verdana"/>
                <a:cs typeface="Verdana"/>
              </a:rPr>
              <a:t>Differences in values may result in differences in </a:t>
            </a:r>
            <a:r>
              <a:rPr lang="en-US" sz="2000" dirty="0" err="1">
                <a:solidFill>
                  <a:schemeClr val="dk1"/>
                </a:solidFill>
                <a:latin typeface="Verdana"/>
                <a:ea typeface="Verdana"/>
                <a:cs typeface="Verdana"/>
              </a:rPr>
              <a:t>behaviour</a:t>
            </a:r>
            <a:r>
              <a:rPr lang="en-US" sz="2000" dirty="0">
                <a:solidFill>
                  <a:schemeClr val="dk1"/>
                </a:solidFill>
                <a:latin typeface="Verdana"/>
                <a:ea typeface="Verdana"/>
                <a:cs typeface="Verdana"/>
              </a:rPr>
              <a:t> (we feel comfortable with)</a:t>
            </a:r>
          </a:p>
        </p:txBody>
      </p:sp>
      <p:pic>
        <p:nvPicPr>
          <p:cNvPr id="5" name="Picture 4">
            <a:extLst>
              <a:ext uri="{FF2B5EF4-FFF2-40B4-BE49-F238E27FC236}">
                <a16:creationId xmlns:a16="http://schemas.microsoft.com/office/drawing/2014/main" id="{731F1E96-372B-44FF-AA71-A08338A649E6}"/>
              </a:ext>
            </a:extLst>
          </p:cNvPr>
          <p:cNvPicPr>
            <a:picLocks noChangeAspect="1"/>
          </p:cNvPicPr>
          <p:nvPr/>
        </p:nvPicPr>
        <p:blipFill rotWithShape="1">
          <a:blip r:embed="rId3"/>
          <a:srcRect l="12085"/>
          <a:stretch/>
        </p:blipFill>
        <p:spPr>
          <a:xfrm rot="20474918">
            <a:off x="5060229" y="2477066"/>
            <a:ext cx="1588922" cy="948968"/>
          </a:xfrm>
          <a:prstGeom prst="rect">
            <a:avLst/>
          </a:prstGeom>
        </p:spPr>
      </p:pic>
      <p:pic>
        <p:nvPicPr>
          <p:cNvPr id="4" name="Picture 3">
            <a:extLst>
              <a:ext uri="{FF2B5EF4-FFF2-40B4-BE49-F238E27FC236}">
                <a16:creationId xmlns:a16="http://schemas.microsoft.com/office/drawing/2014/main" id="{3BA628A0-1322-4043-BE83-25493484508B}"/>
              </a:ext>
            </a:extLst>
          </p:cNvPr>
          <p:cNvPicPr>
            <a:picLocks noChangeAspect="1"/>
          </p:cNvPicPr>
          <p:nvPr/>
        </p:nvPicPr>
        <p:blipFill rotWithShape="1">
          <a:blip r:embed="rId4"/>
          <a:srcRect t="725" r="2424"/>
          <a:stretch/>
        </p:blipFill>
        <p:spPr>
          <a:xfrm rot="912203">
            <a:off x="6176072" y="1205046"/>
            <a:ext cx="1877861" cy="1418924"/>
          </a:xfrm>
          <a:prstGeom prst="rect">
            <a:avLst/>
          </a:prstGeom>
        </p:spPr>
      </p:pic>
      <p:pic>
        <p:nvPicPr>
          <p:cNvPr id="6" name="Picture 5">
            <a:extLst>
              <a:ext uri="{FF2B5EF4-FFF2-40B4-BE49-F238E27FC236}">
                <a16:creationId xmlns:a16="http://schemas.microsoft.com/office/drawing/2014/main" id="{820394E4-2E8B-4181-A5A8-5FFA956B8786}"/>
              </a:ext>
            </a:extLst>
          </p:cNvPr>
          <p:cNvPicPr>
            <a:picLocks noChangeAspect="1"/>
          </p:cNvPicPr>
          <p:nvPr/>
        </p:nvPicPr>
        <p:blipFill>
          <a:blip r:embed="rId5"/>
          <a:stretch>
            <a:fillRect/>
          </a:stretch>
        </p:blipFill>
        <p:spPr>
          <a:xfrm>
            <a:off x="6566073" y="2374634"/>
            <a:ext cx="2027220" cy="1349220"/>
          </a:xfrm>
          <a:prstGeom prst="rect">
            <a:avLst/>
          </a:prstGeom>
        </p:spPr>
      </p:pic>
    </p:spTree>
    <p:extLst>
      <p:ext uri="{BB962C8B-B14F-4D97-AF65-F5344CB8AC3E}">
        <p14:creationId xmlns:p14="http://schemas.microsoft.com/office/powerpoint/2010/main" val="7568406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Screen for necessary behaviours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p:txBody>
          <a:bodyPr/>
          <a:lstStyle/>
          <a:p>
            <a:pPr>
              <a:lnSpc>
                <a:spcPct val="150000"/>
              </a:lnSpc>
            </a:pPr>
            <a:r>
              <a:rPr lang="en-US" sz="2000" dirty="0">
                <a:solidFill>
                  <a:schemeClr val="dk1"/>
                </a:solidFill>
                <a:latin typeface="Verdana"/>
                <a:ea typeface="Verdana"/>
                <a:cs typeface="Verdana"/>
              </a:rPr>
              <a:t>Some professions require the willingness to demonstrate certain behaviors</a:t>
            </a:r>
          </a:p>
          <a:p>
            <a:pPr>
              <a:lnSpc>
                <a:spcPct val="150000"/>
              </a:lnSpc>
            </a:pPr>
            <a:r>
              <a:rPr lang="en-US" sz="2000" dirty="0">
                <a:solidFill>
                  <a:schemeClr val="dk1"/>
                </a:solidFill>
                <a:latin typeface="Verdana"/>
                <a:ea typeface="Verdana"/>
                <a:cs typeface="Verdana"/>
              </a:rPr>
              <a:t>Consider them as hard selection criteria</a:t>
            </a:r>
          </a:p>
          <a:p>
            <a:pPr marL="114300" indent="0" algn="just">
              <a:lnSpc>
                <a:spcPct val="150000"/>
              </a:lnSpc>
              <a:buNone/>
            </a:pPr>
            <a:endParaRPr lang="en-US" sz="2000" dirty="0">
              <a:solidFill>
                <a:schemeClr val="dk1"/>
              </a:solidFill>
              <a:latin typeface="Verdana"/>
              <a:ea typeface="Verdana"/>
              <a:cs typeface="Verdana"/>
            </a:endParaRPr>
          </a:p>
        </p:txBody>
      </p:sp>
    </p:spTree>
    <p:extLst>
      <p:ext uri="{BB962C8B-B14F-4D97-AF65-F5344CB8AC3E}">
        <p14:creationId xmlns:p14="http://schemas.microsoft.com/office/powerpoint/2010/main" val="1908418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4" name="Google Shape;79;p15">
            <a:extLst>
              <a:ext uri="{FF2B5EF4-FFF2-40B4-BE49-F238E27FC236}">
                <a16:creationId xmlns:a16="http://schemas.microsoft.com/office/drawing/2014/main" id="{EF7CF164-0454-4BDD-81AD-1F9A3AA034D0}"/>
              </a:ext>
            </a:extLst>
          </p:cNvPr>
          <p:cNvSpPr txBox="1"/>
          <p:nvPr/>
        </p:nvSpPr>
        <p:spPr>
          <a:xfrm>
            <a:off x="-130714" y="1461424"/>
            <a:ext cx="8198227" cy="2966611"/>
          </a:xfrm>
          <a:prstGeom prst="rect">
            <a:avLst/>
          </a:prstGeom>
          <a:noFill/>
          <a:ln>
            <a:noFill/>
          </a:ln>
        </p:spPr>
        <p:txBody>
          <a:bodyPr spcFirstLastPara="1" wrap="square" lIns="91425" tIns="91425" rIns="91425" bIns="91425" anchor="t" anchorCtr="0">
            <a:noAutofit/>
          </a:bodyPr>
          <a:lstStyle/>
          <a:p>
            <a:pPr marL="936000" marR="0" lvl="4"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Foreign-born</a:t>
            </a:r>
          </a:p>
          <a:p>
            <a:pPr marL="1678950" marR="0" lvl="4"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Dubai (83%)</a:t>
            </a:r>
          </a:p>
          <a:p>
            <a:pPr marL="1678950" marR="0" lvl="4"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Brussels (62%)</a:t>
            </a:r>
          </a:p>
          <a:p>
            <a:pPr marL="1678950" marR="0" lvl="4"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Toronto (46%)</a:t>
            </a:r>
          </a:p>
        </p:txBody>
      </p:sp>
    </p:spTree>
    <p:extLst>
      <p:ext uri="{BB962C8B-B14F-4D97-AF65-F5344CB8AC3E}">
        <p14:creationId xmlns:p14="http://schemas.microsoft.com/office/powerpoint/2010/main" val="347589151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p:txBody>
          <a:bodyPr/>
          <a:lstStyle/>
          <a:p>
            <a:r>
              <a:rPr lang="en-GB" sz="2400" b="1" dirty="0">
                <a:solidFill>
                  <a:srgbClr val="004C97"/>
                </a:solidFill>
                <a:latin typeface="Verdana"/>
                <a:ea typeface="Verdana"/>
                <a:cs typeface="Verdana"/>
              </a:rPr>
              <a:t>Screen for necessary behaviours</a:t>
            </a:r>
          </a:p>
        </p:txBody>
      </p:sp>
      <p:sp>
        <p:nvSpPr>
          <p:cNvPr id="3" name="Text Placeholder 2">
            <a:extLst>
              <a:ext uri="{FF2B5EF4-FFF2-40B4-BE49-F238E27FC236}">
                <a16:creationId xmlns:a16="http://schemas.microsoft.com/office/drawing/2014/main" id="{3FD76B7A-7B19-4688-A879-BB98CB31CB34}"/>
              </a:ext>
            </a:extLst>
          </p:cNvPr>
          <p:cNvSpPr>
            <a:spLocks noGrp="1"/>
          </p:cNvSpPr>
          <p:nvPr>
            <p:ph type="body" idx="1"/>
          </p:nvPr>
        </p:nvSpPr>
        <p:spPr>
          <a:xfrm>
            <a:off x="311700" y="863550"/>
            <a:ext cx="8520600" cy="3416400"/>
          </a:xfrm>
        </p:spPr>
        <p:txBody>
          <a:bodyPr/>
          <a:lstStyle/>
          <a:p>
            <a:pPr marL="114300" indent="0" algn="just">
              <a:lnSpc>
                <a:spcPct val="150000"/>
              </a:lnSpc>
              <a:buNone/>
            </a:pP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“During our intake conversation we use a checklist to discuss all the different aspects that are important for the job. This checklist includes  expectations with regard to learning the local language, wearing a headscarf, working in mixed-gender teams, punctuality, serving pork and alcohol for instance. We check whether the candidates are willing to carry out the job according to our company values” (Director, residential care center)</a:t>
            </a:r>
            <a:br>
              <a:rPr lang="en-US" sz="2000" dirty="0"/>
            </a:br>
            <a:endParaRPr lang="en-US" sz="2000" dirty="0">
              <a:solidFill>
                <a:schemeClr val="dk1"/>
              </a:solidFill>
              <a:latin typeface="Verdana"/>
              <a:ea typeface="Verdana"/>
              <a:cs typeface="Verdana"/>
            </a:endParaRPr>
          </a:p>
        </p:txBody>
      </p:sp>
    </p:spTree>
    <p:extLst>
      <p:ext uri="{BB962C8B-B14F-4D97-AF65-F5344CB8AC3E}">
        <p14:creationId xmlns:p14="http://schemas.microsoft.com/office/powerpoint/2010/main" val="209406628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lang="en-GB"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ctr">
              <a:buNone/>
            </a:pPr>
            <a:r>
              <a:rPr lang="en-GB" sz="3600" dirty="0">
                <a:solidFill>
                  <a:schemeClr val="lt1"/>
                </a:solidFill>
                <a:latin typeface="Verdana"/>
                <a:ea typeface="Verdana"/>
                <a:cs typeface="Verdana"/>
                <a:sym typeface="Verdana"/>
              </a:rPr>
              <a:t>Case</a:t>
            </a:r>
            <a:endParaRPr lang="en-US" sz="3600" dirty="0">
              <a:solidFill>
                <a:schemeClr val="lt1"/>
              </a:solidFill>
              <a:latin typeface="Verdana"/>
              <a:ea typeface="Verdana"/>
              <a:cs typeface="Verdana"/>
              <a:sym typeface="Verdana"/>
            </a:endParaRPr>
          </a:p>
          <a:p>
            <a:pPr marL="114300" lvl="0" indent="0" algn="ctr">
              <a:buNone/>
            </a:pPr>
            <a:endParaRPr lang="en-US" sz="3600"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2787196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E62-95FC-4E58-91EC-F267E55CAEEA}"/>
              </a:ext>
            </a:extLst>
          </p:cNvPr>
          <p:cNvSpPr>
            <a:spLocks noGrp="1"/>
          </p:cNvSpPr>
          <p:nvPr>
            <p:ph type="title"/>
          </p:nvPr>
        </p:nvSpPr>
        <p:spPr>
          <a:xfrm>
            <a:off x="311700" y="21146"/>
            <a:ext cx="8520600" cy="572700"/>
          </a:xfrm>
        </p:spPr>
        <p:txBody>
          <a:bodyPr/>
          <a:lstStyle/>
          <a:p>
            <a:r>
              <a:rPr lang="en-GB" sz="2000" b="1" dirty="0">
                <a:solidFill>
                  <a:srgbClr val="004C97"/>
                </a:solidFill>
                <a:latin typeface="Verdana"/>
                <a:ea typeface="Verdana"/>
                <a:cs typeface="Verdana"/>
              </a:rPr>
              <a:t>Testimonial City of Ghent and Public </a:t>
            </a:r>
            <a:r>
              <a:rPr lang="en-GB" sz="2000" b="1" dirty="0" err="1">
                <a:solidFill>
                  <a:srgbClr val="004C97"/>
                </a:solidFill>
                <a:latin typeface="Verdana"/>
                <a:ea typeface="Verdana"/>
                <a:cs typeface="Verdana"/>
              </a:rPr>
              <a:t>Center</a:t>
            </a:r>
            <a:r>
              <a:rPr lang="en-GB" sz="2000" b="1" dirty="0">
                <a:solidFill>
                  <a:srgbClr val="004C97"/>
                </a:solidFill>
                <a:latin typeface="Verdana"/>
                <a:ea typeface="Verdana"/>
                <a:cs typeface="Verdana"/>
              </a:rPr>
              <a:t> for Social Welfare Ghent</a:t>
            </a:r>
          </a:p>
        </p:txBody>
      </p:sp>
      <p:sp>
        <p:nvSpPr>
          <p:cNvPr id="3" name="Text Placeholder 2">
            <a:extLst>
              <a:ext uri="{FF2B5EF4-FFF2-40B4-BE49-F238E27FC236}">
                <a16:creationId xmlns:a16="http://schemas.microsoft.com/office/drawing/2014/main" id="{7AAD08F8-469B-42FC-84A0-5C1DA6CE5468}"/>
              </a:ext>
            </a:extLst>
          </p:cNvPr>
          <p:cNvSpPr>
            <a:spLocks noGrp="1"/>
          </p:cNvSpPr>
          <p:nvPr>
            <p:ph type="body" idx="1"/>
          </p:nvPr>
        </p:nvSpPr>
        <p:spPr/>
        <p:txBody>
          <a:bodyPr/>
          <a:lstStyle/>
          <a:p>
            <a:endParaRPr lang="en-GB"/>
          </a:p>
        </p:txBody>
      </p:sp>
      <p:pic>
        <p:nvPicPr>
          <p:cNvPr id="4" name="Picture 3">
            <a:extLst>
              <a:ext uri="{FF2B5EF4-FFF2-40B4-BE49-F238E27FC236}">
                <a16:creationId xmlns:a16="http://schemas.microsoft.com/office/drawing/2014/main" id="{0BED2C07-17D6-42DF-856A-7586D4C5B1CF}"/>
              </a:ext>
            </a:extLst>
          </p:cNvPr>
          <p:cNvPicPr>
            <a:picLocks noChangeAspect="1"/>
          </p:cNvPicPr>
          <p:nvPr/>
        </p:nvPicPr>
        <p:blipFill rotWithShape="1">
          <a:blip r:embed="rId3"/>
          <a:srcRect t="23430"/>
          <a:stretch/>
        </p:blipFill>
        <p:spPr>
          <a:xfrm>
            <a:off x="5034612" y="1276299"/>
            <a:ext cx="2678858" cy="2246045"/>
          </a:xfrm>
          <a:prstGeom prst="rect">
            <a:avLst/>
          </a:prstGeom>
        </p:spPr>
      </p:pic>
      <p:pic>
        <p:nvPicPr>
          <p:cNvPr id="5" name="Picture 4">
            <a:extLst>
              <a:ext uri="{FF2B5EF4-FFF2-40B4-BE49-F238E27FC236}">
                <a16:creationId xmlns:a16="http://schemas.microsoft.com/office/drawing/2014/main" id="{DAA412DE-77FD-4EC5-B21F-681C46094438}"/>
              </a:ext>
            </a:extLst>
          </p:cNvPr>
          <p:cNvPicPr>
            <a:picLocks noChangeAspect="1"/>
          </p:cNvPicPr>
          <p:nvPr/>
        </p:nvPicPr>
        <p:blipFill>
          <a:blip r:embed="rId4"/>
          <a:stretch>
            <a:fillRect/>
          </a:stretch>
        </p:blipFill>
        <p:spPr>
          <a:xfrm>
            <a:off x="1430530" y="1484922"/>
            <a:ext cx="2606738" cy="1828800"/>
          </a:xfrm>
          <a:prstGeom prst="rect">
            <a:avLst/>
          </a:prstGeom>
        </p:spPr>
      </p:pic>
    </p:spTree>
    <p:extLst>
      <p:ext uri="{BB962C8B-B14F-4D97-AF65-F5344CB8AC3E}">
        <p14:creationId xmlns:p14="http://schemas.microsoft.com/office/powerpoint/2010/main" val="205722555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70" name="Google Shape;70;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71" name="Google Shape;71;p14"/>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72" name="Google Shape;72;p14"/>
          <p:cNvSpPr/>
          <p:nvPr/>
        </p:nvSpPr>
        <p:spPr>
          <a:xfrm>
            <a:off x="0" y="1585425"/>
            <a:ext cx="667958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err="1">
                <a:solidFill>
                  <a:schemeClr val="lt1"/>
                </a:solidFill>
                <a:latin typeface="Verdana"/>
                <a:ea typeface="Verdana"/>
                <a:cs typeface="Verdana"/>
                <a:sym typeface="Verdana"/>
              </a:rPr>
              <a:t>NiMAP</a:t>
            </a:r>
            <a:r>
              <a:rPr lang="en-US" sz="3200" b="0" i="0" u="none" strike="noStrike" cap="none" dirty="0">
                <a:solidFill>
                  <a:schemeClr val="lt1"/>
                </a:solidFill>
                <a:latin typeface="Verdana"/>
                <a:ea typeface="Verdana"/>
                <a:cs typeface="Verdana"/>
                <a:sym typeface="Verdana"/>
              </a:rPr>
              <a:t> MODULE 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2800" b="0" i="0" u="none" strike="noStrike" cap="none" dirty="0">
                <a:solidFill>
                  <a:schemeClr val="lt1"/>
                </a:solidFill>
                <a:latin typeface="Verdana"/>
                <a:ea typeface="Verdana"/>
                <a:cs typeface="Verdana"/>
                <a:sym typeface="Verdana"/>
              </a:rPr>
              <a:t>Managing diversity in the workplace</a:t>
            </a:r>
            <a:endParaRPr sz="2800" b="0" i="0" u="none" strike="noStrike" cap="none" dirty="0">
              <a:solidFill>
                <a:schemeClr val="lt1"/>
              </a:solidFill>
              <a:latin typeface="Verdana"/>
              <a:ea typeface="Verdana"/>
              <a:cs typeface="Verdana"/>
              <a:sym typeface="Verdana"/>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Title 1">
            <a:extLst>
              <a:ext uri="{FF2B5EF4-FFF2-40B4-BE49-F238E27FC236}">
                <a16:creationId xmlns:a16="http://schemas.microsoft.com/office/drawing/2014/main" id="{AC5D4762-A69B-49BD-96CF-D186DBB64D42}"/>
              </a:ext>
            </a:extLst>
          </p:cNvPr>
          <p:cNvSpPr>
            <a:spLocks noGrp="1"/>
          </p:cNvSpPr>
          <p:nvPr>
            <p:ph type="title"/>
          </p:nvPr>
        </p:nvSpPr>
        <p:spPr/>
        <p:txBody>
          <a:bodyPr/>
          <a:lstStyle/>
          <a:p>
            <a:endParaRPr lang="en-GB"/>
          </a:p>
        </p:txBody>
      </p:sp>
      <p:sp>
        <p:nvSpPr>
          <p:cNvPr id="81" name="Google Shape;81;p1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lvl="0" algn="just" rtl="0">
              <a:lnSpc>
                <a:spcPct val="150000"/>
              </a:lnSpc>
              <a:spcBef>
                <a:spcPts val="600"/>
              </a:spcBef>
              <a:spcAft>
                <a:spcPts val="0"/>
              </a:spcAft>
              <a:buSzPts val="1800"/>
              <a:buFont typeface="+mj-lt"/>
              <a:buAutoNum type="arabicPeriod"/>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Preparing and supporting diverse teams</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825500" lvl="1" indent="-228600" algn="just">
              <a:lnSpc>
                <a:spcPct val="150000"/>
              </a:lnSpc>
              <a:spcBef>
                <a:spcPts val="600"/>
              </a:spcBef>
              <a:buFont typeface="+mj-lt"/>
              <a:buAutoNum type="arabicPeriod"/>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   Creating a clear team context</a:t>
            </a:r>
          </a:p>
          <a:p>
            <a:pPr marL="996950" lvl="1" indent="-400050" algn="just" rtl="0">
              <a:lnSpc>
                <a:spcPct val="150000"/>
              </a:lnSpc>
              <a:spcBef>
                <a:spcPts val="600"/>
              </a:spcBef>
              <a:spcAft>
                <a:spcPts val="0"/>
              </a:spcAft>
              <a:buSzPts val="1400"/>
              <a:buFont typeface="Verdana"/>
              <a:buAutoNum type="arabicPeriod"/>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Effective communication</a:t>
            </a:r>
            <a:endParaRPr sz="11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996950" lvl="1" indent="-400050" algn="just" rtl="0">
              <a:lnSpc>
                <a:spcPct val="150000"/>
              </a:lnSpc>
              <a:spcBef>
                <a:spcPts val="600"/>
              </a:spcBef>
              <a:spcAft>
                <a:spcPts val="0"/>
              </a:spcAft>
              <a:buSzPts val="1400"/>
              <a:buFont typeface="Verdana"/>
              <a:buAutoNum type="arabicPeriod"/>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Building new competencies</a:t>
            </a:r>
            <a:endParaRPr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457200" lvl="0" indent="-342900" algn="just" rtl="0">
              <a:lnSpc>
                <a:spcPct val="150000"/>
              </a:lnSpc>
              <a:spcBef>
                <a:spcPts val="600"/>
              </a:spcBef>
              <a:spcAft>
                <a:spcPts val="0"/>
              </a:spcAft>
              <a:buSzPts val="1800"/>
              <a:buFont typeface="Verdana"/>
              <a:buAutoNum type="arabicPeriod"/>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A great kick-off for new recruits</a:t>
            </a:r>
            <a:endParaRPr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996950" lvl="1" indent="-400050" algn="just" rtl="0">
              <a:lnSpc>
                <a:spcPct val="150000"/>
              </a:lnSpc>
              <a:spcBef>
                <a:spcPts val="600"/>
              </a:spcBef>
              <a:spcAft>
                <a:spcPts val="0"/>
              </a:spcAft>
              <a:buSzPts val="1400"/>
              <a:buFont typeface="Verdana"/>
              <a:buAutoNum type="arabicPeriod"/>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Onboarding </a:t>
            </a:r>
            <a:endParaRPr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996950" lvl="1" indent="-400050" algn="just" rtl="0">
              <a:lnSpc>
                <a:spcPct val="150000"/>
              </a:lnSpc>
              <a:spcBef>
                <a:spcPts val="600"/>
              </a:spcBef>
              <a:spcAft>
                <a:spcPts val="0"/>
              </a:spcAft>
              <a:buSzPts val="1400"/>
              <a:buFont typeface="Verdana"/>
              <a:buAutoNum type="arabicPeriod"/>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Extra attention for relocated talent</a:t>
            </a:r>
            <a:endParaRPr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996950" lvl="1" indent="-400050" algn="just" rtl="0">
              <a:lnSpc>
                <a:spcPct val="150000"/>
              </a:lnSpc>
              <a:spcBef>
                <a:spcPts val="600"/>
              </a:spcBef>
              <a:spcAft>
                <a:spcPts val="0"/>
              </a:spcAft>
              <a:buSzPts val="1400"/>
              <a:buFont typeface="Verdana"/>
              <a:buAutoNum type="arabicPeriod"/>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Local language training </a:t>
            </a:r>
            <a:endParaRPr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996950" lvl="1" indent="-400050" algn="just" rtl="0">
              <a:lnSpc>
                <a:spcPct val="150000"/>
              </a:lnSpc>
              <a:spcBef>
                <a:spcPts val="600"/>
              </a:spcBef>
              <a:spcAft>
                <a:spcPts val="0"/>
              </a:spcAft>
              <a:buSzPts val="1400"/>
              <a:buFont typeface="Verdana"/>
              <a:buAutoNum type="arabicPeriod"/>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Mentoring </a:t>
            </a:r>
            <a:endParaRPr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p:txBody>
      </p:sp>
      <p:cxnSp>
        <p:nvCxnSpPr>
          <p:cNvPr id="82" name="Google Shape;82;p15"/>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83" name="Google Shape;83;p15"/>
          <p:cNvSpPr/>
          <p:nvPr/>
        </p:nvSpPr>
        <p:spPr>
          <a:xfrm>
            <a:off x="311700" y="257050"/>
            <a:ext cx="4790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4C97"/>
                </a:solidFill>
                <a:latin typeface="Verdana"/>
                <a:ea typeface="Verdana"/>
                <a:cs typeface="Verdana"/>
                <a:sym typeface="Verdana"/>
              </a:rPr>
              <a:t>Table of contents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ctr" rtl="0">
              <a:lnSpc>
                <a:spcPct val="115000"/>
              </a:lnSpc>
              <a:spcBef>
                <a:spcPts val="0"/>
              </a:spcBef>
              <a:spcAft>
                <a:spcPts val="0"/>
              </a:spcAft>
              <a:buSzPts val="1800"/>
              <a:buNone/>
            </a:pPr>
            <a:r>
              <a:rPr lang="en-US" sz="3600">
                <a:solidFill>
                  <a:schemeClr val="lt1"/>
                </a:solidFill>
                <a:latin typeface="Verdana"/>
                <a:ea typeface="Verdana"/>
                <a:cs typeface="Verdana"/>
                <a:sym typeface="Verdana"/>
              </a:rPr>
              <a:t>1.</a:t>
            </a:r>
            <a:r>
              <a:rPr lang="en-US" sz="5400" b="1">
                <a:solidFill>
                  <a:schemeClr val="lt1"/>
                </a:solidFill>
              </a:rPr>
              <a:t> </a:t>
            </a:r>
            <a:r>
              <a:rPr lang="en-US" sz="3600">
                <a:solidFill>
                  <a:schemeClr val="lt1"/>
                </a:solidFill>
                <a:latin typeface="Verdana"/>
                <a:ea typeface="Verdana"/>
                <a:cs typeface="Verdana"/>
                <a:sym typeface="Verdana"/>
              </a:rPr>
              <a:t>Preparing and supporting diverse teams</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a:alphaModFix/>
          </a:blip>
          <a:srcRect/>
          <a:stretch/>
        </p:blipFill>
        <p:spPr>
          <a:xfrm>
            <a:off x="-1188727" y="-432105"/>
            <a:ext cx="11203583" cy="5575605"/>
          </a:xfrm>
          <a:prstGeom prst="rect">
            <a:avLst/>
          </a:prstGeom>
          <a:noFill/>
          <a:ln>
            <a:noFill/>
          </a:ln>
        </p:spPr>
      </p:pic>
      <p:sp>
        <p:nvSpPr>
          <p:cNvPr id="94" name="Google Shape;94;p17"/>
          <p:cNvSpPr txBox="1">
            <a:spLocks noGrp="1"/>
          </p:cNvSpPr>
          <p:nvPr>
            <p:ph type="body" idx="1"/>
          </p:nvPr>
        </p:nvSpPr>
        <p:spPr>
          <a:xfrm>
            <a:off x="-35560" y="0"/>
            <a:ext cx="8994503" cy="51435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b="1">
              <a:solidFill>
                <a:schemeClr val="dk1"/>
              </a:solidFill>
            </a:endParaRPr>
          </a:p>
          <a:p>
            <a:pPr marL="114300" lvl="0" indent="0" algn="l" rtl="0">
              <a:lnSpc>
                <a:spcPct val="115000"/>
              </a:lnSpc>
              <a:spcBef>
                <a:spcPts val="0"/>
              </a:spcBef>
              <a:spcAft>
                <a:spcPts val="0"/>
              </a:spcAft>
              <a:buSzPts val="1800"/>
              <a:buNone/>
            </a:pPr>
            <a:endParaRPr b="1">
              <a:solidFill>
                <a:schemeClr val="dk1"/>
              </a:solidFill>
            </a:endParaRPr>
          </a:p>
          <a:p>
            <a:pPr marL="114300" lvl="0" indent="0" algn="ctr" rtl="0">
              <a:lnSpc>
                <a:spcPct val="115000"/>
              </a:lnSpc>
              <a:spcBef>
                <a:spcPts val="0"/>
              </a:spcBef>
              <a:spcAft>
                <a:spcPts val="0"/>
              </a:spcAft>
              <a:buSzPts val="1800"/>
              <a:buNone/>
            </a:pPr>
            <a:r>
              <a:rPr lang="en-US" sz="3600" b="1">
                <a:solidFill>
                  <a:srgbClr val="004C97"/>
                </a:solidFill>
                <a:latin typeface="Verdana"/>
                <a:ea typeface="Verdana"/>
                <a:cs typeface="Verdana"/>
                <a:sym typeface="Verdana"/>
              </a:rPr>
              <a:t>Creating a clear team context</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dirty="0">
                <a:solidFill>
                  <a:srgbClr val="004C97"/>
                </a:solidFill>
                <a:latin typeface="Verdana"/>
                <a:ea typeface="Verdana"/>
                <a:cs typeface="Verdana"/>
                <a:sym typeface="Verdana"/>
              </a:rPr>
              <a:t>Creating a clear team context</a:t>
            </a:r>
            <a:endParaRPr sz="2400" b="1" dirty="0">
              <a:solidFill>
                <a:srgbClr val="004C97"/>
              </a:solidFill>
              <a:latin typeface="Verdana"/>
              <a:ea typeface="Verdana"/>
              <a:cs typeface="Verdana"/>
              <a:sym typeface="Verdana"/>
            </a:endParaRPr>
          </a:p>
        </p:txBody>
      </p:sp>
      <p:sp>
        <p:nvSpPr>
          <p:cNvPr id="100" name="Google Shape;100;p1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150000"/>
              </a:lnSpc>
              <a:spcBef>
                <a:spcPts val="1600"/>
              </a:spcBef>
              <a:spcAft>
                <a:spcPts val="0"/>
              </a:spcAft>
              <a:buSzPts val="1800"/>
              <a:buFont typeface="+mj-lt"/>
              <a:buAutoNum type="arabicPeriod"/>
            </a:pPr>
            <a:r>
              <a:rPr lang="en-US" sz="1800" dirty="0">
                <a:solidFill>
                  <a:schemeClr val="dk1"/>
                </a:solidFill>
                <a:latin typeface="Verdana"/>
                <a:ea typeface="Verdana"/>
                <a:cs typeface="Verdana"/>
                <a:sym typeface="Verdana"/>
              </a:rPr>
              <a:t>Translating values to a code of conduct</a:t>
            </a:r>
          </a:p>
          <a:p>
            <a:pPr marL="457200" lvl="0" indent="-342900" algn="just" rtl="0">
              <a:lnSpc>
                <a:spcPct val="150000"/>
              </a:lnSpc>
              <a:spcBef>
                <a:spcPts val="1600"/>
              </a:spcBef>
              <a:spcAft>
                <a:spcPts val="0"/>
              </a:spcAft>
              <a:buSzPts val="1800"/>
              <a:buFont typeface="+mj-lt"/>
              <a:buAutoNum type="arabicPeriod"/>
            </a:pPr>
            <a:r>
              <a:rPr lang="en-US" sz="1800" dirty="0">
                <a:solidFill>
                  <a:schemeClr val="dk1"/>
                </a:solidFill>
                <a:latin typeface="Verdana"/>
                <a:ea typeface="Verdana"/>
                <a:cs typeface="Verdana"/>
                <a:sym typeface="Verdana"/>
              </a:rPr>
              <a:t>Community building</a:t>
            </a:r>
            <a:endParaRPr sz="1800" dirty="0">
              <a:latin typeface="Verdana"/>
              <a:ea typeface="Verdana"/>
              <a:cs typeface="Verdana"/>
              <a:sym typeface="Verdana"/>
            </a:endParaRPr>
          </a:p>
          <a:p>
            <a:pPr marL="457200" lvl="0" indent="-228600" algn="just" rtl="0">
              <a:lnSpc>
                <a:spcPct val="200000"/>
              </a:lnSpc>
              <a:spcBef>
                <a:spcPts val="0"/>
              </a:spcBef>
              <a:spcAft>
                <a:spcPts val="0"/>
              </a:spcAft>
              <a:buSzPts val="1800"/>
              <a:buNone/>
            </a:pPr>
            <a:endParaRPr dirty="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dirty="0">
              <a:solidFill>
                <a:schemeClr val="dk1"/>
              </a:solidFill>
              <a:latin typeface="Verdana"/>
              <a:ea typeface="Verdana"/>
              <a:cs typeface="Verdana"/>
              <a:sym typeface="Verdana"/>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a:extLst>
              <a:ext uri="{FF2B5EF4-FFF2-40B4-BE49-F238E27FC236}">
                <a16:creationId xmlns:a16="http://schemas.microsoft.com/office/drawing/2014/main" id="{69DCD8AE-378C-4BA2-8C04-B1E59681CF2B}"/>
              </a:ext>
            </a:extLst>
          </p:cNvPr>
          <p:cNvSpPr>
            <a:spLocks noGrp="1"/>
          </p:cNvSpPr>
          <p:nvPr>
            <p:ph type="title"/>
          </p:nvPr>
        </p:nvSpPr>
        <p:spPr/>
        <p:txBody>
          <a:bodyPr/>
          <a:lstStyle/>
          <a:p>
            <a:endParaRPr lang="en-GB"/>
          </a:p>
        </p:txBody>
      </p:sp>
      <p:sp>
        <p:nvSpPr>
          <p:cNvPr id="106" name="Google Shape;106;p19"/>
          <p:cNvSpPr txBox="1">
            <a:spLocks noGrp="1"/>
          </p:cNvSpPr>
          <p:nvPr>
            <p:ph type="body" idx="1"/>
          </p:nvPr>
        </p:nvSpPr>
        <p:spPr>
          <a:xfrm>
            <a:off x="311700" y="842361"/>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200000"/>
              </a:lnSpc>
              <a:spcBef>
                <a:spcPts val="0"/>
              </a:spcBef>
              <a:spcAft>
                <a:spcPts val="0"/>
              </a:spcAft>
              <a:buSzPts val="1800"/>
              <a:buNone/>
            </a:pPr>
            <a:r>
              <a:rPr lang="en-US" dirty="0">
                <a:solidFill>
                  <a:schemeClr val="dk1"/>
                </a:solidFill>
                <a:latin typeface="Verdana"/>
                <a:ea typeface="Verdana"/>
                <a:cs typeface="Verdana"/>
                <a:sym typeface="Verdana"/>
              </a:rPr>
              <a:t>Frameworks help to:</a:t>
            </a:r>
            <a:endParaRPr dirty="0"/>
          </a:p>
          <a:p>
            <a:pPr marL="457200" lvl="0" indent="-342900" algn="just" rtl="0">
              <a:lnSpc>
                <a:spcPct val="200000"/>
              </a:lnSpc>
              <a:spcBef>
                <a:spcPts val="0"/>
              </a:spcBef>
              <a:spcAft>
                <a:spcPts val="0"/>
              </a:spcAft>
              <a:buSzPts val="1800"/>
              <a:buChar char="●"/>
            </a:pPr>
            <a:r>
              <a:rPr lang="en-US" dirty="0">
                <a:solidFill>
                  <a:schemeClr val="dk1"/>
                </a:solidFill>
                <a:latin typeface="Verdana"/>
                <a:ea typeface="Verdana"/>
                <a:cs typeface="Verdana"/>
                <a:sym typeface="Verdana"/>
              </a:rPr>
              <a:t>Align people within your </a:t>
            </a:r>
            <a:r>
              <a:rPr lang="en-US" dirty="0" err="1">
                <a:solidFill>
                  <a:schemeClr val="dk1"/>
                </a:solidFill>
                <a:latin typeface="Verdana"/>
                <a:ea typeface="Verdana"/>
                <a:cs typeface="Verdana"/>
                <a:sym typeface="Verdana"/>
              </a:rPr>
              <a:t>organisation</a:t>
            </a:r>
            <a:endParaRPr dirty="0"/>
          </a:p>
          <a:p>
            <a:pPr marL="457200" lvl="0" indent="-342900" algn="just" rtl="0">
              <a:lnSpc>
                <a:spcPct val="200000"/>
              </a:lnSpc>
              <a:spcBef>
                <a:spcPts val="0"/>
              </a:spcBef>
              <a:spcAft>
                <a:spcPts val="0"/>
              </a:spcAft>
              <a:buSzPts val="1800"/>
              <a:buChar char="●"/>
            </a:pPr>
            <a:r>
              <a:rPr lang="en-US" dirty="0">
                <a:solidFill>
                  <a:schemeClr val="dk1"/>
                </a:solidFill>
                <a:latin typeface="Verdana"/>
                <a:ea typeface="Verdana"/>
                <a:cs typeface="Verdana"/>
                <a:sym typeface="Verdana"/>
              </a:rPr>
              <a:t>Handle dilemmas &amp; make decisions</a:t>
            </a:r>
            <a:endParaRPr dirty="0"/>
          </a:p>
          <a:p>
            <a:pPr marL="457200" lvl="0" indent="-342900" algn="just" rtl="0">
              <a:lnSpc>
                <a:spcPct val="200000"/>
              </a:lnSpc>
              <a:spcBef>
                <a:spcPts val="0"/>
              </a:spcBef>
              <a:spcAft>
                <a:spcPts val="0"/>
              </a:spcAft>
              <a:buSzPts val="1800"/>
              <a:buChar char="●"/>
            </a:pPr>
            <a:r>
              <a:rPr lang="en-US" dirty="0">
                <a:solidFill>
                  <a:schemeClr val="dk1"/>
                </a:solidFill>
                <a:latin typeface="Verdana"/>
                <a:ea typeface="Verdana"/>
                <a:cs typeface="Verdana"/>
                <a:sym typeface="Verdana"/>
              </a:rPr>
              <a:t>Communicate your corporate values externally</a:t>
            </a:r>
            <a:endParaRPr dirty="0"/>
          </a:p>
          <a:p>
            <a:pPr marL="457200" lvl="0" indent="-342900" algn="just" rtl="0">
              <a:lnSpc>
                <a:spcPct val="200000"/>
              </a:lnSpc>
              <a:spcBef>
                <a:spcPts val="0"/>
              </a:spcBef>
              <a:spcAft>
                <a:spcPts val="0"/>
              </a:spcAft>
              <a:buSzPts val="1800"/>
              <a:buChar char="●"/>
            </a:pPr>
            <a:r>
              <a:rPr lang="en-US" dirty="0">
                <a:solidFill>
                  <a:schemeClr val="dk1"/>
                </a:solidFill>
                <a:latin typeface="Verdana"/>
                <a:ea typeface="Verdana"/>
                <a:cs typeface="Verdana"/>
                <a:sym typeface="Verdana"/>
              </a:rPr>
              <a:t>Benchmark performance</a:t>
            </a:r>
            <a:endParaRPr dirty="0"/>
          </a:p>
          <a:p>
            <a:pPr marL="457200" lvl="0" indent="-342900" algn="just" rtl="0">
              <a:lnSpc>
                <a:spcPct val="200000"/>
              </a:lnSpc>
              <a:spcBef>
                <a:spcPts val="0"/>
              </a:spcBef>
              <a:spcAft>
                <a:spcPts val="0"/>
              </a:spcAft>
              <a:buSzPts val="1800"/>
              <a:buChar char="●"/>
            </a:pPr>
            <a:r>
              <a:rPr lang="en-US" dirty="0">
                <a:solidFill>
                  <a:schemeClr val="dk1"/>
                </a:solidFill>
                <a:latin typeface="Verdana"/>
                <a:ea typeface="Verdana"/>
                <a:cs typeface="Verdana"/>
                <a:sym typeface="Verdana"/>
              </a:rPr>
              <a:t>Encourage discussions of ethics and compliance </a:t>
            </a:r>
            <a:endParaRPr dirty="0"/>
          </a:p>
          <a:p>
            <a:pPr marL="457200" lvl="0" indent="-228600" algn="just" rtl="0">
              <a:lnSpc>
                <a:spcPct val="200000"/>
              </a:lnSpc>
              <a:spcBef>
                <a:spcPts val="0"/>
              </a:spcBef>
              <a:spcAft>
                <a:spcPts val="0"/>
              </a:spcAft>
              <a:buSzPts val="1800"/>
              <a:buNone/>
            </a:pPr>
            <a:endParaRPr dirty="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dirty="0">
              <a:solidFill>
                <a:schemeClr val="dk1"/>
              </a:solidFill>
              <a:latin typeface="Verdana"/>
              <a:ea typeface="Verdana"/>
              <a:cs typeface="Verdana"/>
              <a:sym typeface="Verdana"/>
            </a:endParaRPr>
          </a:p>
        </p:txBody>
      </p:sp>
      <p:sp>
        <p:nvSpPr>
          <p:cNvPr id="6" name="Google Shape;99;p18">
            <a:extLst>
              <a:ext uri="{FF2B5EF4-FFF2-40B4-BE49-F238E27FC236}">
                <a16:creationId xmlns:a16="http://schemas.microsoft.com/office/drawing/2014/main" id="{039F46F2-1F42-40AC-A44C-C1B7FD8CF39B}"/>
              </a:ext>
            </a:extLst>
          </p:cNvPr>
          <p:cNvSpPr txBox="1">
            <a:spLocks/>
          </p:cNvSpPr>
          <p:nvPr/>
        </p:nvSpPr>
        <p:spPr>
          <a:xfrm>
            <a:off x="311700" y="269661"/>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004C97"/>
                </a:solidFill>
                <a:latin typeface="Verdana"/>
                <a:ea typeface="Verdana"/>
                <a:cs typeface="Verdana"/>
                <a:sym typeface="Verdana"/>
              </a:rPr>
              <a:t>Translating values to a code of conduct</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How to build a strong code of conduct</a:t>
            </a:r>
            <a:endParaRPr sz="2400" b="1">
              <a:solidFill>
                <a:srgbClr val="004C97"/>
              </a:solidFill>
              <a:latin typeface="Verdana"/>
              <a:ea typeface="Verdana"/>
              <a:cs typeface="Verdana"/>
              <a:sym typeface="Verdana"/>
            </a:endParaRPr>
          </a:p>
        </p:txBody>
      </p:sp>
      <p:sp>
        <p:nvSpPr>
          <p:cNvPr id="112" name="Google Shape;112;p2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571500" lvl="0" indent="-457200" algn="just" rtl="0">
              <a:lnSpc>
                <a:spcPct val="200000"/>
              </a:lnSpc>
              <a:spcBef>
                <a:spcPts val="0"/>
              </a:spcBef>
              <a:spcAft>
                <a:spcPts val="0"/>
              </a:spcAft>
              <a:buSzPts val="1800"/>
              <a:buFont typeface="Verdana"/>
              <a:buAutoNum type="arabicPeriod"/>
            </a:pPr>
            <a:r>
              <a:rPr lang="en-US" dirty="0">
                <a:solidFill>
                  <a:schemeClr val="dk1"/>
                </a:solidFill>
                <a:latin typeface="Verdana"/>
                <a:ea typeface="Verdana"/>
                <a:cs typeface="Verdana"/>
                <a:sym typeface="Verdana"/>
              </a:rPr>
              <a:t>Clarify your </a:t>
            </a:r>
            <a:r>
              <a:rPr lang="en-US" dirty="0" err="1">
                <a:solidFill>
                  <a:schemeClr val="dk1"/>
                </a:solidFill>
                <a:latin typeface="Verdana"/>
                <a:ea typeface="Verdana"/>
                <a:cs typeface="Verdana"/>
                <a:sym typeface="Verdana"/>
              </a:rPr>
              <a:t>organisation’s</a:t>
            </a:r>
            <a:r>
              <a:rPr lang="en-US" dirty="0">
                <a:solidFill>
                  <a:schemeClr val="dk1"/>
                </a:solidFill>
                <a:latin typeface="Verdana"/>
                <a:ea typeface="Verdana"/>
                <a:cs typeface="Verdana"/>
                <a:sym typeface="Verdana"/>
              </a:rPr>
              <a:t> mission, values and principles </a:t>
            </a:r>
            <a:endParaRPr dirty="0">
              <a:latin typeface="Verdana"/>
              <a:ea typeface="Verdana"/>
              <a:cs typeface="Verdana"/>
              <a:sym typeface="Verdana"/>
            </a:endParaRPr>
          </a:p>
          <a:p>
            <a:pPr marL="571500" lvl="0" indent="-457200" algn="just" rtl="0">
              <a:lnSpc>
                <a:spcPct val="200000"/>
              </a:lnSpc>
              <a:spcBef>
                <a:spcPts val="0"/>
              </a:spcBef>
              <a:spcAft>
                <a:spcPts val="0"/>
              </a:spcAft>
              <a:buSzPts val="1800"/>
              <a:buFont typeface="Verdana"/>
              <a:buAutoNum type="arabicPeriod"/>
            </a:pPr>
            <a:r>
              <a:rPr lang="en-US" dirty="0">
                <a:solidFill>
                  <a:schemeClr val="dk1"/>
                </a:solidFill>
                <a:latin typeface="Verdana"/>
                <a:ea typeface="Verdana"/>
                <a:cs typeface="Verdana"/>
                <a:sym typeface="Verdana"/>
              </a:rPr>
              <a:t>Link to concrete standards of professional conduct </a:t>
            </a:r>
            <a:endParaRPr dirty="0">
              <a:latin typeface="Verdana"/>
              <a:ea typeface="Verdana"/>
              <a:cs typeface="Verdana"/>
              <a:sym typeface="Verdana"/>
            </a:endParaRPr>
          </a:p>
          <a:p>
            <a:pPr marL="571500" lvl="0" indent="-457200" algn="just" rtl="0">
              <a:lnSpc>
                <a:spcPct val="200000"/>
              </a:lnSpc>
              <a:spcBef>
                <a:spcPts val="0"/>
              </a:spcBef>
              <a:spcAft>
                <a:spcPts val="0"/>
              </a:spcAft>
              <a:buSzPts val="1800"/>
              <a:buFont typeface="Verdana"/>
              <a:buAutoNum type="arabicPeriod"/>
            </a:pPr>
            <a:r>
              <a:rPr lang="en-US" dirty="0">
                <a:solidFill>
                  <a:schemeClr val="dk1"/>
                </a:solidFill>
                <a:latin typeface="Verdana"/>
                <a:ea typeface="Verdana"/>
                <a:cs typeface="Verdana"/>
                <a:sym typeface="Verdana"/>
              </a:rPr>
              <a:t>Make it concise and concrete </a:t>
            </a:r>
            <a:endParaRPr dirty="0">
              <a:latin typeface="Verdana"/>
              <a:ea typeface="Verdana"/>
              <a:cs typeface="Verdana"/>
              <a:sym typeface="Verdana"/>
            </a:endParaRPr>
          </a:p>
          <a:p>
            <a:pPr marL="571500" lvl="0" indent="-457200" algn="just" rtl="0">
              <a:lnSpc>
                <a:spcPct val="200000"/>
              </a:lnSpc>
              <a:spcBef>
                <a:spcPts val="0"/>
              </a:spcBef>
              <a:spcAft>
                <a:spcPts val="0"/>
              </a:spcAft>
              <a:buSzPts val="1800"/>
              <a:buFont typeface="Verdana"/>
              <a:buAutoNum type="arabicPeriod"/>
            </a:pPr>
            <a:r>
              <a:rPr lang="en-US" dirty="0">
                <a:solidFill>
                  <a:schemeClr val="dk1"/>
                </a:solidFill>
                <a:latin typeface="Verdana"/>
                <a:ea typeface="Verdana"/>
                <a:cs typeface="Verdana"/>
                <a:sym typeface="Verdana"/>
              </a:rPr>
              <a:t>Check against real ethical dilemmas</a:t>
            </a:r>
            <a:endParaRPr dirty="0">
              <a:latin typeface="Verdana"/>
              <a:ea typeface="Verdana"/>
              <a:cs typeface="Verdana"/>
              <a:sym typeface="Verdana"/>
            </a:endParaRPr>
          </a:p>
          <a:p>
            <a:pPr marL="571500" lvl="0" indent="-342900" algn="just" rtl="0">
              <a:lnSpc>
                <a:spcPct val="200000"/>
              </a:lnSpc>
              <a:spcBef>
                <a:spcPts val="0"/>
              </a:spcBef>
              <a:spcAft>
                <a:spcPts val="0"/>
              </a:spcAft>
              <a:buSzPts val="1800"/>
              <a:buFont typeface="Arial"/>
              <a:buNone/>
            </a:pPr>
            <a:endParaRPr sz="2000" dirty="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sz="2000" dirty="0">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7" name="Google Shape;79;p15">
            <a:extLst>
              <a:ext uri="{FF2B5EF4-FFF2-40B4-BE49-F238E27FC236}">
                <a16:creationId xmlns:a16="http://schemas.microsoft.com/office/drawing/2014/main" id="{C7772893-221D-4AAD-8152-60F1675EBCA5}"/>
              </a:ext>
            </a:extLst>
          </p:cNvPr>
          <p:cNvSpPr txBox="1"/>
          <p:nvPr/>
        </p:nvSpPr>
        <p:spPr>
          <a:xfrm>
            <a:off x="472886" y="1724741"/>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Q.4: What is the</a:t>
            </a:r>
            <a:r>
              <a:rPr lang="en-GB" sz="2800" dirty="0">
                <a:latin typeface="Verdana" panose="020B0604030504040204" pitchFamily="34" charset="0"/>
                <a:ea typeface="Verdana" panose="020B0604030504040204" pitchFamily="34" charset="0"/>
                <a:cs typeface="Verdana" panose="020B0604030504040204" pitchFamily="34" charset="0"/>
              </a:rPr>
              <a:t> % of</a:t>
            </a: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Flemish people </a:t>
            </a:r>
            <a:r>
              <a:rPr kumimoji="0" lang="en-US" sz="2800" b="1" i="0" u="sng"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not having</a:t>
            </a:r>
            <a:r>
              <a:rPr lang="en-US" sz="2800" b="1" dirty="0">
                <a:latin typeface="Verdana" panose="020B0604030504040204" pitchFamily="34" charset="0"/>
                <a:ea typeface="Verdana" panose="020B0604030504040204" pitchFamily="34" charset="0"/>
                <a:cs typeface="Verdana" panose="020B0604030504040204" pitchFamily="34" charset="0"/>
              </a:rPr>
              <a:t> </a:t>
            </a: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friends or acquaintances from a different origin than theirs?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Arial"/>
              <a:buAutoNum type="alphaUcPeriod"/>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87963539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Code of conduct: example JNJ</a:t>
            </a:r>
            <a:endParaRPr sz="2400" b="1">
              <a:solidFill>
                <a:srgbClr val="004C97"/>
              </a:solidFill>
              <a:latin typeface="Verdana"/>
              <a:ea typeface="Verdana"/>
              <a:cs typeface="Verdana"/>
              <a:sym typeface="Verdana"/>
            </a:endParaRPr>
          </a:p>
        </p:txBody>
      </p:sp>
      <p:sp>
        <p:nvSpPr>
          <p:cNvPr id="2" name="Text Placeholder 1">
            <a:extLst>
              <a:ext uri="{FF2B5EF4-FFF2-40B4-BE49-F238E27FC236}">
                <a16:creationId xmlns:a16="http://schemas.microsoft.com/office/drawing/2014/main" id="{64F80F98-ACE0-4CCC-823E-8A7552C1961D}"/>
              </a:ext>
            </a:extLst>
          </p:cNvPr>
          <p:cNvSpPr>
            <a:spLocks noGrp="1"/>
          </p:cNvSpPr>
          <p:nvPr>
            <p:ph type="body" idx="1"/>
          </p:nvPr>
        </p:nvSpPr>
        <p:spPr/>
        <p:txBody>
          <a:bodyPr/>
          <a:lstStyle/>
          <a:p>
            <a:endParaRPr lang="en-GB"/>
          </a:p>
        </p:txBody>
      </p:sp>
      <p:pic>
        <p:nvPicPr>
          <p:cNvPr id="118" name="Google Shape;118;p21" descr="https://lh4.googleusercontent.com/o-wTxlEmED0Mb4PXzXrw-Y7J56pZLkEFxR_prLD1onEBmDDQG5nXMZjrdMk8Dc1sO8bzrlQfLilgID8f1C1BnRjXdxRVRTeOTXZEKzDpOQ_Tsud308SSHEpY6A6o46JUdfVrCkE9"/>
          <p:cNvPicPr preferRelativeResize="0"/>
          <p:nvPr/>
        </p:nvPicPr>
        <p:blipFill rotWithShape="1">
          <a:blip r:embed="rId3">
            <a:alphaModFix/>
          </a:blip>
          <a:srcRect/>
          <a:stretch/>
        </p:blipFill>
        <p:spPr>
          <a:xfrm>
            <a:off x="175363" y="842361"/>
            <a:ext cx="3019295" cy="4159233"/>
          </a:xfrm>
          <a:prstGeom prst="rect">
            <a:avLst/>
          </a:prstGeom>
          <a:noFill/>
          <a:ln>
            <a:noFill/>
          </a:ln>
        </p:spPr>
      </p:pic>
      <p:pic>
        <p:nvPicPr>
          <p:cNvPr id="119" name="Google Shape;119;p21"/>
          <p:cNvPicPr preferRelativeResize="0"/>
          <p:nvPr/>
        </p:nvPicPr>
        <p:blipFill rotWithShape="1">
          <a:blip r:embed="rId4">
            <a:alphaModFix/>
          </a:blip>
          <a:srcRect/>
          <a:stretch/>
        </p:blipFill>
        <p:spPr>
          <a:xfrm>
            <a:off x="3048392" y="1098392"/>
            <a:ext cx="6095608" cy="3903202"/>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dirty="0">
                <a:solidFill>
                  <a:srgbClr val="004C97"/>
                </a:solidFill>
                <a:latin typeface="Verdana"/>
                <a:ea typeface="Verdana"/>
                <a:cs typeface="Verdana"/>
                <a:sym typeface="Verdana"/>
              </a:rPr>
              <a:t>Code of conduct</a:t>
            </a:r>
            <a:endParaRPr sz="2400" b="1" dirty="0">
              <a:solidFill>
                <a:srgbClr val="004C97"/>
              </a:solidFill>
              <a:latin typeface="Verdana"/>
              <a:ea typeface="Verdana"/>
              <a:cs typeface="Verdana"/>
              <a:sym typeface="Verdana"/>
            </a:endParaRPr>
          </a:p>
        </p:txBody>
      </p:sp>
      <p:sp>
        <p:nvSpPr>
          <p:cNvPr id="125" name="Google Shape;125;p22"/>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571500" lvl="0" indent="-457200" algn="just" rtl="0">
              <a:lnSpc>
                <a:spcPct val="200000"/>
              </a:lnSpc>
              <a:spcBef>
                <a:spcPts val="0"/>
              </a:spcBef>
              <a:spcAft>
                <a:spcPts val="0"/>
              </a:spcAft>
              <a:buSzPts val="1800"/>
              <a:buFont typeface="Verdana"/>
              <a:buAutoNum type="arabicPeriod"/>
            </a:pPr>
            <a:r>
              <a:rPr lang="en-US" dirty="0">
                <a:solidFill>
                  <a:schemeClr val="dk1"/>
                </a:solidFill>
                <a:latin typeface="Verdana"/>
                <a:ea typeface="Verdana"/>
                <a:cs typeface="Verdana"/>
                <a:sym typeface="Verdana"/>
              </a:rPr>
              <a:t>Define 5 dilemmas you encountered/will encounter by bringing in more diversity in your teams</a:t>
            </a:r>
            <a:endParaRPr dirty="0">
              <a:latin typeface="Verdana"/>
              <a:ea typeface="Verdana"/>
              <a:cs typeface="Verdana"/>
              <a:sym typeface="Verdana"/>
            </a:endParaRPr>
          </a:p>
          <a:p>
            <a:pPr marL="571500" lvl="0" indent="-457200" algn="just" rtl="0">
              <a:lnSpc>
                <a:spcPct val="200000"/>
              </a:lnSpc>
              <a:spcBef>
                <a:spcPts val="0"/>
              </a:spcBef>
              <a:spcAft>
                <a:spcPts val="0"/>
              </a:spcAft>
              <a:buSzPts val="1800"/>
              <a:buFont typeface="Verdana"/>
              <a:buAutoNum type="arabicPeriod"/>
            </a:pPr>
            <a:r>
              <a:rPr lang="en-US" dirty="0">
                <a:solidFill>
                  <a:schemeClr val="dk1"/>
                </a:solidFill>
                <a:latin typeface="Verdana"/>
                <a:ea typeface="Verdana"/>
                <a:cs typeface="Verdana"/>
                <a:sym typeface="Verdana"/>
              </a:rPr>
              <a:t>Discuss them with each other </a:t>
            </a:r>
            <a:endParaRPr dirty="0">
              <a:latin typeface="Verdana"/>
              <a:ea typeface="Verdana"/>
              <a:cs typeface="Verdana"/>
              <a:sym typeface="Verdana"/>
            </a:endParaRPr>
          </a:p>
          <a:p>
            <a:pPr marL="571500" lvl="0" indent="-457200" algn="just" rtl="0">
              <a:lnSpc>
                <a:spcPct val="200000"/>
              </a:lnSpc>
              <a:spcBef>
                <a:spcPts val="0"/>
              </a:spcBef>
              <a:spcAft>
                <a:spcPts val="0"/>
              </a:spcAft>
              <a:buSzPts val="1800"/>
              <a:buFont typeface="Verdana"/>
              <a:buAutoNum type="arabicPeriod"/>
            </a:pPr>
            <a:r>
              <a:rPr lang="en-US" dirty="0">
                <a:solidFill>
                  <a:schemeClr val="dk1"/>
                </a:solidFill>
                <a:latin typeface="Verdana"/>
                <a:ea typeface="Verdana"/>
                <a:cs typeface="Verdana"/>
                <a:sym typeface="Verdana"/>
              </a:rPr>
              <a:t>Create a guideline on how to handle similar future dilemmas</a:t>
            </a:r>
            <a:br>
              <a:rPr lang="en-US" dirty="0">
                <a:solidFill>
                  <a:schemeClr val="dk1"/>
                </a:solidFill>
                <a:latin typeface="Verdana"/>
                <a:ea typeface="Verdana"/>
                <a:cs typeface="Verdana"/>
                <a:sym typeface="Verdana"/>
              </a:rPr>
            </a:br>
            <a:r>
              <a:rPr lang="en-US" dirty="0">
                <a:solidFill>
                  <a:schemeClr val="dk1"/>
                </a:solidFill>
                <a:latin typeface="Verdana"/>
                <a:ea typeface="Verdana"/>
                <a:cs typeface="Verdana"/>
                <a:sym typeface="Verdana"/>
              </a:rPr>
              <a:t>(linked to your company values)</a:t>
            </a:r>
          </a:p>
          <a:p>
            <a:pPr marL="571500" lvl="0" indent="-457200" algn="just" rtl="0">
              <a:lnSpc>
                <a:spcPct val="200000"/>
              </a:lnSpc>
              <a:spcBef>
                <a:spcPts val="0"/>
              </a:spcBef>
              <a:spcAft>
                <a:spcPts val="0"/>
              </a:spcAft>
              <a:buSzPts val="1800"/>
              <a:buFont typeface="Verdana"/>
              <a:buAutoNum type="arabicPeriod"/>
            </a:pPr>
            <a:r>
              <a:rPr lang="en-US" dirty="0">
                <a:solidFill>
                  <a:schemeClr val="dk1"/>
                </a:solidFill>
                <a:latin typeface="Verdana"/>
                <a:ea typeface="Verdana"/>
                <a:cs typeface="Verdana"/>
                <a:sym typeface="Verdana"/>
              </a:rPr>
              <a:t>Translate to a code of conduct</a:t>
            </a:r>
            <a:endParaRPr dirty="0">
              <a:latin typeface="Verdana"/>
              <a:ea typeface="Verdana"/>
              <a:cs typeface="Verdana"/>
              <a:sym typeface="Verdana"/>
            </a:endParaRPr>
          </a:p>
          <a:p>
            <a:pPr marL="571500" lvl="0" indent="-342900" algn="just" rtl="0">
              <a:lnSpc>
                <a:spcPct val="200000"/>
              </a:lnSpc>
              <a:spcBef>
                <a:spcPts val="0"/>
              </a:spcBef>
              <a:spcAft>
                <a:spcPts val="0"/>
              </a:spcAft>
              <a:buSzPts val="1800"/>
              <a:buFont typeface="Arial"/>
              <a:buNone/>
            </a:pPr>
            <a:endParaRPr sz="2000" dirty="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sz="2000" dirty="0">
              <a:solidFill>
                <a:schemeClr val="dk1"/>
              </a:solidFill>
              <a:latin typeface="Verdana"/>
              <a:ea typeface="Verdana"/>
              <a:cs typeface="Verdana"/>
              <a:sym typeface="Verdana"/>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Community building</a:t>
            </a:r>
            <a:endParaRPr sz="2400" b="1">
              <a:solidFill>
                <a:srgbClr val="004C97"/>
              </a:solidFill>
              <a:latin typeface="Verdana"/>
              <a:ea typeface="Verdana"/>
              <a:cs typeface="Verdana"/>
              <a:sym typeface="Verdana"/>
            </a:endParaRPr>
          </a:p>
        </p:txBody>
      </p:sp>
      <p:sp>
        <p:nvSpPr>
          <p:cNvPr id="131" name="Google Shape;131;p23"/>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Affinity groups to support identity and safety</a:t>
            </a:r>
            <a:endParaRPr dirty="0"/>
          </a:p>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Opportunities to meet senior leaders</a:t>
            </a:r>
            <a:endParaRPr dirty="0"/>
          </a:p>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Invitations to solve business problems </a:t>
            </a:r>
            <a:endParaRPr dirty="0"/>
          </a:p>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Platforms to indicate identity-related issues</a:t>
            </a:r>
            <a:endParaRPr dirty="0"/>
          </a:p>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Strong connection between majority and minority groups!</a:t>
            </a:r>
            <a:endParaRPr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5" name="Picture 4">
            <a:extLst>
              <a:ext uri="{FF2B5EF4-FFF2-40B4-BE49-F238E27FC236}">
                <a16:creationId xmlns:a16="http://schemas.microsoft.com/office/drawing/2014/main" id="{62340269-4908-465C-9291-67AC08BE1297}"/>
              </a:ext>
            </a:extLst>
          </p:cNvPr>
          <p:cNvPicPr>
            <a:picLocks noChangeAspect="1"/>
          </p:cNvPicPr>
          <p:nvPr/>
        </p:nvPicPr>
        <p:blipFill>
          <a:blip r:embed="rId3"/>
          <a:stretch>
            <a:fillRect/>
          </a:stretch>
        </p:blipFill>
        <p:spPr>
          <a:xfrm>
            <a:off x="-35560" y="0"/>
            <a:ext cx="9427708" cy="5258055"/>
          </a:xfrm>
          <a:prstGeom prst="rect">
            <a:avLst/>
          </a:prstGeom>
        </p:spPr>
      </p:pic>
      <p:sp>
        <p:nvSpPr>
          <p:cNvPr id="136" name="Google Shape;136;p24"/>
          <p:cNvSpPr txBox="1">
            <a:spLocks noGrp="1"/>
          </p:cNvSpPr>
          <p:nvPr>
            <p:ph type="body" idx="1"/>
          </p:nvPr>
        </p:nvSpPr>
        <p:spPr>
          <a:xfrm>
            <a:off x="-35560" y="0"/>
            <a:ext cx="8994600" cy="51435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dk1"/>
              </a:solidFill>
            </a:endParaRPr>
          </a:p>
          <a:p>
            <a:pPr marL="114300" lvl="0" indent="0" algn="l" rtl="0">
              <a:lnSpc>
                <a:spcPct val="115000"/>
              </a:lnSpc>
              <a:spcBef>
                <a:spcPts val="0"/>
              </a:spcBef>
              <a:spcAft>
                <a:spcPts val="0"/>
              </a:spcAft>
              <a:buSzPts val="1800"/>
              <a:buNone/>
            </a:pPr>
            <a:endParaRPr dirty="0">
              <a:solidFill>
                <a:schemeClr val="dk1"/>
              </a:solidFill>
            </a:endParaRPr>
          </a:p>
          <a:p>
            <a:pPr marL="114300" lvl="0" indent="0" algn="l" rtl="0">
              <a:lnSpc>
                <a:spcPct val="115000"/>
              </a:lnSpc>
              <a:spcBef>
                <a:spcPts val="0"/>
              </a:spcBef>
              <a:spcAft>
                <a:spcPts val="0"/>
              </a:spcAft>
              <a:buSzPts val="1800"/>
              <a:buNone/>
            </a:pPr>
            <a:endParaRPr dirty="0">
              <a:solidFill>
                <a:schemeClr val="dk1"/>
              </a:solidFill>
            </a:endParaRPr>
          </a:p>
          <a:p>
            <a:pPr marL="114300" lvl="0" indent="0" algn="l" rtl="0">
              <a:lnSpc>
                <a:spcPct val="115000"/>
              </a:lnSpc>
              <a:spcBef>
                <a:spcPts val="0"/>
              </a:spcBef>
              <a:spcAft>
                <a:spcPts val="0"/>
              </a:spcAft>
              <a:buSzPts val="1800"/>
              <a:buNone/>
            </a:pPr>
            <a:endParaRPr b="1" dirty="0">
              <a:solidFill>
                <a:schemeClr val="dk1"/>
              </a:solidFill>
            </a:endParaRPr>
          </a:p>
          <a:p>
            <a:pPr marL="114300" lvl="0" indent="0" algn="l" rtl="0">
              <a:lnSpc>
                <a:spcPct val="115000"/>
              </a:lnSpc>
              <a:spcBef>
                <a:spcPts val="0"/>
              </a:spcBef>
              <a:spcAft>
                <a:spcPts val="0"/>
              </a:spcAft>
              <a:buSzPts val="1800"/>
              <a:buNone/>
            </a:pPr>
            <a:endParaRPr b="1" dirty="0">
              <a:solidFill>
                <a:schemeClr val="dk1"/>
              </a:solidFill>
            </a:endParaRPr>
          </a:p>
          <a:p>
            <a:pPr marL="114300" lvl="0" indent="0" algn="ctr" rtl="0">
              <a:lnSpc>
                <a:spcPct val="115000"/>
              </a:lnSpc>
              <a:spcBef>
                <a:spcPts val="0"/>
              </a:spcBef>
              <a:spcAft>
                <a:spcPts val="0"/>
              </a:spcAft>
              <a:buSzPts val="1800"/>
              <a:buNone/>
            </a:pPr>
            <a:r>
              <a:rPr lang="en-US" sz="4000" b="1" dirty="0">
                <a:solidFill>
                  <a:schemeClr val="tx1"/>
                </a:solidFill>
                <a:latin typeface="Verdana"/>
                <a:ea typeface="Verdana"/>
                <a:cs typeface="Verdana"/>
                <a:sym typeface="Verdana"/>
              </a:rPr>
              <a:t>Effective communication</a:t>
            </a:r>
            <a:endParaRPr sz="2000" dirty="0">
              <a:solidFill>
                <a:schemeClr val="tx1"/>
              </a:solidFill>
              <a:highlight>
                <a:srgbClr val="FFFF00"/>
              </a:highlight>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Effective communication</a:t>
            </a:r>
            <a:endParaRPr sz="2400" b="1">
              <a:solidFill>
                <a:srgbClr val="004C97"/>
              </a:solidFill>
              <a:latin typeface="Verdana"/>
              <a:ea typeface="Verdana"/>
              <a:cs typeface="Verdana"/>
              <a:sym typeface="Verdana"/>
            </a:endParaRPr>
          </a:p>
        </p:txBody>
      </p:sp>
      <p:sp>
        <p:nvSpPr>
          <p:cNvPr id="142" name="Google Shape;142;p2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571500" lvl="0" indent="-457200" algn="just" rtl="0">
              <a:lnSpc>
                <a:spcPct val="200000"/>
              </a:lnSpc>
              <a:spcBef>
                <a:spcPts val="0"/>
              </a:spcBef>
              <a:spcAft>
                <a:spcPts val="0"/>
              </a:spcAft>
              <a:buSzPts val="1800"/>
              <a:buFont typeface="Arial"/>
              <a:buAutoNum type="arabicPeriod"/>
            </a:pPr>
            <a:r>
              <a:rPr lang="en-US" sz="2000" dirty="0">
                <a:solidFill>
                  <a:schemeClr val="dk1"/>
                </a:solidFill>
                <a:latin typeface="Verdana"/>
                <a:ea typeface="Verdana"/>
                <a:cs typeface="Verdana"/>
                <a:sym typeface="Verdana"/>
              </a:rPr>
              <a:t>Joint language</a:t>
            </a:r>
            <a:endParaRPr dirty="0"/>
          </a:p>
          <a:p>
            <a:pPr marL="571500" lvl="0" indent="-457200" algn="just" rtl="0">
              <a:lnSpc>
                <a:spcPct val="200000"/>
              </a:lnSpc>
              <a:spcBef>
                <a:spcPts val="0"/>
              </a:spcBef>
              <a:spcAft>
                <a:spcPts val="0"/>
              </a:spcAft>
              <a:buSzPts val="1800"/>
              <a:buFont typeface="Arial"/>
              <a:buAutoNum type="arabicPeriod"/>
            </a:pPr>
            <a:r>
              <a:rPr lang="en-US" sz="2000" dirty="0">
                <a:solidFill>
                  <a:schemeClr val="dk1"/>
                </a:solidFill>
                <a:latin typeface="Verdana"/>
                <a:ea typeface="Verdana"/>
                <a:cs typeface="Verdana"/>
                <a:sym typeface="Verdana"/>
              </a:rPr>
              <a:t>Cross-cultural awareness and communication</a:t>
            </a:r>
            <a:endParaRPr dirty="0"/>
          </a:p>
          <a:p>
            <a:pPr marL="571500" lvl="0" indent="-457200" algn="just" rtl="0">
              <a:lnSpc>
                <a:spcPct val="200000"/>
              </a:lnSpc>
              <a:spcBef>
                <a:spcPts val="0"/>
              </a:spcBef>
              <a:spcAft>
                <a:spcPts val="0"/>
              </a:spcAft>
              <a:buSzPts val="1800"/>
              <a:buFont typeface="Arial"/>
              <a:buAutoNum type="arabicPeriod"/>
            </a:pPr>
            <a:r>
              <a:rPr lang="en-US" sz="2000" dirty="0">
                <a:solidFill>
                  <a:schemeClr val="dk1"/>
                </a:solidFill>
                <a:latin typeface="Verdana"/>
                <a:ea typeface="Verdana"/>
                <a:cs typeface="Verdana"/>
                <a:sym typeface="Verdana"/>
              </a:rPr>
              <a:t>Feedback culture</a:t>
            </a:r>
            <a:endParaRPr dirty="0"/>
          </a:p>
          <a:p>
            <a:pPr marL="0" lvl="0" indent="0" algn="just" rtl="0">
              <a:lnSpc>
                <a:spcPct val="200000"/>
              </a:lnSpc>
              <a:spcBef>
                <a:spcPts val="0"/>
              </a:spcBef>
              <a:spcAft>
                <a:spcPts val="0"/>
              </a:spcAft>
              <a:buNone/>
            </a:pPr>
            <a:endParaRPr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Joint language</a:t>
            </a:r>
            <a:endParaRPr sz="2400" b="1">
              <a:solidFill>
                <a:srgbClr val="004C97"/>
              </a:solidFill>
              <a:latin typeface="Verdana"/>
              <a:ea typeface="Verdana"/>
              <a:cs typeface="Verdana"/>
              <a:sym typeface="Verdana"/>
            </a:endParaRPr>
          </a:p>
        </p:txBody>
      </p:sp>
      <p:sp>
        <p:nvSpPr>
          <p:cNvPr id="148" name="Google Shape;148;p26"/>
          <p:cNvSpPr txBox="1">
            <a:spLocks noGrp="1"/>
          </p:cNvSpPr>
          <p:nvPr>
            <p:ph type="body" idx="1"/>
          </p:nvPr>
        </p:nvSpPr>
        <p:spPr>
          <a:xfrm>
            <a:off x="311700" y="885147"/>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Corporate language: English</a:t>
            </a:r>
            <a:endParaRPr dirty="0"/>
          </a:p>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Internal documents</a:t>
            </a:r>
            <a:endParaRPr dirty="0"/>
          </a:p>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Email </a:t>
            </a:r>
            <a:endParaRPr dirty="0"/>
          </a:p>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Informal communication</a:t>
            </a:r>
            <a:endParaRPr sz="2000" dirty="0">
              <a:solidFill>
                <a:schemeClr val="dk1"/>
              </a:solidFill>
              <a:latin typeface="Verdana"/>
              <a:ea typeface="Verdana"/>
              <a:cs typeface="Verdana"/>
              <a:sym typeface="Verdana"/>
            </a:endParaRPr>
          </a:p>
          <a:p>
            <a:pPr marL="457200" lvl="0" indent="-355600" algn="just" rtl="0">
              <a:lnSpc>
                <a:spcPct val="200000"/>
              </a:lnSpc>
              <a:spcBef>
                <a:spcPts val="0"/>
              </a:spcBef>
              <a:spcAft>
                <a:spcPts val="0"/>
              </a:spcAft>
              <a:buClr>
                <a:schemeClr val="dk1"/>
              </a:buClr>
              <a:buSzPts val="2000"/>
              <a:buFont typeface="Verdana"/>
              <a:buChar char="●"/>
            </a:pPr>
            <a:r>
              <a:rPr lang="en-US" sz="2000" dirty="0">
                <a:solidFill>
                  <a:schemeClr val="dk1"/>
                </a:solidFill>
                <a:latin typeface="Verdana"/>
                <a:ea typeface="Verdana"/>
                <a:cs typeface="Verdana"/>
                <a:sym typeface="Verdana"/>
              </a:rPr>
              <a:t>Avoid jargon and metaphors</a:t>
            </a:r>
            <a:endParaRPr sz="2000" dirty="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None/>
            </a:pPr>
            <a:endParaRPr sz="2000" dirty="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sz="2000" dirty="0">
              <a:solidFill>
                <a:schemeClr val="dk1"/>
              </a:solidFill>
              <a:latin typeface="Verdana"/>
              <a:ea typeface="Verdana"/>
              <a:cs typeface="Verdana"/>
              <a:sym typeface="Verdana"/>
            </a:endParaRPr>
          </a:p>
        </p:txBody>
      </p:sp>
      <p:pic>
        <p:nvPicPr>
          <p:cNvPr id="149" name="Google Shape;149;p26"/>
          <p:cNvPicPr preferRelativeResize="0"/>
          <p:nvPr/>
        </p:nvPicPr>
        <p:blipFill rotWithShape="1">
          <a:blip r:embed="rId3">
            <a:alphaModFix/>
          </a:blip>
          <a:srcRect b="1039"/>
          <a:stretch/>
        </p:blipFill>
        <p:spPr>
          <a:xfrm>
            <a:off x="5661763" y="1095036"/>
            <a:ext cx="2504047" cy="2996622"/>
          </a:xfrm>
          <a:prstGeom prst="rect">
            <a:avLst/>
          </a:prstGeom>
          <a:noFill/>
          <a:ln>
            <a:noFill/>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dirty="0">
                <a:solidFill>
                  <a:srgbClr val="004C97"/>
                </a:solidFill>
                <a:latin typeface="Verdana"/>
                <a:ea typeface="Verdana"/>
                <a:cs typeface="Verdana"/>
                <a:sym typeface="Verdana"/>
              </a:rPr>
              <a:t>The case of </a:t>
            </a:r>
            <a:r>
              <a:rPr lang="en-US" sz="2400" b="1" dirty="0" err="1">
                <a:solidFill>
                  <a:srgbClr val="004C97"/>
                </a:solidFill>
                <a:latin typeface="Verdana"/>
                <a:ea typeface="Verdana"/>
                <a:cs typeface="Verdana"/>
                <a:sym typeface="Verdana"/>
              </a:rPr>
              <a:t>Ghada</a:t>
            </a:r>
            <a:endParaRPr sz="2400" b="1" dirty="0">
              <a:solidFill>
                <a:srgbClr val="004C97"/>
              </a:solidFill>
              <a:latin typeface="Verdana"/>
              <a:ea typeface="Verdana"/>
              <a:cs typeface="Verdana"/>
              <a:sym typeface="Verdana"/>
            </a:endParaRPr>
          </a:p>
        </p:txBody>
      </p:sp>
      <p:sp>
        <p:nvSpPr>
          <p:cNvPr id="161" name="Google Shape;161;p28"/>
          <p:cNvSpPr txBox="1">
            <a:spLocks noGrp="1"/>
          </p:cNvSpPr>
          <p:nvPr>
            <p:ph type="body" idx="1"/>
          </p:nvPr>
        </p:nvSpPr>
        <p:spPr>
          <a:xfrm>
            <a:off x="113178" y="863550"/>
            <a:ext cx="8917644"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n-US" sz="1400" dirty="0" err="1">
                <a:solidFill>
                  <a:schemeClr val="dk1"/>
                </a:solidFill>
                <a:latin typeface="Verdana"/>
                <a:ea typeface="Verdana"/>
                <a:cs typeface="Verdana"/>
                <a:sym typeface="Verdana"/>
              </a:rPr>
              <a:t>Ghada</a:t>
            </a:r>
            <a:r>
              <a:rPr lang="en-US" sz="1400" dirty="0">
                <a:solidFill>
                  <a:schemeClr val="dk1"/>
                </a:solidFill>
                <a:latin typeface="Verdana"/>
                <a:ea typeface="Verdana"/>
                <a:cs typeface="Verdana"/>
                <a:sym typeface="Verdana"/>
              </a:rPr>
              <a:t>, a 30 years old Syrian woman, joined the administrative cell of an international pharmaceutical company 2 months ago. She works as administrative assistant for the Belgian division of the company. The administrative team consists of 4 other assistants who have been working together for a long time and form a close group. The team likes to have lunch together in the company restaurant, where they jauntily discuss the novelties of the day. However, </a:t>
            </a:r>
            <a:r>
              <a:rPr lang="en-US" sz="1400" dirty="0" err="1">
                <a:solidFill>
                  <a:schemeClr val="dk1"/>
                </a:solidFill>
                <a:latin typeface="Verdana"/>
                <a:ea typeface="Verdana"/>
                <a:cs typeface="Verdana"/>
                <a:sym typeface="Verdana"/>
              </a:rPr>
              <a:t>Ghada</a:t>
            </a:r>
            <a:r>
              <a:rPr lang="en-US" sz="1400" dirty="0">
                <a:solidFill>
                  <a:schemeClr val="dk1"/>
                </a:solidFill>
                <a:latin typeface="Verdana"/>
                <a:ea typeface="Verdana"/>
                <a:cs typeface="Verdana"/>
                <a:sym typeface="Verdana"/>
              </a:rPr>
              <a:t> does not join her colleagues for lunch. As she doesn’t really master the Dutch language, she doesn’t understand what they’re talking about and can’t participate in the conversations. She would love to join her team members and get to know them better, but doesn’t dare to. Her modest character holds </a:t>
            </a:r>
            <a:r>
              <a:rPr lang="en-US" sz="1400" dirty="0" err="1">
                <a:solidFill>
                  <a:schemeClr val="dk1"/>
                </a:solidFill>
                <a:latin typeface="Verdana"/>
                <a:ea typeface="Verdana"/>
                <a:cs typeface="Verdana"/>
                <a:sym typeface="Verdana"/>
              </a:rPr>
              <a:t>Ghada</a:t>
            </a:r>
            <a:r>
              <a:rPr lang="en-US" sz="1400" dirty="0">
                <a:solidFill>
                  <a:schemeClr val="dk1"/>
                </a:solidFill>
                <a:latin typeface="Verdana"/>
                <a:ea typeface="Verdana"/>
                <a:cs typeface="Verdana"/>
                <a:sym typeface="Verdana"/>
              </a:rPr>
              <a:t> back from asking her colleagues to talk in English instead of Dutch. She thinks that would be quite an impolite request as she does not want to force people to adapt to her individual needs. The administrative team on the other hand, thinks </a:t>
            </a:r>
            <a:r>
              <a:rPr lang="en-US" sz="1400" dirty="0" err="1">
                <a:solidFill>
                  <a:schemeClr val="dk1"/>
                </a:solidFill>
                <a:latin typeface="Verdana"/>
                <a:ea typeface="Verdana"/>
                <a:cs typeface="Verdana"/>
                <a:sym typeface="Verdana"/>
              </a:rPr>
              <a:t>Ghada</a:t>
            </a:r>
            <a:r>
              <a:rPr lang="en-US" sz="1400" dirty="0">
                <a:solidFill>
                  <a:schemeClr val="dk1"/>
                </a:solidFill>
                <a:latin typeface="Verdana"/>
                <a:ea typeface="Verdana"/>
                <a:cs typeface="Verdana"/>
                <a:sym typeface="Verdana"/>
              </a:rPr>
              <a:t> is acting rude and uninterested. They interpret her </a:t>
            </a:r>
            <a:r>
              <a:rPr lang="en-US" sz="1400" dirty="0" err="1">
                <a:solidFill>
                  <a:schemeClr val="dk1"/>
                </a:solidFill>
                <a:latin typeface="Verdana"/>
                <a:ea typeface="Verdana"/>
                <a:cs typeface="Verdana"/>
                <a:sym typeface="Verdana"/>
              </a:rPr>
              <a:t>behaviour</a:t>
            </a:r>
            <a:r>
              <a:rPr lang="en-US" sz="1400" dirty="0">
                <a:solidFill>
                  <a:schemeClr val="dk1"/>
                </a:solidFill>
                <a:latin typeface="Verdana"/>
                <a:ea typeface="Verdana"/>
                <a:cs typeface="Verdana"/>
                <a:sym typeface="Verdana"/>
              </a:rPr>
              <a:t> as a clear sign of a lack of effort to integrate and decide to speak to their supervisor about </a:t>
            </a:r>
            <a:r>
              <a:rPr lang="en-US" sz="1400" dirty="0" err="1">
                <a:solidFill>
                  <a:schemeClr val="dk1"/>
                </a:solidFill>
                <a:latin typeface="Verdana"/>
                <a:ea typeface="Verdana"/>
                <a:cs typeface="Verdana"/>
                <a:sym typeface="Verdana"/>
              </a:rPr>
              <a:t>Ghada’s</a:t>
            </a:r>
            <a:r>
              <a:rPr lang="en-US" sz="1400" dirty="0">
                <a:solidFill>
                  <a:schemeClr val="dk1"/>
                </a:solidFill>
                <a:latin typeface="Verdana"/>
                <a:ea typeface="Verdana"/>
                <a:cs typeface="Verdana"/>
                <a:sym typeface="Verdana"/>
              </a:rPr>
              <a:t> “inappropriate </a:t>
            </a:r>
            <a:r>
              <a:rPr lang="en-US" sz="1400" dirty="0" err="1">
                <a:solidFill>
                  <a:schemeClr val="dk1"/>
                </a:solidFill>
                <a:latin typeface="Verdana"/>
                <a:ea typeface="Verdana"/>
                <a:cs typeface="Verdana"/>
                <a:sym typeface="Verdana"/>
              </a:rPr>
              <a:t>behaviour</a:t>
            </a:r>
            <a:r>
              <a:rPr lang="en-US" sz="1400" dirty="0">
                <a:solidFill>
                  <a:schemeClr val="dk1"/>
                </a:solidFill>
                <a:latin typeface="Verdana"/>
                <a:ea typeface="Verdana"/>
                <a:cs typeface="Verdana"/>
                <a:sym typeface="Verdana"/>
              </a:rPr>
              <a:t>”.</a:t>
            </a:r>
            <a:endParaRPr dirty="0"/>
          </a:p>
          <a:p>
            <a:pPr marL="114300" lvl="0" indent="0" algn="l" rtl="0">
              <a:lnSpc>
                <a:spcPct val="115000"/>
              </a:lnSpc>
              <a:spcBef>
                <a:spcPts val="0"/>
              </a:spcBef>
              <a:spcAft>
                <a:spcPts val="0"/>
              </a:spcAft>
              <a:buSzPts val="1800"/>
              <a:buNone/>
            </a:pPr>
            <a:br>
              <a:rPr lang="en-US" sz="2000" dirty="0"/>
            </a:br>
            <a:endParaRPr sz="2000" dirty="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sz="2000" dirty="0">
              <a:solidFill>
                <a:schemeClr val="dk1"/>
              </a:solidFill>
              <a:latin typeface="Verdana"/>
              <a:ea typeface="Verdana"/>
              <a:cs typeface="Verdana"/>
              <a:sym typeface="Verdana"/>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dirty="0">
                <a:solidFill>
                  <a:srgbClr val="004C97"/>
                </a:solidFill>
                <a:latin typeface="Verdana"/>
                <a:ea typeface="Verdana"/>
                <a:cs typeface="Verdana"/>
                <a:sym typeface="Verdana"/>
              </a:rPr>
              <a:t>The case of </a:t>
            </a:r>
            <a:r>
              <a:rPr lang="en-US" sz="2400" b="1" dirty="0" err="1">
                <a:solidFill>
                  <a:srgbClr val="004C97"/>
                </a:solidFill>
                <a:latin typeface="Verdana"/>
                <a:ea typeface="Verdana"/>
                <a:cs typeface="Verdana"/>
                <a:sym typeface="Verdana"/>
              </a:rPr>
              <a:t>Ghada</a:t>
            </a:r>
            <a:r>
              <a:rPr lang="en-US" sz="2400" b="1" dirty="0">
                <a:solidFill>
                  <a:srgbClr val="004C97"/>
                </a:solidFill>
                <a:latin typeface="Verdana"/>
                <a:ea typeface="Verdana"/>
                <a:cs typeface="Verdana"/>
                <a:sym typeface="Verdana"/>
              </a:rPr>
              <a:t> </a:t>
            </a:r>
            <a:endParaRPr sz="2400" b="1" dirty="0">
              <a:solidFill>
                <a:srgbClr val="004C97"/>
              </a:solidFill>
              <a:latin typeface="Verdana"/>
              <a:ea typeface="Verdana"/>
              <a:cs typeface="Verdana"/>
              <a:sym typeface="Verdana"/>
            </a:endParaRPr>
          </a:p>
        </p:txBody>
      </p:sp>
      <p:sp>
        <p:nvSpPr>
          <p:cNvPr id="161" name="Google Shape;161;p2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algn="ctr"/>
            <a:r>
              <a:rPr lang="en-US" sz="2800" dirty="0">
                <a:solidFill>
                  <a:schemeClr val="tx1"/>
                </a:solidFill>
              </a:rPr>
              <a:t>What would you do if you were </a:t>
            </a:r>
            <a:r>
              <a:rPr lang="en-US" sz="2800" dirty="0" err="1">
                <a:solidFill>
                  <a:schemeClr val="tx1"/>
                </a:solidFill>
              </a:rPr>
              <a:t>Ghada</a:t>
            </a:r>
            <a:r>
              <a:rPr lang="en-US" sz="2800" dirty="0">
                <a:solidFill>
                  <a:schemeClr val="tx1"/>
                </a:solidFill>
              </a:rPr>
              <a:t>? </a:t>
            </a:r>
          </a:p>
          <a:p>
            <a:pPr algn="ctr"/>
            <a:endParaRPr lang="en-US" sz="2800" dirty="0">
              <a:solidFill>
                <a:schemeClr val="tx1"/>
              </a:solidFill>
            </a:endParaRPr>
          </a:p>
          <a:p>
            <a:pPr algn="ctr"/>
            <a:r>
              <a:rPr lang="en-US" sz="2800" dirty="0">
                <a:solidFill>
                  <a:schemeClr val="tx1"/>
                </a:solidFill>
              </a:rPr>
              <a:t>What would you do if you were the supervisor of the administrative unit?</a:t>
            </a:r>
            <a:br>
              <a:rPr lang="en-US" sz="2800" dirty="0">
                <a:solidFill>
                  <a:schemeClr val="tx1"/>
                </a:solidFill>
              </a:rPr>
            </a:br>
            <a:endParaRPr sz="2800" dirty="0">
              <a:solidFill>
                <a:schemeClr val="tx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sz="20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20613814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Cross-cultural awareness and communication</a:t>
            </a:r>
            <a:endParaRPr sz="2400" b="1">
              <a:solidFill>
                <a:srgbClr val="004C97"/>
              </a:solidFill>
              <a:latin typeface="Verdana"/>
              <a:ea typeface="Verdana"/>
              <a:cs typeface="Verdana"/>
              <a:sym typeface="Verdana"/>
            </a:endParaRPr>
          </a:p>
        </p:txBody>
      </p:sp>
      <p:sp>
        <p:nvSpPr>
          <p:cNvPr id="167" name="Google Shape;167;p29"/>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200000"/>
              </a:lnSpc>
              <a:spcBef>
                <a:spcPts val="0"/>
              </a:spcBef>
              <a:spcAft>
                <a:spcPts val="0"/>
              </a:spcAft>
              <a:buSzPts val="1800"/>
              <a:buChar char="●"/>
            </a:pPr>
            <a:r>
              <a:rPr lang="en-US" sz="1600" dirty="0">
                <a:solidFill>
                  <a:schemeClr val="dk1"/>
                </a:solidFill>
                <a:latin typeface="Verdana"/>
                <a:ea typeface="Verdana"/>
                <a:cs typeface="Verdana"/>
                <a:sym typeface="Verdana"/>
              </a:rPr>
              <a:t>Cross-cultural awareness &amp; communication training can provide employees with the knowledge, skills and expertise to collaborate effectively across cultures </a:t>
            </a:r>
            <a:endParaRPr dirty="0"/>
          </a:p>
          <a:p>
            <a:pPr marL="457200" lvl="0" indent="-342900" algn="just" rtl="0">
              <a:lnSpc>
                <a:spcPct val="200000"/>
              </a:lnSpc>
              <a:spcBef>
                <a:spcPts val="0"/>
              </a:spcBef>
              <a:spcAft>
                <a:spcPts val="0"/>
              </a:spcAft>
              <a:buSzPts val="1800"/>
              <a:buChar char="●"/>
            </a:pPr>
            <a:r>
              <a:rPr lang="en-US" sz="1600" dirty="0">
                <a:solidFill>
                  <a:schemeClr val="dk1"/>
                </a:solidFill>
                <a:latin typeface="Verdana"/>
                <a:ea typeface="Verdana"/>
                <a:cs typeface="Verdana"/>
                <a:sym typeface="Verdana"/>
              </a:rPr>
              <a:t>Models that are frequently used within such trainings:</a:t>
            </a:r>
            <a:endParaRPr dirty="0"/>
          </a:p>
          <a:p>
            <a:pPr marL="914400" lvl="1" indent="-342900" algn="just" rtl="0">
              <a:lnSpc>
                <a:spcPct val="200000"/>
              </a:lnSpc>
              <a:spcBef>
                <a:spcPts val="0"/>
              </a:spcBef>
              <a:spcAft>
                <a:spcPts val="0"/>
              </a:spcAft>
              <a:buSzPts val="1800"/>
              <a:buChar char="○"/>
            </a:pPr>
            <a:r>
              <a:rPr lang="en-US" sz="1600" dirty="0">
                <a:solidFill>
                  <a:schemeClr val="dk1"/>
                </a:solidFill>
                <a:latin typeface="Verdana"/>
                <a:ea typeface="Verdana"/>
                <a:cs typeface="Verdana"/>
                <a:sym typeface="Verdana"/>
              </a:rPr>
              <a:t>Hofstede</a:t>
            </a:r>
            <a:endParaRPr dirty="0"/>
          </a:p>
          <a:p>
            <a:pPr marL="914400" lvl="1" indent="-342900" algn="just" rtl="0">
              <a:lnSpc>
                <a:spcPct val="200000"/>
              </a:lnSpc>
              <a:spcBef>
                <a:spcPts val="0"/>
              </a:spcBef>
              <a:spcAft>
                <a:spcPts val="0"/>
              </a:spcAft>
              <a:buSzPts val="1800"/>
              <a:buChar char="○"/>
            </a:pPr>
            <a:r>
              <a:rPr lang="en-US" sz="1600" dirty="0">
                <a:solidFill>
                  <a:schemeClr val="dk1"/>
                </a:solidFill>
                <a:latin typeface="Verdana"/>
                <a:ea typeface="Verdana"/>
                <a:cs typeface="Verdana"/>
                <a:sym typeface="Verdana"/>
              </a:rPr>
              <a:t>Trompenaars</a:t>
            </a:r>
            <a:endParaRPr dirty="0"/>
          </a:p>
          <a:p>
            <a:pPr marL="914400" lvl="1" indent="-342900" algn="just" rtl="0">
              <a:lnSpc>
                <a:spcPct val="200000"/>
              </a:lnSpc>
              <a:spcBef>
                <a:spcPts val="0"/>
              </a:spcBef>
              <a:spcAft>
                <a:spcPts val="0"/>
              </a:spcAft>
              <a:buSzPts val="1800"/>
              <a:buChar char="○"/>
            </a:pPr>
            <a:r>
              <a:rPr lang="en-US" sz="1600" dirty="0">
                <a:solidFill>
                  <a:schemeClr val="dk1"/>
                </a:solidFill>
                <a:latin typeface="Verdana"/>
                <a:ea typeface="Verdana"/>
                <a:cs typeface="Verdana"/>
                <a:sym typeface="Verdana"/>
              </a:rPr>
              <a:t>Lewis</a:t>
            </a:r>
            <a:endParaRPr dirty="0"/>
          </a:p>
          <a:p>
            <a:pPr marL="914400" lvl="1" indent="-228600" algn="just" rtl="0">
              <a:lnSpc>
                <a:spcPct val="200000"/>
              </a:lnSpc>
              <a:spcBef>
                <a:spcPts val="1600"/>
              </a:spcBef>
              <a:spcAft>
                <a:spcPts val="0"/>
              </a:spcAft>
              <a:buSzPts val="1400"/>
              <a:buNone/>
            </a:pPr>
            <a:endParaRPr sz="1200" dirty="0">
              <a:solidFill>
                <a:schemeClr val="dk1"/>
              </a:solidFill>
              <a:latin typeface="Verdana"/>
              <a:ea typeface="Verdana"/>
              <a:cs typeface="Verdana"/>
              <a:sym typeface="Verdana"/>
            </a:endParaRPr>
          </a:p>
          <a:p>
            <a:pPr marL="114300" lvl="0" indent="0" algn="just" rtl="0">
              <a:lnSpc>
                <a:spcPct val="200000"/>
              </a:lnSpc>
              <a:spcBef>
                <a:spcPts val="0"/>
              </a:spcBef>
              <a:spcAft>
                <a:spcPts val="0"/>
              </a:spcAft>
              <a:buSzPts val="1800"/>
              <a:buNone/>
            </a:pPr>
            <a:endParaRPr sz="1600" dirty="0">
              <a:solidFill>
                <a:schemeClr val="dk1"/>
              </a:solidFill>
              <a:latin typeface="Verdana"/>
              <a:ea typeface="Verdana"/>
              <a:cs typeface="Verdana"/>
              <a:sym typeface="Verdana"/>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Hofstede’s model of national culture</a:t>
            </a:r>
            <a:endParaRPr sz="2400" b="1">
              <a:solidFill>
                <a:srgbClr val="004C97"/>
              </a:solidFill>
              <a:latin typeface="Verdana"/>
              <a:ea typeface="Verdana"/>
              <a:cs typeface="Verdana"/>
              <a:sym typeface="Verdana"/>
            </a:endParaRPr>
          </a:p>
        </p:txBody>
      </p:sp>
      <p:sp>
        <p:nvSpPr>
          <p:cNvPr id="3" name="Text Placeholder 2">
            <a:extLst>
              <a:ext uri="{FF2B5EF4-FFF2-40B4-BE49-F238E27FC236}">
                <a16:creationId xmlns:a16="http://schemas.microsoft.com/office/drawing/2014/main" id="{DF348E5B-438C-443D-A01F-3F9D770C5D85}"/>
              </a:ext>
            </a:extLst>
          </p:cNvPr>
          <p:cNvSpPr>
            <a:spLocks noGrp="1"/>
          </p:cNvSpPr>
          <p:nvPr>
            <p:ph type="body" idx="1"/>
          </p:nvPr>
        </p:nvSpPr>
        <p:spPr/>
        <p:txBody>
          <a:bodyPr/>
          <a:lstStyle/>
          <a:p>
            <a:endParaRPr lang="en-GB"/>
          </a:p>
        </p:txBody>
      </p:sp>
      <p:sp>
        <p:nvSpPr>
          <p:cNvPr id="173" name="Google Shape;173;p30"/>
          <p:cNvSpPr txBox="1"/>
          <p:nvPr/>
        </p:nvSpPr>
        <p:spPr>
          <a:xfrm>
            <a:off x="506579" y="951232"/>
            <a:ext cx="8130900" cy="3416400"/>
          </a:xfrm>
          <a:prstGeom prst="rect">
            <a:avLst/>
          </a:prstGeom>
          <a:noFill/>
          <a:ln>
            <a:noFill/>
          </a:ln>
        </p:spPr>
        <p:txBody>
          <a:bodyPr spcFirstLastPara="1" wrap="square" lIns="91425" tIns="91425" rIns="91425" bIns="91425" anchor="t" anchorCtr="0">
            <a:noAutofit/>
          </a:bodyPr>
          <a:lstStyle/>
          <a:p>
            <a:pPr marL="114300" marR="0" lvl="0" indent="0" algn="just" rtl="0">
              <a:lnSpc>
                <a:spcPct val="200000"/>
              </a:lnSpc>
              <a:spcBef>
                <a:spcPts val="0"/>
              </a:spcBef>
              <a:spcAft>
                <a:spcPts val="0"/>
              </a:spcAft>
              <a:buClr>
                <a:schemeClr val="dk2"/>
              </a:buClr>
              <a:buSzPts val="1800"/>
              <a:buFont typeface="Arial"/>
              <a:buNone/>
            </a:pPr>
            <a:endParaRPr sz="2800" b="0" i="0" u="none" strike="noStrike" cap="none">
              <a:solidFill>
                <a:schemeClr val="dk1"/>
              </a:solidFill>
              <a:latin typeface="Verdana"/>
              <a:ea typeface="Verdana"/>
              <a:cs typeface="Verdana"/>
              <a:sym typeface="Verdana"/>
            </a:endParaRPr>
          </a:p>
        </p:txBody>
      </p:sp>
      <p:graphicFrame>
        <p:nvGraphicFramePr>
          <p:cNvPr id="2" name="Diagram 1">
            <a:extLst>
              <a:ext uri="{FF2B5EF4-FFF2-40B4-BE49-F238E27FC236}">
                <a16:creationId xmlns:a16="http://schemas.microsoft.com/office/drawing/2014/main" id="{DD5C229B-E5C9-4BA5-84C9-1D84F843E461}"/>
              </a:ext>
            </a:extLst>
          </p:cNvPr>
          <p:cNvGraphicFramePr/>
          <p:nvPr/>
        </p:nvGraphicFramePr>
        <p:xfrm>
          <a:off x="1804554" y="842361"/>
          <a:ext cx="5355771" cy="34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8" name="Google Shape;79;p15">
            <a:extLst>
              <a:ext uri="{FF2B5EF4-FFF2-40B4-BE49-F238E27FC236}">
                <a16:creationId xmlns:a16="http://schemas.microsoft.com/office/drawing/2014/main" id="{1B4BCCD7-5EDD-42A1-83C4-4408B2D1082A}"/>
              </a:ext>
            </a:extLst>
          </p:cNvPr>
          <p:cNvSpPr txBox="1"/>
          <p:nvPr/>
        </p:nvSpPr>
        <p:spPr>
          <a:xfrm>
            <a:off x="674858" y="1634249"/>
            <a:ext cx="8198227" cy="2966611"/>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33%</a:t>
            </a:r>
            <a:endParaRPr kumimoji="0" lang="en-US"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7678889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Hofstede’s model of national culture</a:t>
            </a:r>
            <a:endParaRPr sz="2400" b="1">
              <a:solidFill>
                <a:srgbClr val="004C97"/>
              </a:solidFill>
              <a:latin typeface="Verdana"/>
              <a:ea typeface="Verdana"/>
              <a:cs typeface="Verdana"/>
              <a:sym typeface="Verdana"/>
            </a:endParaRPr>
          </a:p>
        </p:txBody>
      </p:sp>
      <p:sp>
        <p:nvSpPr>
          <p:cNvPr id="2" name="Text Placeholder 1">
            <a:extLst>
              <a:ext uri="{FF2B5EF4-FFF2-40B4-BE49-F238E27FC236}">
                <a16:creationId xmlns:a16="http://schemas.microsoft.com/office/drawing/2014/main" id="{A709B860-1872-43EE-907C-7E9967525420}"/>
              </a:ext>
            </a:extLst>
          </p:cNvPr>
          <p:cNvSpPr>
            <a:spLocks noGrp="1"/>
          </p:cNvSpPr>
          <p:nvPr>
            <p:ph type="body" idx="1"/>
          </p:nvPr>
        </p:nvSpPr>
        <p:spPr/>
        <p:txBody>
          <a:bodyPr/>
          <a:lstStyle/>
          <a:p>
            <a:endParaRPr lang="en-GB"/>
          </a:p>
        </p:txBody>
      </p:sp>
      <p:sp>
        <p:nvSpPr>
          <p:cNvPr id="180" name="Google Shape;180;p31"/>
          <p:cNvSpPr txBox="1"/>
          <p:nvPr/>
        </p:nvSpPr>
        <p:spPr>
          <a:xfrm>
            <a:off x="506579" y="951232"/>
            <a:ext cx="8130900" cy="3416400"/>
          </a:xfrm>
          <a:prstGeom prst="rect">
            <a:avLst/>
          </a:prstGeom>
          <a:noFill/>
          <a:ln>
            <a:noFill/>
          </a:ln>
        </p:spPr>
        <p:txBody>
          <a:bodyPr spcFirstLastPara="1" wrap="square" lIns="91425" tIns="91425" rIns="91425" bIns="91425" anchor="t" anchorCtr="0">
            <a:noAutofit/>
          </a:bodyPr>
          <a:lstStyle/>
          <a:p>
            <a:pPr marL="114300" marR="0" lvl="0" indent="0" algn="l" rtl="0">
              <a:lnSpc>
                <a:spcPct val="200000"/>
              </a:lnSpc>
              <a:spcBef>
                <a:spcPts val="0"/>
              </a:spcBef>
              <a:spcAft>
                <a:spcPts val="0"/>
              </a:spcAft>
              <a:buClr>
                <a:schemeClr val="dk2"/>
              </a:buClr>
              <a:buSzPts val="1800"/>
              <a:buFont typeface="Arial"/>
              <a:buNone/>
            </a:pPr>
            <a:r>
              <a:rPr lang="en-US" sz="1800" b="0" i="0" u="none" strike="noStrike" cap="none" dirty="0">
                <a:solidFill>
                  <a:schemeClr val="dk1"/>
                </a:solidFill>
                <a:latin typeface="Verdana"/>
                <a:ea typeface="Verdana"/>
                <a:cs typeface="Verdana"/>
                <a:sym typeface="Verdana"/>
              </a:rPr>
              <a:t>Use the country comparison tool to compare countries</a:t>
            </a:r>
            <a:endParaRPr dirty="0"/>
          </a:p>
          <a:p>
            <a:pPr marL="114300" marR="0" lvl="0" indent="0" algn="l" rtl="0">
              <a:lnSpc>
                <a:spcPct val="200000"/>
              </a:lnSpc>
              <a:spcBef>
                <a:spcPts val="0"/>
              </a:spcBef>
              <a:spcAft>
                <a:spcPts val="0"/>
              </a:spcAft>
              <a:buClr>
                <a:schemeClr val="dk2"/>
              </a:buClr>
              <a:buSzPts val="1800"/>
              <a:buFont typeface="Arial"/>
              <a:buNone/>
            </a:pPr>
            <a:r>
              <a:rPr lang="en-US" sz="1800" b="0" i="0" u="none" strike="noStrike" cap="none" dirty="0">
                <a:solidFill>
                  <a:schemeClr val="dk1"/>
                </a:solidFill>
                <a:latin typeface="Verdana"/>
                <a:ea typeface="Verdana"/>
                <a:cs typeface="Verdana"/>
                <a:sym typeface="Verdana"/>
              </a:rPr>
              <a:t>(</a:t>
            </a:r>
            <a:r>
              <a:rPr lang="en-US" sz="1800" b="0" i="0" u="sng" strike="noStrike" cap="none" dirty="0">
                <a:solidFill>
                  <a:schemeClr val="hlink"/>
                </a:solidFill>
                <a:latin typeface="Verdana"/>
                <a:ea typeface="Verdana"/>
                <a:cs typeface="Verdana"/>
                <a:sym typeface="Verdana"/>
                <a:hlinkClick r:id="rId3"/>
              </a:rPr>
              <a:t>https://www.hofstede-insights.com/country-comparison/</a:t>
            </a:r>
            <a:r>
              <a:rPr lang="en-US" sz="1800" b="0" i="0" u="none" strike="noStrike" cap="none" dirty="0">
                <a:solidFill>
                  <a:schemeClr val="dk1"/>
                </a:solidFill>
                <a:latin typeface="Verdana"/>
                <a:ea typeface="Verdana"/>
                <a:cs typeface="Verdana"/>
                <a:sym typeface="Verdana"/>
              </a:rPr>
              <a:t>)</a:t>
            </a:r>
            <a:br>
              <a:rPr lang="en-US" sz="1600" b="0" i="0" u="none" strike="noStrike" cap="none" dirty="0">
                <a:solidFill>
                  <a:schemeClr val="dk2"/>
                </a:solidFill>
                <a:latin typeface="Arial"/>
                <a:ea typeface="Arial"/>
                <a:cs typeface="Arial"/>
                <a:sym typeface="Arial"/>
              </a:rPr>
            </a:br>
            <a:endParaRPr sz="1600" b="0" i="0" u="none" strike="noStrike" cap="none" dirty="0">
              <a:solidFill>
                <a:schemeClr val="dk1"/>
              </a:solidFill>
              <a:latin typeface="Verdana"/>
              <a:ea typeface="Verdana"/>
              <a:cs typeface="Verdana"/>
              <a:sym typeface="Verdana"/>
            </a:endParaRPr>
          </a:p>
        </p:txBody>
      </p:sp>
      <p:pic>
        <p:nvPicPr>
          <p:cNvPr id="181" name="Google Shape;181;p31" descr="https://lh3.googleusercontent.com/p-2HnQP319fXghpXARhaDX5w2K-rThVZnjbRe12V42SSNJmfdem3XZ-ujS3QjIrnHP7GxDVltL0el3ikrj4Fu4_mftkjIGRPt5sgSFylRMMGDTpcCRdX33ufRiMc4Za0AmzEbgH_IiJwbedRZg"/>
          <p:cNvPicPr preferRelativeResize="0"/>
          <p:nvPr/>
        </p:nvPicPr>
        <p:blipFill rotWithShape="1">
          <a:blip r:embed="rId4">
            <a:alphaModFix/>
          </a:blip>
          <a:srcRect/>
          <a:stretch/>
        </p:blipFill>
        <p:spPr>
          <a:xfrm>
            <a:off x="1412309" y="1967332"/>
            <a:ext cx="5943600" cy="2400300"/>
          </a:xfrm>
          <a:prstGeom prst="rect">
            <a:avLst/>
          </a:prstGeom>
          <a:noFill/>
          <a:ln>
            <a:noFill/>
          </a:ln>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Trompenaars’ 7D model</a:t>
            </a:r>
            <a:endParaRPr sz="2400" b="1">
              <a:solidFill>
                <a:srgbClr val="004C97"/>
              </a:solidFill>
              <a:latin typeface="Verdana"/>
              <a:ea typeface="Verdana"/>
              <a:cs typeface="Verdana"/>
              <a:sym typeface="Verdana"/>
            </a:endParaRPr>
          </a:p>
        </p:txBody>
      </p:sp>
      <p:sp>
        <p:nvSpPr>
          <p:cNvPr id="2" name="Text Placeholder 1">
            <a:extLst>
              <a:ext uri="{FF2B5EF4-FFF2-40B4-BE49-F238E27FC236}">
                <a16:creationId xmlns:a16="http://schemas.microsoft.com/office/drawing/2014/main" id="{F234CBA1-3A95-451A-92CA-95B747DEAAB9}"/>
              </a:ext>
            </a:extLst>
          </p:cNvPr>
          <p:cNvSpPr>
            <a:spLocks noGrp="1"/>
          </p:cNvSpPr>
          <p:nvPr>
            <p:ph type="body" idx="1"/>
          </p:nvPr>
        </p:nvSpPr>
        <p:spPr/>
        <p:txBody>
          <a:bodyPr/>
          <a:lstStyle/>
          <a:p>
            <a:endParaRPr lang="en-GB"/>
          </a:p>
        </p:txBody>
      </p:sp>
      <p:pic>
        <p:nvPicPr>
          <p:cNvPr id="187" name="Google Shape;187;p32"/>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2233232" y="1258465"/>
            <a:ext cx="4382152" cy="2801525"/>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Lewis’ cultural types model</a:t>
            </a:r>
            <a:endParaRPr sz="2400" b="1">
              <a:solidFill>
                <a:srgbClr val="004C97"/>
              </a:solidFill>
              <a:latin typeface="Verdana"/>
              <a:ea typeface="Verdana"/>
              <a:cs typeface="Verdana"/>
              <a:sym typeface="Verdana"/>
            </a:endParaRPr>
          </a:p>
        </p:txBody>
      </p:sp>
      <p:sp>
        <p:nvSpPr>
          <p:cNvPr id="193" name="Google Shape;193;p3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just" rtl="0">
              <a:lnSpc>
                <a:spcPct val="200000"/>
              </a:lnSpc>
              <a:spcBef>
                <a:spcPts val="0"/>
              </a:spcBef>
              <a:spcAft>
                <a:spcPts val="0"/>
              </a:spcAft>
              <a:buSzPts val="1800"/>
              <a:buNone/>
            </a:pPr>
            <a:r>
              <a:rPr lang="en-US" sz="2000" dirty="0">
                <a:solidFill>
                  <a:schemeClr val="dk1"/>
                </a:solidFill>
                <a:latin typeface="Verdana"/>
                <a:ea typeface="Verdana"/>
                <a:cs typeface="Verdana"/>
                <a:sym typeface="Verdana"/>
              </a:rPr>
              <a:t>Three </a:t>
            </a:r>
            <a:r>
              <a:rPr lang="en-US" sz="2000" dirty="0" err="1">
                <a:solidFill>
                  <a:schemeClr val="dk1"/>
                </a:solidFill>
                <a:latin typeface="Verdana"/>
                <a:ea typeface="Verdana"/>
                <a:cs typeface="Verdana"/>
                <a:sym typeface="Verdana"/>
              </a:rPr>
              <a:t>behavioural</a:t>
            </a:r>
            <a:r>
              <a:rPr lang="en-US" sz="2000" dirty="0">
                <a:solidFill>
                  <a:schemeClr val="dk1"/>
                </a:solidFill>
                <a:latin typeface="Verdana"/>
                <a:ea typeface="Verdana"/>
                <a:cs typeface="Verdana"/>
                <a:sym typeface="Verdana"/>
              </a:rPr>
              <a:t> categories: </a:t>
            </a:r>
            <a:endParaRPr dirty="0"/>
          </a:p>
          <a:p>
            <a:pPr marL="571500" lvl="0" indent="-457200" algn="just" rtl="0">
              <a:lnSpc>
                <a:spcPct val="200000"/>
              </a:lnSpc>
              <a:spcBef>
                <a:spcPts val="0"/>
              </a:spcBef>
              <a:spcAft>
                <a:spcPts val="0"/>
              </a:spcAft>
              <a:buSzPts val="1800"/>
              <a:buFont typeface="Arial"/>
              <a:buAutoNum type="arabicPeriod"/>
            </a:pPr>
            <a:r>
              <a:rPr lang="en-US" sz="2000" dirty="0">
                <a:solidFill>
                  <a:schemeClr val="dk1"/>
                </a:solidFill>
                <a:latin typeface="Verdana"/>
                <a:ea typeface="Verdana"/>
                <a:cs typeface="Verdana"/>
                <a:sym typeface="Verdana"/>
              </a:rPr>
              <a:t>Linear-active</a:t>
            </a:r>
            <a:endParaRPr dirty="0"/>
          </a:p>
          <a:p>
            <a:pPr marL="571500" lvl="0" indent="-457200" algn="just" rtl="0">
              <a:lnSpc>
                <a:spcPct val="200000"/>
              </a:lnSpc>
              <a:spcBef>
                <a:spcPts val="0"/>
              </a:spcBef>
              <a:spcAft>
                <a:spcPts val="0"/>
              </a:spcAft>
              <a:buSzPts val="1800"/>
              <a:buFont typeface="Arial"/>
              <a:buAutoNum type="arabicPeriod"/>
            </a:pPr>
            <a:r>
              <a:rPr lang="en-US" sz="2000" dirty="0">
                <a:solidFill>
                  <a:schemeClr val="dk1"/>
                </a:solidFill>
                <a:latin typeface="Verdana"/>
                <a:ea typeface="Verdana"/>
                <a:cs typeface="Verdana"/>
                <a:sym typeface="Verdana"/>
              </a:rPr>
              <a:t>Multi-active</a:t>
            </a:r>
            <a:endParaRPr dirty="0"/>
          </a:p>
          <a:p>
            <a:pPr marL="571500" lvl="0" indent="-457200" algn="just" rtl="0">
              <a:lnSpc>
                <a:spcPct val="200000"/>
              </a:lnSpc>
              <a:spcBef>
                <a:spcPts val="0"/>
              </a:spcBef>
              <a:spcAft>
                <a:spcPts val="0"/>
              </a:spcAft>
              <a:buSzPts val="1800"/>
              <a:buFont typeface="Arial"/>
              <a:buAutoNum type="arabicPeriod"/>
            </a:pPr>
            <a:r>
              <a:rPr lang="en-US" sz="2000" dirty="0">
                <a:solidFill>
                  <a:schemeClr val="dk1"/>
                </a:solidFill>
                <a:latin typeface="Verdana"/>
                <a:ea typeface="Verdana"/>
                <a:cs typeface="Verdana"/>
                <a:sym typeface="Verdana"/>
              </a:rPr>
              <a:t>Reactive</a:t>
            </a:r>
            <a:endParaRPr dirty="0"/>
          </a:p>
        </p:txBody>
      </p:sp>
      <p:pic>
        <p:nvPicPr>
          <p:cNvPr id="194" name="Google Shape;194;p33"/>
          <p:cNvPicPr preferRelativeResize="0"/>
          <p:nvPr/>
        </p:nvPicPr>
        <p:blipFill rotWithShape="1">
          <a:blip r:embed="rId3">
            <a:alphaModFix/>
          </a:blip>
          <a:srcRect/>
          <a:stretch/>
        </p:blipFill>
        <p:spPr>
          <a:xfrm>
            <a:off x="4572000" y="1106069"/>
            <a:ext cx="3841762" cy="2931361"/>
          </a:xfrm>
          <a:prstGeom prst="rect">
            <a:avLst/>
          </a:prstGeom>
          <a:noFill/>
          <a:ln>
            <a:noFill/>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000" b="1" dirty="0">
                <a:solidFill>
                  <a:srgbClr val="004C97"/>
                </a:solidFill>
                <a:latin typeface="Verdana"/>
                <a:ea typeface="Verdana"/>
                <a:cs typeface="Verdana"/>
                <a:sym typeface="Verdana"/>
              </a:rPr>
              <a:t>Do’s and don’ts</a:t>
            </a:r>
            <a:endParaRPr sz="2000" b="1" dirty="0">
              <a:solidFill>
                <a:srgbClr val="004C97"/>
              </a:solidFill>
              <a:latin typeface="Verdana"/>
              <a:ea typeface="Verdana"/>
              <a:cs typeface="Verdana"/>
              <a:sym typeface="Verdana"/>
            </a:endParaRPr>
          </a:p>
        </p:txBody>
      </p:sp>
      <p:sp>
        <p:nvSpPr>
          <p:cNvPr id="206" name="Google Shape;206;p3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br>
              <a:rPr lang="en-US" sz="2000" dirty="0"/>
            </a:br>
            <a:endParaRPr sz="2000" dirty="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sz="2000" dirty="0">
              <a:solidFill>
                <a:schemeClr val="dk1"/>
              </a:solidFill>
              <a:latin typeface="Verdana"/>
              <a:ea typeface="Verdana"/>
              <a:cs typeface="Verdana"/>
              <a:sym typeface="Verdana"/>
            </a:endParaRPr>
          </a:p>
        </p:txBody>
      </p:sp>
      <p:sp>
        <p:nvSpPr>
          <p:cNvPr id="207" name="Google Shape;207;p35"/>
          <p:cNvSpPr txBox="1"/>
          <p:nvPr/>
        </p:nvSpPr>
        <p:spPr>
          <a:xfrm>
            <a:off x="123810" y="1457439"/>
            <a:ext cx="8520600" cy="3416400"/>
          </a:xfrm>
          <a:prstGeom prst="rect">
            <a:avLst/>
          </a:prstGeom>
          <a:noFill/>
          <a:ln>
            <a:noFill/>
          </a:ln>
        </p:spPr>
        <p:txBody>
          <a:bodyPr spcFirstLastPara="1" wrap="square" lIns="91425" tIns="91425" rIns="91425" bIns="91425" anchor="t" anchorCtr="0">
            <a:noAutofit/>
          </a:bodyPr>
          <a:lstStyle/>
          <a:p>
            <a:pPr marL="114300" marR="0" lvl="0" algn="ctr" rtl="0">
              <a:lnSpc>
                <a:spcPct val="200000"/>
              </a:lnSpc>
              <a:spcBef>
                <a:spcPts val="0"/>
              </a:spcBef>
              <a:spcAft>
                <a:spcPts val="0"/>
              </a:spcAft>
              <a:buClr>
                <a:schemeClr val="dk2"/>
              </a:buClr>
              <a:buSzPts val="1800"/>
            </a:pPr>
            <a:r>
              <a:rPr lang="en-GB" sz="2400" dirty="0">
                <a:solidFill>
                  <a:schemeClr val="dk1"/>
                </a:solidFill>
                <a:latin typeface="Verdana"/>
                <a:ea typeface="Verdana"/>
                <a:cs typeface="Verdana"/>
                <a:sym typeface="Verdana"/>
              </a:rPr>
              <a:t>For each behaviour, write down one </a:t>
            </a:r>
            <a:r>
              <a:rPr lang="en-GB" sz="2400" u="sng" dirty="0">
                <a:solidFill>
                  <a:schemeClr val="dk1"/>
                </a:solidFill>
                <a:latin typeface="Verdana"/>
                <a:ea typeface="Verdana"/>
                <a:cs typeface="Verdana"/>
                <a:sym typeface="Verdana"/>
              </a:rPr>
              <a:t>do</a:t>
            </a:r>
            <a:r>
              <a:rPr lang="en-GB" sz="2400" dirty="0">
                <a:solidFill>
                  <a:schemeClr val="dk1"/>
                </a:solidFill>
                <a:latin typeface="Verdana"/>
                <a:ea typeface="Verdana"/>
                <a:cs typeface="Verdana"/>
                <a:sym typeface="Verdana"/>
              </a:rPr>
              <a:t> and one </a:t>
            </a:r>
            <a:r>
              <a:rPr lang="en-GB" sz="2400" u="sng" dirty="0">
                <a:solidFill>
                  <a:schemeClr val="dk1"/>
                </a:solidFill>
                <a:latin typeface="Verdana"/>
                <a:ea typeface="Verdana"/>
                <a:cs typeface="Verdana"/>
                <a:sym typeface="Verdana"/>
              </a:rPr>
              <a:t>don’t</a:t>
            </a:r>
            <a:r>
              <a:rPr lang="en-GB" sz="2400" dirty="0">
                <a:solidFill>
                  <a:schemeClr val="dk1"/>
                </a:solidFill>
                <a:latin typeface="Verdana"/>
                <a:ea typeface="Verdana"/>
                <a:cs typeface="Verdana"/>
                <a:sym typeface="Verdana"/>
              </a:rPr>
              <a:t> for the 3 countries</a:t>
            </a:r>
            <a:endParaRPr sz="1600" dirty="0"/>
          </a:p>
          <a:p>
            <a:pPr marL="457200" marR="0" lvl="0" indent="-228600" algn="ctr" rtl="0">
              <a:lnSpc>
                <a:spcPct val="200000"/>
              </a:lnSpc>
              <a:spcBef>
                <a:spcPts val="0"/>
              </a:spcBef>
              <a:spcAft>
                <a:spcPts val="0"/>
              </a:spcAft>
              <a:buClr>
                <a:schemeClr val="dk2"/>
              </a:buClr>
              <a:buSzPts val="1800"/>
              <a:buFont typeface="Arial"/>
              <a:buNone/>
            </a:pPr>
            <a:endParaRPr sz="2400" b="0" i="0" u="none" strike="noStrike" cap="none" dirty="0">
              <a:solidFill>
                <a:schemeClr val="dk1"/>
              </a:solidFill>
              <a:latin typeface="Verdana"/>
              <a:ea typeface="Verdana"/>
              <a:cs typeface="Verdana"/>
              <a:sym typeface="Verdana"/>
            </a:endParaRPr>
          </a:p>
          <a:p>
            <a:pPr marL="457200" marR="0" lvl="0" indent="-228600" algn="ctr" rtl="0">
              <a:lnSpc>
                <a:spcPct val="200000"/>
              </a:lnSpc>
              <a:spcBef>
                <a:spcPts val="0"/>
              </a:spcBef>
              <a:spcAft>
                <a:spcPts val="0"/>
              </a:spcAft>
              <a:buClr>
                <a:schemeClr val="dk2"/>
              </a:buClr>
              <a:buSzPts val="1800"/>
              <a:buFont typeface="Arial"/>
              <a:buNone/>
            </a:pPr>
            <a:endParaRPr sz="2400" b="0" i="0" u="none"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8824882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dirty="0">
                <a:solidFill>
                  <a:srgbClr val="004C97"/>
                </a:solidFill>
                <a:latin typeface="Verdana"/>
                <a:ea typeface="Verdana"/>
                <a:cs typeface="Verdana"/>
                <a:sym typeface="Verdana"/>
              </a:rPr>
              <a:t>Exercise: do’s and don’ts</a:t>
            </a:r>
            <a:endParaRPr sz="2400" b="1" dirty="0">
              <a:solidFill>
                <a:srgbClr val="004C97"/>
              </a:solidFill>
              <a:highlight>
                <a:srgbClr val="FFFF00"/>
              </a:highlight>
              <a:latin typeface="Verdana"/>
              <a:ea typeface="Verdana"/>
              <a:cs typeface="Verdana"/>
              <a:sym typeface="Verdana"/>
            </a:endParaRPr>
          </a:p>
        </p:txBody>
      </p:sp>
      <p:sp>
        <p:nvSpPr>
          <p:cNvPr id="3" name="Text Placeholder 2">
            <a:extLst>
              <a:ext uri="{FF2B5EF4-FFF2-40B4-BE49-F238E27FC236}">
                <a16:creationId xmlns:a16="http://schemas.microsoft.com/office/drawing/2014/main" id="{88FB9489-DAD2-4625-A5F0-3ABC4ADF893B}"/>
              </a:ext>
            </a:extLst>
          </p:cNvPr>
          <p:cNvSpPr>
            <a:spLocks noGrp="1"/>
          </p:cNvSpPr>
          <p:nvPr>
            <p:ph type="body" idx="1"/>
          </p:nvPr>
        </p:nvSpPr>
        <p:spPr/>
        <p:txBody>
          <a:bodyPr/>
          <a:lstStyle/>
          <a:p>
            <a:endParaRPr lang="en-GB"/>
          </a:p>
        </p:txBody>
      </p:sp>
      <p:graphicFrame>
        <p:nvGraphicFramePr>
          <p:cNvPr id="2" name="Table 1">
            <a:extLst>
              <a:ext uri="{FF2B5EF4-FFF2-40B4-BE49-F238E27FC236}">
                <a16:creationId xmlns:a16="http://schemas.microsoft.com/office/drawing/2014/main" id="{D18AEFF4-EED7-4E1C-9338-D8B648114402}"/>
              </a:ext>
            </a:extLst>
          </p:cNvPr>
          <p:cNvGraphicFramePr>
            <a:graphicFrameLocks noGrp="1"/>
          </p:cNvGraphicFramePr>
          <p:nvPr/>
        </p:nvGraphicFramePr>
        <p:xfrm>
          <a:off x="484000" y="1015122"/>
          <a:ext cx="8249026" cy="3182898"/>
        </p:xfrm>
        <a:graphic>
          <a:graphicData uri="http://schemas.openxmlformats.org/drawingml/2006/table">
            <a:tbl>
              <a:tblPr firstRow="1" firstCol="1" bandRow="1">
                <a:tableStyleId>{5940675A-B579-460E-94D1-54222C63F5DA}</a:tableStyleId>
              </a:tblPr>
              <a:tblGrid>
                <a:gridCol w="2615227">
                  <a:extLst>
                    <a:ext uri="{9D8B030D-6E8A-4147-A177-3AD203B41FA5}">
                      <a16:colId xmlns:a16="http://schemas.microsoft.com/office/drawing/2014/main" val="97070823"/>
                    </a:ext>
                  </a:extLst>
                </a:gridCol>
                <a:gridCol w="1154438">
                  <a:extLst>
                    <a:ext uri="{9D8B030D-6E8A-4147-A177-3AD203B41FA5}">
                      <a16:colId xmlns:a16="http://schemas.microsoft.com/office/drawing/2014/main" val="4258941083"/>
                    </a:ext>
                  </a:extLst>
                </a:gridCol>
                <a:gridCol w="1089974">
                  <a:extLst>
                    <a:ext uri="{9D8B030D-6E8A-4147-A177-3AD203B41FA5}">
                      <a16:colId xmlns:a16="http://schemas.microsoft.com/office/drawing/2014/main" val="2777031128"/>
                    </a:ext>
                  </a:extLst>
                </a:gridCol>
                <a:gridCol w="1028360">
                  <a:extLst>
                    <a:ext uri="{9D8B030D-6E8A-4147-A177-3AD203B41FA5}">
                      <a16:colId xmlns:a16="http://schemas.microsoft.com/office/drawing/2014/main" val="192614789"/>
                    </a:ext>
                  </a:extLst>
                </a:gridCol>
                <a:gridCol w="1234977">
                  <a:extLst>
                    <a:ext uri="{9D8B030D-6E8A-4147-A177-3AD203B41FA5}">
                      <a16:colId xmlns:a16="http://schemas.microsoft.com/office/drawing/2014/main" val="461222674"/>
                    </a:ext>
                  </a:extLst>
                </a:gridCol>
                <a:gridCol w="1126050">
                  <a:extLst>
                    <a:ext uri="{9D8B030D-6E8A-4147-A177-3AD203B41FA5}">
                      <a16:colId xmlns:a16="http://schemas.microsoft.com/office/drawing/2014/main" val="233443451"/>
                    </a:ext>
                  </a:extLst>
                </a:gridCol>
              </a:tblGrid>
              <a:tr h="347810">
                <a:tc>
                  <a:txBody>
                    <a:bodyPr/>
                    <a:lstStyle/>
                    <a:p>
                      <a:pPr>
                        <a:lnSpc>
                          <a:spcPts val="2160"/>
                        </a:lnSpc>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Behaviours</a:t>
                      </a:r>
                    </a:p>
                  </a:txBody>
                  <a:tcPr marL="59141" marR="59141" marT="59141" marB="59141"/>
                </a:tc>
                <a:tc>
                  <a:txBody>
                    <a:bodyPr/>
                    <a:lstStyle/>
                    <a:p>
                      <a:pPr algn="ctr">
                        <a:lnSpc>
                          <a:spcPts val="2160"/>
                        </a:lnSpc>
                        <a:spcAft>
                          <a:spcPts val="0"/>
                        </a:spcAft>
                      </a:pPr>
                      <a:r>
                        <a:rPr lang="en-GB" sz="1200">
                          <a:effectLst/>
                          <a:latin typeface="Verdana" panose="020B0604030504040204" pitchFamily="34" charset="0"/>
                          <a:ea typeface="Verdana" panose="020B0604030504040204" pitchFamily="34" charset="0"/>
                          <a:cs typeface="Verdana" panose="020B0604030504040204" pitchFamily="34" charset="0"/>
                        </a:rPr>
                        <a:t>Belgium</a:t>
                      </a:r>
                    </a:p>
                  </a:txBody>
                  <a:tcPr marL="59141" marR="59141" marT="59141" marB="59141"/>
                </a:tc>
                <a:tc>
                  <a:txBody>
                    <a:bodyPr/>
                    <a:lstStyle/>
                    <a:p>
                      <a:pPr algn="ctr">
                        <a:lnSpc>
                          <a:spcPts val="2160"/>
                        </a:lnSpc>
                        <a:spcAft>
                          <a:spcPts val="0"/>
                        </a:spcAft>
                      </a:pPr>
                      <a:r>
                        <a:rPr lang="en-GB" sz="1200">
                          <a:effectLst/>
                          <a:latin typeface="Verdana" panose="020B0604030504040204" pitchFamily="34" charset="0"/>
                          <a:ea typeface="Verdana" panose="020B0604030504040204" pitchFamily="34" charset="0"/>
                          <a:cs typeface="Verdana" panose="020B0604030504040204" pitchFamily="34" charset="0"/>
                        </a:rPr>
                        <a:t>Netherlands</a:t>
                      </a:r>
                    </a:p>
                  </a:txBody>
                  <a:tcPr marL="59141" marR="59141" marT="59141" marB="59141"/>
                </a:tc>
                <a:tc>
                  <a:txBody>
                    <a:bodyPr/>
                    <a:lstStyle/>
                    <a:p>
                      <a:pPr algn="ctr">
                        <a:lnSpc>
                          <a:spcPts val="2160"/>
                        </a:lnSpc>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Japan</a:t>
                      </a:r>
                    </a:p>
                  </a:txBody>
                  <a:tcPr marL="59141" marR="59141" marT="59141" marB="59141"/>
                </a:tc>
                <a:tc>
                  <a:txBody>
                    <a:bodyPr/>
                    <a:lstStyle/>
                    <a:p>
                      <a:pPr algn="ctr">
                        <a:lnSpc>
                          <a:spcPts val="2160"/>
                        </a:lnSpc>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 …</a:t>
                      </a:r>
                    </a:p>
                  </a:txBody>
                  <a:tcPr marL="8871" marR="8871" marT="8871" marB="8871"/>
                </a:tc>
                <a:tc>
                  <a:txBody>
                    <a:bodyPr/>
                    <a:lstStyle/>
                    <a:p>
                      <a:pPr algn="ctr">
                        <a:lnSpc>
                          <a:spcPts val="2160"/>
                        </a:lnSpc>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 …</a:t>
                      </a:r>
                    </a:p>
                  </a:txBody>
                  <a:tcPr marL="8871" marR="8871" marT="8871" marB="8871"/>
                </a:tc>
                <a:extLst>
                  <a:ext uri="{0D108BD9-81ED-4DB2-BD59-A6C34878D82A}">
                    <a16:rowId xmlns:a16="http://schemas.microsoft.com/office/drawing/2014/main" val="2903379843"/>
                  </a:ext>
                </a:extLst>
              </a:tr>
              <a:tr h="347810">
                <a:tc>
                  <a:txBody>
                    <a:bodyPr/>
                    <a:lstStyle/>
                    <a:p>
                      <a:pPr>
                        <a:lnSpc>
                          <a:spcPts val="2160"/>
                        </a:lnSpc>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Way of greeting</a:t>
                      </a: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extLst>
                  <a:ext uri="{0D108BD9-81ED-4DB2-BD59-A6C34878D82A}">
                    <a16:rowId xmlns:a16="http://schemas.microsoft.com/office/drawing/2014/main" val="3039527915"/>
                  </a:ext>
                </a:extLst>
              </a:tr>
              <a:tr h="347810">
                <a:tc>
                  <a:txBody>
                    <a:bodyPr/>
                    <a:lstStyle/>
                    <a:p>
                      <a:pPr>
                        <a:lnSpc>
                          <a:spcPts val="2160"/>
                        </a:lnSpc>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Informal communication</a:t>
                      </a: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extLst>
                  <a:ext uri="{0D108BD9-81ED-4DB2-BD59-A6C34878D82A}">
                    <a16:rowId xmlns:a16="http://schemas.microsoft.com/office/drawing/2014/main" val="4001634101"/>
                  </a:ext>
                </a:extLst>
              </a:tr>
              <a:tr h="347810">
                <a:tc>
                  <a:txBody>
                    <a:bodyPr/>
                    <a:lstStyle/>
                    <a:p>
                      <a:pPr>
                        <a:lnSpc>
                          <a:spcPts val="2160"/>
                        </a:lnSpc>
                        <a:spcAft>
                          <a:spcPts val="0"/>
                        </a:spcAft>
                      </a:pPr>
                      <a:r>
                        <a:rPr lang="en-GB" sz="1200">
                          <a:effectLst/>
                          <a:latin typeface="Verdana" panose="020B0604030504040204" pitchFamily="34" charset="0"/>
                          <a:ea typeface="Verdana" panose="020B0604030504040204" pitchFamily="34" charset="0"/>
                          <a:cs typeface="Verdana" panose="020B0604030504040204" pitchFamily="34" charset="0"/>
                        </a:rPr>
                        <a:t>Decision making</a:t>
                      </a: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extLst>
                  <a:ext uri="{0D108BD9-81ED-4DB2-BD59-A6C34878D82A}">
                    <a16:rowId xmlns:a16="http://schemas.microsoft.com/office/drawing/2014/main" val="3081109312"/>
                  </a:ext>
                </a:extLst>
              </a:tr>
              <a:tr h="347810">
                <a:tc>
                  <a:txBody>
                    <a:bodyPr/>
                    <a:lstStyle/>
                    <a:p>
                      <a:pPr>
                        <a:lnSpc>
                          <a:spcPts val="2160"/>
                        </a:lnSpc>
                        <a:spcAft>
                          <a:spcPts val="0"/>
                        </a:spcAft>
                      </a:pPr>
                      <a:r>
                        <a:rPr lang="en-GB" sz="1200">
                          <a:effectLst/>
                          <a:latin typeface="Verdana" panose="020B0604030504040204" pitchFamily="34" charset="0"/>
                          <a:ea typeface="Verdana" panose="020B0604030504040204" pitchFamily="34" charset="0"/>
                          <a:cs typeface="Verdana" panose="020B0604030504040204" pitchFamily="34" charset="0"/>
                        </a:rPr>
                        <a:t>Feedback giving</a:t>
                      </a:r>
                    </a:p>
                  </a:txBody>
                  <a:tcPr marL="59141" marR="59141" marT="59141" marB="59141"/>
                </a:tc>
                <a:tc>
                  <a:txBody>
                    <a:bodyPr/>
                    <a:lstStyle/>
                    <a:p>
                      <a:pPr>
                        <a:lnSpc>
                          <a:spcPct val="107000"/>
                        </a:lnSpc>
                      </a:pPr>
                      <a:endParaRPr lang="en-GB" sz="1200" dirty="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extLst>
                  <a:ext uri="{0D108BD9-81ED-4DB2-BD59-A6C34878D82A}">
                    <a16:rowId xmlns:a16="http://schemas.microsoft.com/office/drawing/2014/main" val="759246025"/>
                  </a:ext>
                </a:extLst>
              </a:tr>
              <a:tr h="347810">
                <a:tc>
                  <a:txBody>
                    <a:bodyPr/>
                    <a:lstStyle/>
                    <a:p>
                      <a:pPr>
                        <a:lnSpc>
                          <a:spcPts val="2160"/>
                        </a:lnSpc>
                        <a:spcAft>
                          <a:spcPts val="0"/>
                        </a:spcAft>
                      </a:pPr>
                      <a:r>
                        <a:rPr lang="en-GB" sz="1200">
                          <a:effectLst/>
                          <a:latin typeface="Verdana" panose="020B0604030504040204" pitchFamily="34" charset="0"/>
                          <a:ea typeface="Verdana" panose="020B0604030504040204" pitchFamily="34" charset="0"/>
                          <a:cs typeface="Verdana" panose="020B0604030504040204" pitchFamily="34" charset="0"/>
                        </a:rPr>
                        <a:t>Handling emotions</a:t>
                      </a: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dirty="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extLst>
                  <a:ext uri="{0D108BD9-81ED-4DB2-BD59-A6C34878D82A}">
                    <a16:rowId xmlns:a16="http://schemas.microsoft.com/office/drawing/2014/main" val="2880559717"/>
                  </a:ext>
                </a:extLst>
              </a:tr>
              <a:tr h="347810">
                <a:tc>
                  <a:txBody>
                    <a:bodyPr/>
                    <a:lstStyle/>
                    <a:p>
                      <a:pPr>
                        <a:lnSpc>
                          <a:spcPts val="2160"/>
                        </a:lnSpc>
                        <a:spcAft>
                          <a:spcPts val="0"/>
                        </a:spcAft>
                      </a:pPr>
                      <a:r>
                        <a:rPr lang="en-GB" sz="1200">
                          <a:effectLst/>
                          <a:latin typeface="Verdana" panose="020B0604030504040204" pitchFamily="34" charset="0"/>
                          <a:ea typeface="Verdana" panose="020B0604030504040204" pitchFamily="34" charset="0"/>
                          <a:cs typeface="Verdana" panose="020B0604030504040204" pitchFamily="34" charset="0"/>
                        </a:rPr>
                        <a:t>Dealing with hierarchy</a:t>
                      </a: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extLst>
                  <a:ext uri="{0D108BD9-81ED-4DB2-BD59-A6C34878D82A}">
                    <a16:rowId xmlns:a16="http://schemas.microsoft.com/office/drawing/2014/main" val="1997777799"/>
                  </a:ext>
                </a:extLst>
              </a:tr>
              <a:tr h="281512">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pP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extLst>
                  <a:ext uri="{0D108BD9-81ED-4DB2-BD59-A6C34878D82A}">
                    <a16:rowId xmlns:a16="http://schemas.microsoft.com/office/drawing/2014/main" val="2449880452"/>
                  </a:ext>
                </a:extLst>
              </a:tr>
              <a:tr h="350058">
                <a:tc>
                  <a:txBody>
                    <a:bodyPr/>
                    <a:lstStyle/>
                    <a:p>
                      <a:pPr>
                        <a:lnSpc>
                          <a:spcPts val="216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59141" marR="59141" marT="59141" marB="59141"/>
                </a:tc>
                <a:tc>
                  <a:txBody>
                    <a:bodyPr/>
                    <a:lstStyle/>
                    <a:p>
                      <a:pPr>
                        <a:lnSpc>
                          <a:spcPct val="107000"/>
                        </a:lnSpc>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 </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tc>
                  <a:txBody>
                    <a:bodyPr/>
                    <a:lstStyle/>
                    <a:p>
                      <a:pPr>
                        <a:lnSpc>
                          <a:spcPct val="107000"/>
                        </a:lnSpc>
                        <a:spcAft>
                          <a:spcPts val="0"/>
                        </a:spcAft>
                      </a:pPr>
                      <a:r>
                        <a:rPr lang="en-GB" sz="1600" dirty="0">
                          <a:effectLst/>
                          <a:latin typeface="Verdana" panose="020B0604030504040204" pitchFamily="34" charset="0"/>
                          <a:ea typeface="Verdana" panose="020B0604030504040204" pitchFamily="34" charset="0"/>
                          <a:cs typeface="Verdana" panose="020B0604030504040204" pitchFamily="34" charset="0"/>
                        </a:rPr>
                        <a:t> </a:t>
                      </a:r>
                      <a:endParaRPr lang="en-GB" sz="1200" dirty="0">
                        <a:effectLst/>
                        <a:latin typeface="Verdana" panose="020B0604030504040204" pitchFamily="34" charset="0"/>
                        <a:ea typeface="Verdana" panose="020B0604030504040204" pitchFamily="34" charset="0"/>
                        <a:cs typeface="Verdana" panose="020B0604030504040204" pitchFamily="34" charset="0"/>
                      </a:endParaRPr>
                    </a:p>
                  </a:txBody>
                  <a:tcPr marL="8871" marR="8871" marT="8871" marB="8871"/>
                </a:tc>
                <a:extLst>
                  <a:ext uri="{0D108BD9-81ED-4DB2-BD59-A6C34878D82A}">
                    <a16:rowId xmlns:a16="http://schemas.microsoft.com/office/drawing/2014/main" val="3645189793"/>
                  </a:ext>
                </a:extLst>
              </a:tr>
            </a:tbl>
          </a:graphicData>
        </a:graphic>
      </p:graphicFrame>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000" b="1" dirty="0">
                <a:solidFill>
                  <a:srgbClr val="004C97"/>
                </a:solidFill>
                <a:latin typeface="Verdana"/>
                <a:ea typeface="Verdana"/>
                <a:cs typeface="Verdana"/>
                <a:sym typeface="Verdana"/>
              </a:rPr>
              <a:t>Feedback culture</a:t>
            </a:r>
            <a:endParaRPr sz="2000" b="1" dirty="0">
              <a:solidFill>
                <a:srgbClr val="004C97"/>
              </a:solidFill>
              <a:latin typeface="Verdana"/>
              <a:ea typeface="Verdana"/>
              <a:cs typeface="Verdana"/>
              <a:sym typeface="Verdana"/>
            </a:endParaRPr>
          </a:p>
        </p:txBody>
      </p:sp>
      <p:sp>
        <p:nvSpPr>
          <p:cNvPr id="206" name="Google Shape;206;p3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br>
              <a:rPr lang="en-US" sz="2000"/>
            </a:br>
            <a:endParaRPr sz="200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sz="2000">
              <a:solidFill>
                <a:schemeClr val="dk1"/>
              </a:solidFill>
              <a:latin typeface="Verdana"/>
              <a:ea typeface="Verdana"/>
              <a:cs typeface="Verdana"/>
              <a:sym typeface="Verdana"/>
            </a:endParaRPr>
          </a:p>
        </p:txBody>
      </p:sp>
      <p:sp>
        <p:nvSpPr>
          <p:cNvPr id="207" name="Google Shape;207;p35"/>
          <p:cNvSpPr txBox="1"/>
          <p:nvPr/>
        </p:nvSpPr>
        <p:spPr>
          <a:xfrm>
            <a:off x="311700" y="978372"/>
            <a:ext cx="8520600" cy="3416400"/>
          </a:xfrm>
          <a:prstGeom prst="rect">
            <a:avLst/>
          </a:prstGeom>
          <a:noFill/>
          <a:ln>
            <a:noFill/>
          </a:ln>
        </p:spPr>
        <p:txBody>
          <a:bodyPr spcFirstLastPara="1" wrap="square" lIns="91425" tIns="91425" rIns="91425" bIns="91425" anchor="t" anchorCtr="0">
            <a:noAutofit/>
          </a:bodyPr>
          <a:lstStyle/>
          <a:p>
            <a:pPr marL="114300" marR="0" lvl="0" indent="0" algn="just" rtl="0">
              <a:lnSpc>
                <a:spcPct val="200000"/>
              </a:lnSpc>
              <a:spcBef>
                <a:spcPts val="0"/>
              </a:spcBef>
              <a:spcAft>
                <a:spcPts val="0"/>
              </a:spcAft>
              <a:buClr>
                <a:schemeClr val="dk2"/>
              </a:buClr>
              <a:buSzPts val="1800"/>
              <a:buFont typeface="Arial"/>
              <a:buNone/>
            </a:pPr>
            <a:r>
              <a:rPr lang="en-US" sz="2000" b="0" i="0" u="none" strike="noStrike" cap="none" dirty="0">
                <a:solidFill>
                  <a:schemeClr val="dk1"/>
                </a:solidFill>
                <a:latin typeface="Verdana"/>
                <a:ea typeface="Verdana"/>
                <a:cs typeface="Verdana"/>
                <a:sym typeface="Verdana"/>
              </a:rPr>
              <a:t>Giving and receiving feedback is:</a:t>
            </a:r>
            <a:endParaRPr dirty="0"/>
          </a:p>
          <a:p>
            <a:pPr marL="457200" marR="0" lvl="0" indent="-342900" algn="just" rtl="0">
              <a:lnSpc>
                <a:spcPct val="200000"/>
              </a:lnSpc>
              <a:spcBef>
                <a:spcPts val="0"/>
              </a:spcBef>
              <a:spcAft>
                <a:spcPts val="0"/>
              </a:spcAft>
              <a:buClr>
                <a:schemeClr val="dk2"/>
              </a:buClr>
              <a:buSzPts val="1800"/>
              <a:buFont typeface="Arial"/>
              <a:buChar char="●"/>
            </a:pPr>
            <a:r>
              <a:rPr lang="en-US" sz="2000" b="0" i="0" u="none" strike="noStrike" cap="none" dirty="0">
                <a:solidFill>
                  <a:schemeClr val="dk1"/>
                </a:solidFill>
                <a:latin typeface="Verdana"/>
                <a:ea typeface="Verdana"/>
                <a:cs typeface="Verdana"/>
                <a:sym typeface="Verdana"/>
              </a:rPr>
              <a:t>Crucial for personal/professional development</a:t>
            </a:r>
            <a:endParaRPr dirty="0"/>
          </a:p>
          <a:p>
            <a:pPr marL="457200" marR="0" lvl="0" indent="-342900" algn="just" rtl="0">
              <a:lnSpc>
                <a:spcPct val="200000"/>
              </a:lnSpc>
              <a:spcBef>
                <a:spcPts val="0"/>
              </a:spcBef>
              <a:spcAft>
                <a:spcPts val="0"/>
              </a:spcAft>
              <a:buClr>
                <a:schemeClr val="dk2"/>
              </a:buClr>
              <a:buSzPts val="1800"/>
              <a:buFont typeface="Arial"/>
              <a:buChar char="●"/>
            </a:pPr>
            <a:r>
              <a:rPr lang="en-US" sz="2000" b="0" i="0" u="none" strike="noStrike" cap="none" dirty="0">
                <a:solidFill>
                  <a:schemeClr val="dk1"/>
                </a:solidFill>
                <a:latin typeface="Verdana"/>
                <a:ea typeface="Verdana"/>
                <a:cs typeface="Verdana"/>
                <a:sym typeface="Verdana"/>
              </a:rPr>
              <a:t>Culture-dependent e.g. open door policy</a:t>
            </a:r>
            <a:endParaRPr dirty="0"/>
          </a:p>
          <a:p>
            <a:pPr marL="457200" marR="0" lvl="0" indent="-228600" algn="just" rtl="0">
              <a:lnSpc>
                <a:spcPct val="200000"/>
              </a:lnSpc>
              <a:spcBef>
                <a:spcPts val="0"/>
              </a:spcBef>
              <a:spcAft>
                <a:spcPts val="0"/>
              </a:spcAft>
              <a:buClr>
                <a:schemeClr val="dk2"/>
              </a:buClr>
              <a:buSzPts val="1800"/>
              <a:buFont typeface="Arial"/>
              <a:buNone/>
            </a:pPr>
            <a:endParaRPr sz="2000" b="0" i="0" u="none" strike="noStrike" cap="none" dirty="0">
              <a:solidFill>
                <a:schemeClr val="dk1"/>
              </a:solidFill>
              <a:latin typeface="Verdana"/>
              <a:ea typeface="Verdana"/>
              <a:cs typeface="Verdana"/>
              <a:sym typeface="Verdana"/>
            </a:endParaRPr>
          </a:p>
          <a:p>
            <a:pPr marL="457200" marR="0" lvl="0" indent="-228600" algn="just" rtl="0">
              <a:lnSpc>
                <a:spcPct val="200000"/>
              </a:lnSpc>
              <a:spcBef>
                <a:spcPts val="0"/>
              </a:spcBef>
              <a:spcAft>
                <a:spcPts val="0"/>
              </a:spcAft>
              <a:buClr>
                <a:schemeClr val="dk2"/>
              </a:buClr>
              <a:buSzPts val="1800"/>
              <a:buFont typeface="Arial"/>
              <a:buNone/>
            </a:pPr>
            <a:endParaRPr sz="20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lvl="0"/>
            <a:r>
              <a:rPr lang="en-US" sz="2000" b="1" dirty="0">
                <a:solidFill>
                  <a:srgbClr val="004C97"/>
                </a:solidFill>
                <a:latin typeface="Verdana"/>
                <a:ea typeface="Verdana"/>
                <a:cs typeface="Verdana"/>
                <a:sym typeface="Verdana"/>
              </a:rPr>
              <a:t>Situation-Behavior-Impact Model (SBI)</a:t>
            </a:r>
          </a:p>
        </p:txBody>
      </p:sp>
      <p:sp>
        <p:nvSpPr>
          <p:cNvPr id="213" name="Google Shape;213;p3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br>
              <a:rPr lang="en-US" sz="2000"/>
            </a:br>
            <a:endParaRPr sz="200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sz="2000">
              <a:solidFill>
                <a:schemeClr val="dk1"/>
              </a:solidFill>
              <a:latin typeface="Verdana"/>
              <a:ea typeface="Verdana"/>
              <a:cs typeface="Verdana"/>
              <a:sym typeface="Verdana"/>
            </a:endParaRPr>
          </a:p>
        </p:txBody>
      </p:sp>
      <p:sp>
        <p:nvSpPr>
          <p:cNvPr id="214" name="Google Shape;214;p36"/>
          <p:cNvSpPr txBox="1"/>
          <p:nvPr/>
        </p:nvSpPr>
        <p:spPr>
          <a:xfrm>
            <a:off x="311700" y="952369"/>
            <a:ext cx="7386256" cy="809104"/>
          </a:xfrm>
          <a:prstGeom prst="rect">
            <a:avLst/>
          </a:prstGeom>
          <a:noFill/>
          <a:ln>
            <a:noFill/>
          </a:ln>
        </p:spPr>
        <p:txBody>
          <a:bodyPr spcFirstLastPara="1" wrap="square" lIns="91425" tIns="91425" rIns="91425" bIns="91425" anchor="t" anchorCtr="0">
            <a:noAutofit/>
          </a:bodyPr>
          <a:lstStyle/>
          <a:p>
            <a:pPr marL="114300" marR="0" lvl="0" indent="0" algn="just" rtl="0">
              <a:lnSpc>
                <a:spcPct val="200000"/>
              </a:lnSpc>
              <a:spcBef>
                <a:spcPts val="0"/>
              </a:spcBef>
              <a:spcAft>
                <a:spcPts val="0"/>
              </a:spcAft>
              <a:buClr>
                <a:schemeClr val="dk2"/>
              </a:buClr>
              <a:buSzPts val="1800"/>
              <a:buFont typeface="Arial"/>
              <a:buNone/>
            </a:pPr>
            <a:endParaRPr sz="2000" b="0" i="0" u="none" strike="noStrike" cap="none" dirty="0">
              <a:solidFill>
                <a:schemeClr val="dk1"/>
              </a:solidFill>
              <a:latin typeface="Verdana"/>
              <a:ea typeface="Verdana"/>
              <a:cs typeface="Verdana"/>
              <a:sym typeface="Verdana"/>
            </a:endParaRPr>
          </a:p>
          <a:p>
            <a:pPr marL="457200" marR="0" lvl="0" indent="-228600" algn="just" rtl="0">
              <a:lnSpc>
                <a:spcPct val="200000"/>
              </a:lnSpc>
              <a:spcBef>
                <a:spcPts val="0"/>
              </a:spcBef>
              <a:spcAft>
                <a:spcPts val="0"/>
              </a:spcAft>
              <a:buClr>
                <a:schemeClr val="dk2"/>
              </a:buClr>
              <a:buSzPts val="1800"/>
              <a:buFont typeface="Arial"/>
              <a:buNone/>
            </a:pPr>
            <a:endParaRPr sz="2000" b="0" i="0" u="none" strike="noStrike" cap="none" dirty="0">
              <a:solidFill>
                <a:schemeClr val="dk1"/>
              </a:solidFill>
              <a:latin typeface="Verdana"/>
              <a:ea typeface="Verdana"/>
              <a:cs typeface="Verdana"/>
              <a:sym typeface="Verdana"/>
            </a:endParaRPr>
          </a:p>
        </p:txBody>
      </p:sp>
      <p:graphicFrame>
        <p:nvGraphicFramePr>
          <p:cNvPr id="2" name="Table 1">
            <a:extLst>
              <a:ext uri="{FF2B5EF4-FFF2-40B4-BE49-F238E27FC236}">
                <a16:creationId xmlns:a16="http://schemas.microsoft.com/office/drawing/2014/main" id="{75ACF640-9009-49B3-A369-A55A1FA4AED5}"/>
              </a:ext>
            </a:extLst>
          </p:cNvPr>
          <p:cNvGraphicFramePr>
            <a:graphicFrameLocks noGrp="1"/>
          </p:cNvGraphicFramePr>
          <p:nvPr/>
        </p:nvGraphicFramePr>
        <p:xfrm>
          <a:off x="707720" y="972350"/>
          <a:ext cx="7728559" cy="3198799"/>
        </p:xfrm>
        <a:graphic>
          <a:graphicData uri="http://schemas.openxmlformats.org/drawingml/2006/table">
            <a:tbl>
              <a:tblPr>
                <a:tableStyleId>{0505E3EF-67EA-436B-97B2-0124C06EBD24}</a:tableStyleId>
              </a:tblPr>
              <a:tblGrid>
                <a:gridCol w="918312">
                  <a:extLst>
                    <a:ext uri="{9D8B030D-6E8A-4147-A177-3AD203B41FA5}">
                      <a16:colId xmlns:a16="http://schemas.microsoft.com/office/drawing/2014/main" val="1426330877"/>
                    </a:ext>
                  </a:extLst>
                </a:gridCol>
                <a:gridCol w="3382684">
                  <a:extLst>
                    <a:ext uri="{9D8B030D-6E8A-4147-A177-3AD203B41FA5}">
                      <a16:colId xmlns:a16="http://schemas.microsoft.com/office/drawing/2014/main" val="3370784502"/>
                    </a:ext>
                  </a:extLst>
                </a:gridCol>
                <a:gridCol w="3427563">
                  <a:extLst>
                    <a:ext uri="{9D8B030D-6E8A-4147-A177-3AD203B41FA5}">
                      <a16:colId xmlns:a16="http://schemas.microsoft.com/office/drawing/2014/main" val="124198339"/>
                    </a:ext>
                  </a:extLst>
                </a:gridCol>
              </a:tblGrid>
              <a:tr h="909666">
                <a:tc>
                  <a:txBody>
                    <a:bodyPr/>
                    <a:lstStyle/>
                    <a:p>
                      <a:pPr algn="ctr">
                        <a:lnSpc>
                          <a:spcPct val="115000"/>
                        </a:lnSpc>
                        <a:spcAft>
                          <a:spcPts val="0"/>
                        </a:spcAft>
                      </a:pPr>
                      <a:r>
                        <a:rPr lang="en-GB" sz="5400">
                          <a:effectLst/>
                          <a:latin typeface="Verdana" panose="020B0604030504040204" pitchFamily="34" charset="0"/>
                          <a:ea typeface="Verdana" panose="020B0604030504040204" pitchFamily="34" charset="0"/>
                          <a:cs typeface="Verdana" panose="020B0604030504040204" pitchFamily="34" charset="0"/>
                        </a:rPr>
                        <a:t>S</a:t>
                      </a:r>
                      <a:endParaRPr lang="en-GB" sz="1000">
                        <a:effectLst/>
                        <a:latin typeface="Verdana" panose="020B0604030504040204" pitchFamily="34" charset="0"/>
                        <a:ea typeface="Verdana" panose="020B0604030504040204" pitchFamily="34" charset="0"/>
                        <a:cs typeface="Verdana" panose="020B0604030504040204" pitchFamily="34" charset="0"/>
                      </a:endParaRPr>
                    </a:p>
                  </a:txBody>
                  <a:tcPr marL="50537" marR="50537" marT="50537" marB="50537"/>
                </a:tc>
                <a:tc>
                  <a:txBody>
                    <a:bodyPr/>
                    <a:lstStyle/>
                    <a:p>
                      <a:pPr algn="just">
                        <a:lnSpc>
                          <a:spcPct val="115000"/>
                        </a:lnSpc>
                        <a:spcAft>
                          <a:spcPts val="0"/>
                        </a:spcAft>
                      </a:pPr>
                      <a:r>
                        <a:rPr lang="en-GB" sz="1000" dirty="0">
                          <a:effectLst/>
                          <a:latin typeface="Verdana" panose="020B0604030504040204" pitchFamily="34" charset="0"/>
                          <a:ea typeface="Verdana" panose="020B0604030504040204" pitchFamily="34" charset="0"/>
                          <a:cs typeface="Verdana" panose="020B0604030504040204" pitchFamily="34" charset="0"/>
                        </a:rPr>
                        <a:t>Situation</a:t>
                      </a:r>
                    </a:p>
                    <a:p>
                      <a:pPr algn="just">
                        <a:lnSpc>
                          <a:spcPct val="115000"/>
                        </a:lnSpc>
                        <a:spcAft>
                          <a:spcPts val="0"/>
                        </a:spcAft>
                      </a:pPr>
                      <a:r>
                        <a:rPr lang="en-GB" sz="1050" dirty="0">
                          <a:effectLst/>
                          <a:latin typeface="Verdana" panose="020B0604030504040204" pitchFamily="34" charset="0"/>
                          <a:ea typeface="Verdana" panose="020B0604030504040204" pitchFamily="34" charset="0"/>
                          <a:cs typeface="Verdana" panose="020B0604030504040204" pitchFamily="34" charset="0"/>
                        </a:rPr>
                        <a:t> </a:t>
                      </a:r>
                      <a:endParaRPr lang="en-GB" sz="1000" dirty="0">
                        <a:effectLst/>
                        <a:latin typeface="Verdana" panose="020B0604030504040204" pitchFamily="34" charset="0"/>
                        <a:ea typeface="Verdana" panose="020B0604030504040204" pitchFamily="34" charset="0"/>
                        <a:cs typeface="Verdana" panose="020B0604030504040204" pitchFamily="34" charset="0"/>
                      </a:endParaRPr>
                    </a:p>
                    <a:p>
                      <a:pPr algn="just">
                        <a:lnSpc>
                          <a:spcPct val="115000"/>
                        </a:lnSpc>
                        <a:spcAft>
                          <a:spcPts val="0"/>
                        </a:spcAft>
                      </a:pPr>
                      <a:r>
                        <a:rPr lang="en-GB" sz="1000" dirty="0">
                          <a:effectLst/>
                          <a:latin typeface="Verdana" panose="020B0604030504040204" pitchFamily="34" charset="0"/>
                          <a:ea typeface="Verdana" panose="020B0604030504040204" pitchFamily="34" charset="0"/>
                          <a:cs typeface="Verdana" panose="020B0604030504040204" pitchFamily="34" charset="0"/>
                        </a:rPr>
                        <a:t>Describe the situation. Be specific about when and where it occurred.</a:t>
                      </a:r>
                    </a:p>
                  </a:txBody>
                  <a:tcPr marL="50537" marR="50537" marT="50537" marB="50537"/>
                </a:tc>
                <a:tc>
                  <a:txBody>
                    <a:bodyPr/>
                    <a:lstStyle/>
                    <a:p>
                      <a:pPr algn="just">
                        <a:lnSpc>
                          <a:spcPct val="115000"/>
                        </a:lnSpc>
                        <a:spcAft>
                          <a:spcPts val="0"/>
                        </a:spcAft>
                      </a:pPr>
                      <a:r>
                        <a:rPr lang="en-GB" sz="1000">
                          <a:effectLst/>
                          <a:latin typeface="Verdana" panose="020B0604030504040204" pitchFamily="34" charset="0"/>
                          <a:ea typeface="Verdana" panose="020B0604030504040204" pitchFamily="34" charset="0"/>
                          <a:cs typeface="Verdana" panose="020B0604030504040204" pitchFamily="34" charset="0"/>
                        </a:rPr>
                        <a:t>Example</a:t>
                      </a:r>
                    </a:p>
                    <a:p>
                      <a:pPr algn="just">
                        <a:lnSpc>
                          <a:spcPct val="115000"/>
                        </a:lnSpc>
                        <a:spcAft>
                          <a:spcPts val="0"/>
                        </a:spcAft>
                      </a:pPr>
                      <a:r>
                        <a:rPr lang="en-GB" sz="1000">
                          <a:effectLst/>
                          <a:latin typeface="Verdana" panose="020B0604030504040204" pitchFamily="34" charset="0"/>
                          <a:ea typeface="Verdana" panose="020B0604030504040204" pitchFamily="34" charset="0"/>
                          <a:cs typeface="Verdana" panose="020B0604030504040204" pitchFamily="34" charset="0"/>
                        </a:rPr>
                        <a:t> </a:t>
                      </a:r>
                    </a:p>
                    <a:p>
                      <a:pPr algn="just">
                        <a:lnSpc>
                          <a:spcPct val="115000"/>
                        </a:lnSpc>
                        <a:spcAft>
                          <a:spcPts val="0"/>
                        </a:spcAft>
                      </a:pPr>
                      <a:r>
                        <a:rPr lang="en-GB" sz="1000">
                          <a:effectLst/>
                          <a:latin typeface="Verdana" panose="020B0604030504040204" pitchFamily="34" charset="0"/>
                          <a:ea typeface="Verdana" panose="020B0604030504040204" pitchFamily="34" charset="0"/>
                          <a:cs typeface="Verdana" panose="020B0604030504040204" pitchFamily="34" charset="0"/>
                        </a:rPr>
                        <a:t>“This morning at the 11 a.m. team meeting …”</a:t>
                      </a:r>
                    </a:p>
                  </a:txBody>
                  <a:tcPr marL="50537" marR="50537" marT="50537" marB="50537"/>
                </a:tc>
                <a:extLst>
                  <a:ext uri="{0D108BD9-81ED-4DB2-BD59-A6C34878D82A}">
                    <a16:rowId xmlns:a16="http://schemas.microsoft.com/office/drawing/2014/main" val="3068171765"/>
                  </a:ext>
                </a:extLst>
              </a:tr>
              <a:tr h="1194576">
                <a:tc>
                  <a:txBody>
                    <a:bodyPr/>
                    <a:lstStyle/>
                    <a:p>
                      <a:pPr algn="ctr">
                        <a:lnSpc>
                          <a:spcPct val="115000"/>
                        </a:lnSpc>
                        <a:spcAft>
                          <a:spcPts val="0"/>
                        </a:spcAft>
                      </a:pPr>
                      <a:r>
                        <a:rPr lang="en-GB" sz="5400">
                          <a:effectLst/>
                          <a:latin typeface="Verdana" panose="020B0604030504040204" pitchFamily="34" charset="0"/>
                          <a:ea typeface="Verdana" panose="020B0604030504040204" pitchFamily="34" charset="0"/>
                          <a:cs typeface="Verdana" panose="020B0604030504040204" pitchFamily="34" charset="0"/>
                        </a:rPr>
                        <a:t>B</a:t>
                      </a:r>
                      <a:endParaRPr lang="en-GB" sz="1000">
                        <a:effectLst/>
                        <a:latin typeface="Verdana" panose="020B0604030504040204" pitchFamily="34" charset="0"/>
                        <a:ea typeface="Verdana" panose="020B0604030504040204" pitchFamily="34" charset="0"/>
                        <a:cs typeface="Verdana" panose="020B0604030504040204" pitchFamily="34" charset="0"/>
                      </a:endParaRPr>
                    </a:p>
                  </a:txBody>
                  <a:tcPr marL="50537" marR="50537" marT="50537" marB="50537"/>
                </a:tc>
                <a:tc>
                  <a:txBody>
                    <a:bodyPr/>
                    <a:lstStyle/>
                    <a:p>
                      <a:pPr algn="just">
                        <a:lnSpc>
                          <a:spcPct val="115000"/>
                        </a:lnSpc>
                        <a:spcAft>
                          <a:spcPts val="0"/>
                        </a:spcAft>
                      </a:pPr>
                      <a:r>
                        <a:rPr lang="en-GB" sz="1000" dirty="0">
                          <a:effectLst/>
                          <a:latin typeface="Verdana" panose="020B0604030504040204" pitchFamily="34" charset="0"/>
                          <a:ea typeface="Verdana" panose="020B0604030504040204" pitchFamily="34" charset="0"/>
                          <a:cs typeface="Verdana" panose="020B0604030504040204" pitchFamily="34" charset="0"/>
                        </a:rPr>
                        <a:t>Behaviour</a:t>
                      </a:r>
                    </a:p>
                    <a:p>
                      <a:pPr algn="just">
                        <a:lnSpc>
                          <a:spcPct val="115000"/>
                        </a:lnSpc>
                        <a:spcAft>
                          <a:spcPts val="0"/>
                        </a:spcAft>
                      </a:pPr>
                      <a:r>
                        <a:rPr lang="en-GB" sz="1050" dirty="0">
                          <a:effectLst/>
                          <a:latin typeface="Verdana" panose="020B0604030504040204" pitchFamily="34" charset="0"/>
                          <a:ea typeface="Verdana" panose="020B0604030504040204" pitchFamily="34" charset="0"/>
                          <a:cs typeface="Verdana" panose="020B0604030504040204" pitchFamily="34" charset="0"/>
                        </a:rPr>
                        <a:t> </a:t>
                      </a:r>
                      <a:endParaRPr lang="en-GB" sz="1000" dirty="0">
                        <a:effectLst/>
                        <a:latin typeface="Verdana" panose="020B0604030504040204" pitchFamily="34" charset="0"/>
                        <a:ea typeface="Verdana" panose="020B0604030504040204" pitchFamily="34" charset="0"/>
                        <a:cs typeface="Verdana" panose="020B0604030504040204" pitchFamily="34" charset="0"/>
                      </a:endParaRPr>
                    </a:p>
                    <a:p>
                      <a:pPr algn="just">
                        <a:lnSpc>
                          <a:spcPct val="115000"/>
                        </a:lnSpc>
                        <a:spcAft>
                          <a:spcPts val="0"/>
                        </a:spcAft>
                      </a:pPr>
                      <a:r>
                        <a:rPr lang="en-GB" sz="1000" dirty="0">
                          <a:effectLst/>
                          <a:latin typeface="Verdana" panose="020B0604030504040204" pitchFamily="34" charset="0"/>
                          <a:ea typeface="Verdana" panose="020B0604030504040204" pitchFamily="34" charset="0"/>
                          <a:cs typeface="Verdana" panose="020B0604030504040204" pitchFamily="34" charset="0"/>
                        </a:rPr>
                        <a:t>Describe the observable behaviour. Keep to the facts. Don’t insert opinions or judgements, and don’t assume you know what the other person was thinking.</a:t>
                      </a:r>
                    </a:p>
                  </a:txBody>
                  <a:tcPr marL="50537" marR="50537" marT="50537" marB="50537"/>
                </a:tc>
                <a:tc>
                  <a:txBody>
                    <a:bodyPr/>
                    <a:lstStyle/>
                    <a:p>
                      <a:pPr algn="just">
                        <a:lnSpc>
                          <a:spcPct val="115000"/>
                        </a:lnSpc>
                        <a:spcAft>
                          <a:spcPts val="0"/>
                        </a:spcAft>
                      </a:pPr>
                      <a:r>
                        <a:rPr lang="en-GB" sz="1000">
                          <a:effectLst/>
                          <a:latin typeface="Verdana" panose="020B0604030504040204" pitchFamily="34" charset="0"/>
                          <a:ea typeface="Verdana" panose="020B0604030504040204" pitchFamily="34" charset="0"/>
                          <a:cs typeface="Verdana" panose="020B0604030504040204" pitchFamily="34" charset="0"/>
                        </a:rPr>
                        <a:t>Example</a:t>
                      </a:r>
                    </a:p>
                    <a:p>
                      <a:pPr algn="just">
                        <a:lnSpc>
                          <a:spcPct val="115000"/>
                        </a:lnSpc>
                        <a:spcAft>
                          <a:spcPts val="0"/>
                        </a:spcAft>
                      </a:pPr>
                      <a:r>
                        <a:rPr lang="en-GB" sz="1000">
                          <a:effectLst/>
                          <a:latin typeface="Verdana" panose="020B0604030504040204" pitchFamily="34" charset="0"/>
                          <a:ea typeface="Verdana" panose="020B0604030504040204" pitchFamily="34" charset="0"/>
                          <a:cs typeface="Verdana" panose="020B0604030504040204" pitchFamily="34" charset="0"/>
                        </a:rPr>
                        <a:t> </a:t>
                      </a:r>
                    </a:p>
                    <a:p>
                      <a:pPr algn="just">
                        <a:lnSpc>
                          <a:spcPct val="115000"/>
                        </a:lnSpc>
                        <a:spcAft>
                          <a:spcPts val="0"/>
                        </a:spcAft>
                      </a:pPr>
                      <a:r>
                        <a:rPr lang="en-GB" sz="1000">
                          <a:effectLst/>
                          <a:latin typeface="Verdana" panose="020B0604030504040204" pitchFamily="34" charset="0"/>
                          <a:ea typeface="Verdana" panose="020B0604030504040204" pitchFamily="34" charset="0"/>
                          <a:cs typeface="Verdana" panose="020B0604030504040204" pitchFamily="34" charset="0"/>
                        </a:rPr>
                        <a:t>“You interrupted me while I was telling the team about the monthly budget”</a:t>
                      </a:r>
                    </a:p>
                    <a:p>
                      <a:pPr algn="just">
                        <a:lnSpc>
                          <a:spcPct val="115000"/>
                        </a:lnSpc>
                        <a:spcAft>
                          <a:spcPts val="0"/>
                        </a:spcAft>
                      </a:pPr>
                      <a:r>
                        <a:rPr lang="en-GB" sz="1000">
                          <a:effectLst/>
                          <a:latin typeface="Verdana" panose="020B0604030504040204" pitchFamily="34" charset="0"/>
                          <a:ea typeface="Verdana" panose="020B0604030504040204" pitchFamily="34" charset="0"/>
                          <a:cs typeface="Verdana" panose="020B0604030504040204" pitchFamily="34" charset="0"/>
                        </a:rPr>
                        <a:t> </a:t>
                      </a:r>
                    </a:p>
                    <a:p>
                      <a:pPr algn="just">
                        <a:lnSpc>
                          <a:spcPct val="115000"/>
                        </a:lnSpc>
                        <a:spcAft>
                          <a:spcPts val="0"/>
                        </a:spcAft>
                      </a:pPr>
                      <a:r>
                        <a:rPr lang="en-GB" sz="1000">
                          <a:effectLst/>
                          <a:latin typeface="Verdana" panose="020B0604030504040204" pitchFamily="34" charset="0"/>
                          <a:ea typeface="Verdana" panose="020B0604030504040204" pitchFamily="34" charset="0"/>
                          <a:cs typeface="Verdana" panose="020B0604030504040204" pitchFamily="34" charset="0"/>
                        </a:rPr>
                        <a:t>(instead of “You were rude.”)</a:t>
                      </a:r>
                    </a:p>
                  </a:txBody>
                  <a:tcPr marL="50537" marR="50537" marT="50537" marB="50537"/>
                </a:tc>
                <a:extLst>
                  <a:ext uri="{0D108BD9-81ED-4DB2-BD59-A6C34878D82A}">
                    <a16:rowId xmlns:a16="http://schemas.microsoft.com/office/drawing/2014/main" val="4225796425"/>
                  </a:ext>
                </a:extLst>
              </a:tr>
              <a:tr h="1051169">
                <a:tc>
                  <a:txBody>
                    <a:bodyPr/>
                    <a:lstStyle/>
                    <a:p>
                      <a:pPr algn="ctr">
                        <a:lnSpc>
                          <a:spcPct val="115000"/>
                        </a:lnSpc>
                        <a:spcAft>
                          <a:spcPts val="0"/>
                        </a:spcAft>
                      </a:pPr>
                      <a:r>
                        <a:rPr lang="en-GB" sz="5400">
                          <a:effectLst/>
                          <a:latin typeface="Verdana" panose="020B0604030504040204" pitchFamily="34" charset="0"/>
                          <a:ea typeface="Verdana" panose="020B0604030504040204" pitchFamily="34" charset="0"/>
                          <a:cs typeface="Verdana" panose="020B0604030504040204" pitchFamily="34" charset="0"/>
                        </a:rPr>
                        <a:t>I</a:t>
                      </a:r>
                      <a:endParaRPr lang="en-GB" sz="1000">
                        <a:effectLst/>
                        <a:latin typeface="Verdana" panose="020B0604030504040204" pitchFamily="34" charset="0"/>
                        <a:ea typeface="Verdana" panose="020B0604030504040204" pitchFamily="34" charset="0"/>
                        <a:cs typeface="Verdana" panose="020B0604030504040204" pitchFamily="34" charset="0"/>
                      </a:endParaRPr>
                    </a:p>
                  </a:txBody>
                  <a:tcPr marL="50537" marR="50537" marT="50537" marB="50537"/>
                </a:tc>
                <a:tc>
                  <a:txBody>
                    <a:bodyPr/>
                    <a:lstStyle/>
                    <a:p>
                      <a:pPr algn="just">
                        <a:lnSpc>
                          <a:spcPct val="115000"/>
                        </a:lnSpc>
                        <a:spcAft>
                          <a:spcPts val="0"/>
                        </a:spcAft>
                      </a:pPr>
                      <a:r>
                        <a:rPr lang="en-GB" sz="1000">
                          <a:effectLst/>
                          <a:latin typeface="Verdana" panose="020B0604030504040204" pitchFamily="34" charset="0"/>
                          <a:ea typeface="Verdana" panose="020B0604030504040204" pitchFamily="34" charset="0"/>
                          <a:cs typeface="Verdana" panose="020B0604030504040204" pitchFamily="34" charset="0"/>
                        </a:rPr>
                        <a:t>Impact</a:t>
                      </a:r>
                    </a:p>
                    <a:p>
                      <a:pPr algn="just">
                        <a:lnSpc>
                          <a:spcPct val="115000"/>
                        </a:lnSpc>
                        <a:spcAft>
                          <a:spcPts val="0"/>
                        </a:spcAft>
                      </a:pPr>
                      <a:r>
                        <a:rPr lang="en-GB" sz="1000">
                          <a:effectLst/>
                          <a:latin typeface="Verdana" panose="020B0604030504040204" pitchFamily="34" charset="0"/>
                          <a:ea typeface="Verdana" panose="020B0604030504040204" pitchFamily="34" charset="0"/>
                          <a:cs typeface="Verdana" panose="020B0604030504040204" pitchFamily="34" charset="0"/>
                        </a:rPr>
                        <a:t> </a:t>
                      </a:r>
                    </a:p>
                    <a:p>
                      <a:pPr algn="just">
                        <a:lnSpc>
                          <a:spcPct val="115000"/>
                        </a:lnSpc>
                        <a:spcAft>
                          <a:spcPts val="0"/>
                        </a:spcAft>
                      </a:pPr>
                      <a:r>
                        <a:rPr lang="en-GB" sz="1000">
                          <a:effectLst/>
                          <a:latin typeface="Verdana" panose="020B0604030504040204" pitchFamily="34" charset="0"/>
                          <a:ea typeface="Verdana" panose="020B0604030504040204" pitchFamily="34" charset="0"/>
                          <a:cs typeface="Verdana" panose="020B0604030504040204" pitchFamily="34" charset="0"/>
                        </a:rPr>
                        <a:t>Describe what you thought or felt in reaction to the behaviour. </a:t>
                      </a:r>
                    </a:p>
                  </a:txBody>
                  <a:tcPr marL="50537" marR="50537" marT="50537" marB="50537"/>
                </a:tc>
                <a:tc>
                  <a:txBody>
                    <a:bodyPr/>
                    <a:lstStyle/>
                    <a:p>
                      <a:pPr algn="just">
                        <a:lnSpc>
                          <a:spcPct val="115000"/>
                        </a:lnSpc>
                        <a:spcAft>
                          <a:spcPts val="0"/>
                        </a:spcAft>
                      </a:pPr>
                      <a:r>
                        <a:rPr lang="en-GB" sz="1000" dirty="0">
                          <a:effectLst/>
                          <a:latin typeface="Verdana" panose="020B0604030504040204" pitchFamily="34" charset="0"/>
                          <a:ea typeface="Verdana" panose="020B0604030504040204" pitchFamily="34" charset="0"/>
                          <a:cs typeface="Verdana" panose="020B0604030504040204" pitchFamily="34" charset="0"/>
                        </a:rPr>
                        <a:t>Example</a:t>
                      </a:r>
                    </a:p>
                    <a:p>
                      <a:pPr algn="just">
                        <a:lnSpc>
                          <a:spcPct val="115000"/>
                        </a:lnSpc>
                        <a:spcAft>
                          <a:spcPts val="0"/>
                        </a:spcAft>
                      </a:pPr>
                      <a:r>
                        <a:rPr lang="en-GB" sz="1000" dirty="0">
                          <a:effectLst/>
                          <a:latin typeface="Verdana" panose="020B0604030504040204" pitchFamily="34" charset="0"/>
                          <a:ea typeface="Verdana" panose="020B0604030504040204" pitchFamily="34" charset="0"/>
                          <a:cs typeface="Verdana" panose="020B0604030504040204" pitchFamily="34" charset="0"/>
                        </a:rPr>
                        <a:t> </a:t>
                      </a:r>
                    </a:p>
                    <a:p>
                      <a:pPr algn="just">
                        <a:lnSpc>
                          <a:spcPct val="115000"/>
                        </a:lnSpc>
                        <a:spcAft>
                          <a:spcPts val="0"/>
                        </a:spcAft>
                      </a:pPr>
                      <a:r>
                        <a:rPr lang="en-GB" sz="1000" dirty="0">
                          <a:effectLst/>
                          <a:latin typeface="Verdana" panose="020B0604030504040204" pitchFamily="34" charset="0"/>
                          <a:ea typeface="Verdana" panose="020B0604030504040204" pitchFamily="34" charset="0"/>
                          <a:cs typeface="Verdana" panose="020B0604030504040204" pitchFamily="34" charset="0"/>
                        </a:rPr>
                        <a:t> “I felt frustrated when you interrupted me because it broke my train of thought.”</a:t>
                      </a:r>
                    </a:p>
                  </a:txBody>
                  <a:tcPr marL="50537" marR="50537" marT="50537" marB="50537"/>
                </a:tc>
                <a:extLst>
                  <a:ext uri="{0D108BD9-81ED-4DB2-BD59-A6C34878D82A}">
                    <a16:rowId xmlns:a16="http://schemas.microsoft.com/office/drawing/2014/main" val="3280470225"/>
                  </a:ext>
                </a:extLst>
              </a:tr>
            </a:tbl>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lvl="0"/>
            <a:r>
              <a:rPr lang="en-GB" sz="2000" b="1" dirty="0">
                <a:solidFill>
                  <a:srgbClr val="004C97"/>
                </a:solidFill>
                <a:latin typeface="Verdana"/>
                <a:ea typeface="Verdana"/>
                <a:cs typeface="Verdana"/>
                <a:sym typeface="Verdana"/>
              </a:rPr>
              <a:t>Non-violent communication</a:t>
            </a:r>
            <a:endParaRPr sz="2000" b="1" dirty="0">
              <a:solidFill>
                <a:srgbClr val="004C97"/>
              </a:solidFill>
              <a:latin typeface="Verdana"/>
              <a:ea typeface="Verdana"/>
              <a:cs typeface="Verdana"/>
              <a:sym typeface="Verdana"/>
            </a:endParaRPr>
          </a:p>
        </p:txBody>
      </p:sp>
      <p:sp>
        <p:nvSpPr>
          <p:cNvPr id="221" name="Google Shape;221;p3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br>
              <a:rPr lang="en-US" sz="2000"/>
            </a:br>
            <a:endParaRPr sz="200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sz="2000">
              <a:solidFill>
                <a:schemeClr val="dk1"/>
              </a:solidFill>
              <a:latin typeface="Verdana"/>
              <a:ea typeface="Verdana"/>
              <a:cs typeface="Verdana"/>
              <a:sym typeface="Verdana"/>
            </a:endParaRPr>
          </a:p>
        </p:txBody>
      </p:sp>
      <p:sp>
        <p:nvSpPr>
          <p:cNvPr id="222" name="Google Shape;222;p37"/>
          <p:cNvSpPr txBox="1"/>
          <p:nvPr/>
        </p:nvSpPr>
        <p:spPr>
          <a:xfrm>
            <a:off x="311700" y="982118"/>
            <a:ext cx="7386256" cy="2788216"/>
          </a:xfrm>
          <a:prstGeom prst="rect">
            <a:avLst/>
          </a:prstGeom>
          <a:noFill/>
          <a:ln>
            <a:noFill/>
          </a:ln>
        </p:spPr>
        <p:txBody>
          <a:bodyPr spcFirstLastPara="1" wrap="square" lIns="91425" tIns="91425" rIns="91425" bIns="91425" anchor="t" anchorCtr="0">
            <a:noAutofit/>
          </a:bodyPr>
          <a:lstStyle/>
          <a:p>
            <a:pPr marL="571500" marR="0" lvl="0" indent="-457200" algn="just" rtl="0">
              <a:lnSpc>
                <a:spcPct val="200000"/>
              </a:lnSpc>
              <a:spcBef>
                <a:spcPts val="0"/>
              </a:spcBef>
              <a:spcAft>
                <a:spcPts val="0"/>
              </a:spcAft>
              <a:buClr>
                <a:schemeClr val="dk2"/>
              </a:buClr>
              <a:buSzPts val="1800"/>
              <a:buFont typeface="Arial"/>
              <a:buAutoNum type="arabicPeriod"/>
            </a:pPr>
            <a:r>
              <a:rPr lang="en-US" sz="2000" b="0" i="0" u="none" strike="noStrike" cap="none" dirty="0">
                <a:solidFill>
                  <a:schemeClr val="dk1"/>
                </a:solidFill>
                <a:latin typeface="Verdana"/>
                <a:ea typeface="Verdana"/>
                <a:cs typeface="Verdana"/>
                <a:sym typeface="Verdana"/>
              </a:rPr>
              <a:t>Observation: “When is see…”</a:t>
            </a:r>
            <a:endParaRPr dirty="0"/>
          </a:p>
          <a:p>
            <a:pPr marL="571500" marR="0" lvl="0" indent="-457200" algn="just" rtl="0">
              <a:lnSpc>
                <a:spcPct val="200000"/>
              </a:lnSpc>
              <a:spcBef>
                <a:spcPts val="0"/>
              </a:spcBef>
              <a:spcAft>
                <a:spcPts val="0"/>
              </a:spcAft>
              <a:buClr>
                <a:schemeClr val="dk2"/>
              </a:buClr>
              <a:buSzPts val="1800"/>
              <a:buFont typeface="Arial"/>
              <a:buAutoNum type="arabicPeriod"/>
            </a:pPr>
            <a:r>
              <a:rPr lang="en-US" sz="2000" b="0" i="0" u="none" strike="noStrike" cap="none" dirty="0">
                <a:solidFill>
                  <a:schemeClr val="dk1"/>
                </a:solidFill>
                <a:latin typeface="Verdana"/>
                <a:ea typeface="Verdana"/>
                <a:cs typeface="Verdana"/>
                <a:sym typeface="Verdana"/>
              </a:rPr>
              <a:t>Feelings: “I feel…”</a:t>
            </a:r>
            <a:endParaRPr dirty="0"/>
          </a:p>
          <a:p>
            <a:pPr marL="571500" marR="0" lvl="0" indent="-457200" algn="just" rtl="0">
              <a:lnSpc>
                <a:spcPct val="200000"/>
              </a:lnSpc>
              <a:spcBef>
                <a:spcPts val="0"/>
              </a:spcBef>
              <a:spcAft>
                <a:spcPts val="0"/>
              </a:spcAft>
              <a:buClr>
                <a:schemeClr val="dk2"/>
              </a:buClr>
              <a:buSzPts val="1800"/>
              <a:buFont typeface="Arial"/>
              <a:buAutoNum type="arabicPeriod"/>
            </a:pPr>
            <a:r>
              <a:rPr lang="en-US" sz="2000" b="0" i="0" u="none" strike="noStrike" cap="none" dirty="0">
                <a:solidFill>
                  <a:schemeClr val="dk1"/>
                </a:solidFill>
                <a:latin typeface="Verdana"/>
                <a:ea typeface="Verdana"/>
                <a:cs typeface="Verdana"/>
                <a:sym typeface="Verdana"/>
              </a:rPr>
              <a:t>Needs: “Because I need…” </a:t>
            </a:r>
            <a:endParaRPr dirty="0"/>
          </a:p>
          <a:p>
            <a:pPr marL="571500" marR="0" lvl="0" indent="-457200" algn="just" rtl="0">
              <a:lnSpc>
                <a:spcPct val="200000"/>
              </a:lnSpc>
              <a:spcBef>
                <a:spcPts val="0"/>
              </a:spcBef>
              <a:spcAft>
                <a:spcPts val="0"/>
              </a:spcAft>
              <a:buClr>
                <a:schemeClr val="dk2"/>
              </a:buClr>
              <a:buSzPts val="1800"/>
              <a:buFont typeface="Arial"/>
              <a:buAutoNum type="arabicPeriod"/>
            </a:pPr>
            <a:r>
              <a:rPr lang="en-US" sz="2000" b="0" i="0" u="none" strike="noStrike" cap="none" dirty="0">
                <a:solidFill>
                  <a:schemeClr val="dk1"/>
                </a:solidFill>
                <a:latin typeface="Verdana"/>
                <a:ea typeface="Verdana"/>
                <a:cs typeface="Verdana"/>
                <a:sym typeface="Verdana"/>
              </a:rPr>
              <a:t>Request: “Would you be willing to…”</a:t>
            </a:r>
            <a:endParaRPr dirty="0"/>
          </a:p>
          <a:p>
            <a:pPr marL="114300" marR="0" lvl="0" indent="0" algn="just" rtl="0">
              <a:lnSpc>
                <a:spcPct val="200000"/>
              </a:lnSpc>
              <a:spcBef>
                <a:spcPts val="0"/>
              </a:spcBef>
              <a:spcAft>
                <a:spcPts val="0"/>
              </a:spcAft>
              <a:buClr>
                <a:schemeClr val="dk2"/>
              </a:buClr>
              <a:buSzPts val="1800"/>
              <a:buFont typeface="Arial"/>
              <a:buNone/>
            </a:pPr>
            <a:endParaRPr sz="2000" b="0" i="0" u="none" strike="noStrike" cap="none" dirty="0">
              <a:solidFill>
                <a:schemeClr val="dk1"/>
              </a:solidFill>
              <a:latin typeface="Verdana"/>
              <a:ea typeface="Verdana"/>
              <a:cs typeface="Verdana"/>
              <a:sym typeface="Verdana"/>
            </a:endParaRPr>
          </a:p>
          <a:p>
            <a:pPr marL="457200" marR="0" lvl="0" indent="-228600" algn="just" rtl="0">
              <a:lnSpc>
                <a:spcPct val="200000"/>
              </a:lnSpc>
              <a:spcBef>
                <a:spcPts val="0"/>
              </a:spcBef>
              <a:spcAft>
                <a:spcPts val="0"/>
              </a:spcAft>
              <a:buClr>
                <a:schemeClr val="dk2"/>
              </a:buClr>
              <a:buSzPts val="1800"/>
              <a:buFont typeface="Arial"/>
              <a:buNone/>
            </a:pPr>
            <a:endParaRPr sz="20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000" b="1">
                <a:solidFill>
                  <a:srgbClr val="004C97"/>
                </a:solidFill>
                <a:latin typeface="Verdana"/>
                <a:ea typeface="Verdana"/>
                <a:cs typeface="Verdana"/>
                <a:sym typeface="Verdana"/>
              </a:rPr>
              <a:t>Feedback culture</a:t>
            </a:r>
            <a:endParaRPr sz="2000" b="1">
              <a:solidFill>
                <a:srgbClr val="004C97"/>
              </a:solidFill>
              <a:latin typeface="Verdana"/>
              <a:ea typeface="Verdana"/>
              <a:cs typeface="Verdana"/>
              <a:sym typeface="Verdana"/>
            </a:endParaRPr>
          </a:p>
        </p:txBody>
      </p:sp>
      <p:sp>
        <p:nvSpPr>
          <p:cNvPr id="228" name="Google Shape;228;p3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br>
              <a:rPr lang="en-US" sz="2000"/>
            </a:br>
            <a:endParaRPr sz="200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sz="2000">
              <a:solidFill>
                <a:schemeClr val="dk1"/>
              </a:solidFill>
              <a:latin typeface="Verdana"/>
              <a:ea typeface="Verdana"/>
              <a:cs typeface="Verdana"/>
              <a:sym typeface="Verdana"/>
            </a:endParaRPr>
          </a:p>
        </p:txBody>
      </p:sp>
      <p:sp>
        <p:nvSpPr>
          <p:cNvPr id="229" name="Google Shape;229;p38"/>
          <p:cNvSpPr txBox="1"/>
          <p:nvPr/>
        </p:nvSpPr>
        <p:spPr>
          <a:xfrm>
            <a:off x="311700" y="1177642"/>
            <a:ext cx="8243577" cy="2788216"/>
          </a:xfrm>
          <a:prstGeom prst="rect">
            <a:avLst/>
          </a:prstGeom>
          <a:noFill/>
          <a:ln>
            <a:noFill/>
          </a:ln>
        </p:spPr>
        <p:txBody>
          <a:bodyPr spcFirstLastPara="1" wrap="square" lIns="91425" tIns="91425" rIns="91425" bIns="91425" anchor="t" anchorCtr="0">
            <a:noAutofit/>
          </a:bodyPr>
          <a:lstStyle/>
          <a:p>
            <a:pPr marL="114300" marR="0" lvl="0" indent="0" algn="just" rtl="0">
              <a:lnSpc>
                <a:spcPct val="150000"/>
              </a:lnSpc>
              <a:spcBef>
                <a:spcPts val="0"/>
              </a:spcBef>
              <a:spcAft>
                <a:spcPts val="0"/>
              </a:spcAft>
              <a:buClr>
                <a:schemeClr val="dk2"/>
              </a:buClr>
              <a:buSzPts val="1800"/>
              <a:buFont typeface="Arial"/>
              <a:buNone/>
            </a:pPr>
            <a:r>
              <a:rPr lang="en-US" sz="2000" b="0" i="0" u="none" strike="noStrike" cap="none" dirty="0">
                <a:solidFill>
                  <a:schemeClr val="dk1"/>
                </a:solidFill>
                <a:latin typeface="Verdana"/>
                <a:ea typeface="Verdana"/>
                <a:cs typeface="Verdana"/>
                <a:sym typeface="Verdana"/>
              </a:rPr>
              <a:t>Non-violent communication:</a:t>
            </a:r>
            <a:endParaRPr dirty="0"/>
          </a:p>
          <a:p>
            <a:pPr marL="114300" marR="0" lvl="0" indent="0" algn="just" rtl="0">
              <a:lnSpc>
                <a:spcPct val="150000"/>
              </a:lnSpc>
              <a:spcBef>
                <a:spcPts val="0"/>
              </a:spcBef>
              <a:spcAft>
                <a:spcPts val="0"/>
              </a:spcAft>
              <a:buClr>
                <a:schemeClr val="dk2"/>
              </a:buClr>
              <a:buSzPts val="1800"/>
              <a:buFont typeface="Arial"/>
              <a:buNone/>
            </a:pPr>
            <a:r>
              <a:rPr lang="en-US" sz="1600" b="0" i="1" u="none" strike="noStrike" cap="none" dirty="0">
                <a:solidFill>
                  <a:schemeClr val="dk1"/>
                </a:solidFill>
                <a:latin typeface="Verdana"/>
                <a:ea typeface="Verdana"/>
                <a:cs typeface="Verdana"/>
                <a:sym typeface="Verdana"/>
              </a:rPr>
              <a:t>Last week you didn't meet your deadline on handing in the paperwork for project X (Observation). This made me feel really stressed because I was waiting for it to finish my own work (Feelings). It would help if I knew beforehand if you can't reach a deadline so I can adapt the scheme or we can set priorities (Need). So, next time can you communicate earlier so we can follow up closely on the deadline (Request). </a:t>
            </a:r>
            <a:endParaRPr sz="1600" b="0" i="1" u="none" strike="noStrike" cap="none" dirty="0">
              <a:solidFill>
                <a:schemeClr val="dk1"/>
              </a:solidFill>
              <a:latin typeface="Verdana"/>
              <a:ea typeface="Verdana"/>
              <a:cs typeface="Verdana"/>
              <a:sym typeface="Verdana"/>
            </a:endParaRPr>
          </a:p>
          <a:p>
            <a:pPr marL="457200" marR="0" lvl="0" indent="-228600" algn="just" rtl="0">
              <a:lnSpc>
                <a:spcPct val="200000"/>
              </a:lnSpc>
              <a:spcBef>
                <a:spcPts val="0"/>
              </a:spcBef>
              <a:spcAft>
                <a:spcPts val="0"/>
              </a:spcAft>
              <a:buClr>
                <a:schemeClr val="dk2"/>
              </a:buClr>
              <a:buSzPts val="1800"/>
              <a:buFont typeface="Arial"/>
              <a:buNone/>
            </a:pPr>
            <a:endParaRPr sz="20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dirty="0">
                <a:solidFill>
                  <a:srgbClr val="004C97"/>
                </a:solidFill>
                <a:latin typeface="Verdana"/>
                <a:ea typeface="Verdana"/>
                <a:cs typeface="Verdana"/>
                <a:sym typeface="Verdana"/>
              </a:rPr>
              <a:t>Flawless feedback</a:t>
            </a:r>
            <a:endParaRPr sz="2400" b="1" dirty="0">
              <a:solidFill>
                <a:srgbClr val="004C97"/>
              </a:solidFill>
              <a:latin typeface="Verdana"/>
              <a:ea typeface="Verdana"/>
              <a:cs typeface="Verdana"/>
              <a:sym typeface="Verdana"/>
            </a:endParaRPr>
          </a:p>
        </p:txBody>
      </p:sp>
      <p:sp>
        <p:nvSpPr>
          <p:cNvPr id="235" name="Google Shape;235;p3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628650" lvl="0" indent="-514350" algn="l" rtl="0">
              <a:lnSpc>
                <a:spcPct val="150000"/>
              </a:lnSpc>
              <a:spcBef>
                <a:spcPts val="0"/>
              </a:spcBef>
              <a:spcAft>
                <a:spcPts val="0"/>
              </a:spcAft>
              <a:buSzPts val="1800"/>
              <a:buFont typeface="Arial"/>
              <a:buAutoNum type="arabicPeriod"/>
            </a:pPr>
            <a:r>
              <a:rPr lang="en-US" sz="2400" dirty="0">
                <a:solidFill>
                  <a:schemeClr val="dk1"/>
                </a:solidFill>
                <a:latin typeface="Verdana"/>
                <a:ea typeface="Verdana"/>
                <a:cs typeface="Verdana"/>
                <a:sym typeface="Verdana"/>
              </a:rPr>
              <a:t>Read the case</a:t>
            </a:r>
            <a:endParaRPr dirty="0"/>
          </a:p>
          <a:p>
            <a:pPr marL="628650" lvl="0" indent="-514350" algn="l" rtl="0">
              <a:lnSpc>
                <a:spcPct val="150000"/>
              </a:lnSpc>
              <a:spcBef>
                <a:spcPts val="0"/>
              </a:spcBef>
              <a:spcAft>
                <a:spcPts val="0"/>
              </a:spcAft>
              <a:buSzPts val="1800"/>
              <a:buFont typeface="Arial"/>
              <a:buAutoNum type="arabicPeriod"/>
            </a:pPr>
            <a:r>
              <a:rPr lang="en-US" sz="2400" dirty="0">
                <a:solidFill>
                  <a:schemeClr val="dk1"/>
                </a:solidFill>
                <a:latin typeface="Verdana"/>
                <a:ea typeface="Verdana"/>
                <a:cs typeface="Verdana"/>
                <a:sym typeface="Verdana"/>
              </a:rPr>
              <a:t>Give feedback using the SBI or non-violent communication technique</a:t>
            </a:r>
            <a:endParaRPr dirty="0"/>
          </a:p>
          <a:p>
            <a:pPr marL="114300" lvl="0" indent="0" algn="l" rtl="0">
              <a:lnSpc>
                <a:spcPct val="115000"/>
              </a:lnSpc>
              <a:spcBef>
                <a:spcPts val="0"/>
              </a:spcBef>
              <a:spcAft>
                <a:spcPts val="0"/>
              </a:spcAft>
              <a:buSzPts val="1800"/>
              <a:buNone/>
            </a:pPr>
            <a:br>
              <a:rPr lang="en-US" sz="2000" dirty="0"/>
            </a:br>
            <a:endParaRPr sz="2000" dirty="0">
              <a:solidFill>
                <a:schemeClr val="dk1"/>
              </a:solidFill>
              <a:latin typeface="Verdana"/>
              <a:ea typeface="Verdana"/>
              <a:cs typeface="Verdana"/>
              <a:sym typeface="Verdana"/>
            </a:endParaRPr>
          </a:p>
          <a:p>
            <a:pPr marL="457200" lvl="0" indent="-228600" algn="just" rtl="0">
              <a:lnSpc>
                <a:spcPct val="200000"/>
              </a:lnSpc>
              <a:spcBef>
                <a:spcPts val="0"/>
              </a:spcBef>
              <a:spcAft>
                <a:spcPts val="0"/>
              </a:spcAft>
              <a:buSzPts val="1800"/>
              <a:buFont typeface="Arial"/>
              <a:buNone/>
            </a:pPr>
            <a:endParaRPr sz="2000" dirty="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4" name="Google Shape;79;p15">
            <a:extLst>
              <a:ext uri="{FF2B5EF4-FFF2-40B4-BE49-F238E27FC236}">
                <a16:creationId xmlns:a16="http://schemas.microsoft.com/office/drawing/2014/main" id="{FF4ACCCA-DFC1-4A60-BB49-C03846B051C6}"/>
              </a:ext>
            </a:extLst>
          </p:cNvPr>
          <p:cNvSpPr txBox="1"/>
          <p:nvPr/>
        </p:nvSpPr>
        <p:spPr>
          <a:xfrm>
            <a:off x="472886" y="1672131"/>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Q.5: Is the gap in employability between natives and foreign born people, larger for lower or higher educated people?</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0493293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0"/>
          <p:cNvPicPr preferRelativeResize="0"/>
          <p:nvPr/>
        </p:nvPicPr>
        <p:blipFill rotWithShape="1">
          <a:blip r:embed="rId3">
            <a:alphaModFix/>
          </a:blip>
          <a:srcRect/>
          <a:stretch/>
        </p:blipFill>
        <p:spPr>
          <a:xfrm>
            <a:off x="-260875" y="-524742"/>
            <a:ext cx="9655395" cy="6264666"/>
          </a:xfrm>
          <a:prstGeom prst="rect">
            <a:avLst/>
          </a:prstGeom>
          <a:noFill/>
          <a:ln>
            <a:noFill/>
          </a:ln>
        </p:spPr>
      </p:pic>
      <p:sp>
        <p:nvSpPr>
          <p:cNvPr id="241" name="Google Shape;241;p40"/>
          <p:cNvSpPr txBox="1">
            <a:spLocks noGrp="1"/>
          </p:cNvSpPr>
          <p:nvPr>
            <p:ph type="body" idx="1"/>
          </p:nvPr>
        </p:nvSpPr>
        <p:spPr>
          <a:xfrm>
            <a:off x="-35560" y="0"/>
            <a:ext cx="9215120" cy="51435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ctr" rtl="0">
              <a:lnSpc>
                <a:spcPct val="115000"/>
              </a:lnSpc>
              <a:spcBef>
                <a:spcPts val="0"/>
              </a:spcBef>
              <a:spcAft>
                <a:spcPts val="0"/>
              </a:spcAft>
              <a:buSzPts val="1800"/>
              <a:buNone/>
            </a:pPr>
            <a:r>
              <a:rPr lang="en-US" sz="4400" b="1">
                <a:solidFill>
                  <a:schemeClr val="lt1"/>
                </a:solidFill>
                <a:latin typeface="Verdana"/>
                <a:ea typeface="Verdana"/>
                <a:cs typeface="Verdana"/>
                <a:sym typeface="Verdana"/>
              </a:rPr>
              <a:t>Build new competencies</a:t>
            </a:r>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Effective formal training</a:t>
            </a:r>
            <a:endParaRPr sz="2400" b="1">
              <a:solidFill>
                <a:srgbClr val="004C97"/>
              </a:solidFill>
              <a:latin typeface="Verdana"/>
              <a:ea typeface="Verdana"/>
              <a:cs typeface="Verdana"/>
              <a:sym typeface="Verdana"/>
            </a:endParaRPr>
          </a:p>
        </p:txBody>
      </p:sp>
      <p:sp>
        <p:nvSpPr>
          <p:cNvPr id="247" name="Google Shape;247;p41"/>
          <p:cNvSpPr txBox="1">
            <a:spLocks noGrp="1"/>
          </p:cNvSpPr>
          <p:nvPr>
            <p:ph type="body" idx="1"/>
          </p:nvPr>
        </p:nvSpPr>
        <p:spPr>
          <a:xfrm>
            <a:off x="311700" y="715125"/>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200000"/>
              </a:lnSpc>
              <a:spcBef>
                <a:spcPts val="0"/>
              </a:spcBef>
              <a:spcAft>
                <a:spcPts val="0"/>
              </a:spcAft>
              <a:buSzPts val="1800"/>
              <a:buChar char="●"/>
            </a:pPr>
            <a:r>
              <a:rPr lang="en-US" dirty="0">
                <a:solidFill>
                  <a:schemeClr val="dk1"/>
                </a:solidFill>
                <a:latin typeface="Verdana"/>
                <a:ea typeface="Verdana"/>
                <a:cs typeface="Verdana"/>
                <a:sym typeface="Verdana"/>
              </a:rPr>
              <a:t>Targets awareness and skill development</a:t>
            </a:r>
            <a:endParaRPr dirty="0"/>
          </a:p>
          <a:p>
            <a:pPr marL="457200" lvl="0" indent="-342900" algn="just" rtl="0">
              <a:lnSpc>
                <a:spcPct val="200000"/>
              </a:lnSpc>
              <a:spcBef>
                <a:spcPts val="0"/>
              </a:spcBef>
              <a:spcAft>
                <a:spcPts val="0"/>
              </a:spcAft>
              <a:buSzPts val="1800"/>
              <a:buChar char="●"/>
            </a:pPr>
            <a:r>
              <a:rPr lang="en-US" dirty="0">
                <a:solidFill>
                  <a:schemeClr val="dk1"/>
                </a:solidFill>
                <a:latin typeface="Verdana"/>
                <a:ea typeface="Verdana"/>
                <a:cs typeface="Verdana"/>
                <a:sym typeface="Verdana"/>
              </a:rPr>
              <a:t>Occurs over a significant period of time</a:t>
            </a:r>
            <a:endParaRPr dirty="0"/>
          </a:p>
          <a:p>
            <a:pPr marL="457200" lvl="0" indent="-342900" algn="just" rtl="0">
              <a:lnSpc>
                <a:spcPct val="200000"/>
              </a:lnSpc>
              <a:spcBef>
                <a:spcPts val="0"/>
              </a:spcBef>
              <a:spcAft>
                <a:spcPts val="0"/>
              </a:spcAft>
              <a:buSzPts val="1800"/>
              <a:buChar char="●"/>
            </a:pPr>
            <a:r>
              <a:rPr lang="en-US" dirty="0">
                <a:solidFill>
                  <a:schemeClr val="dk1"/>
                </a:solidFill>
                <a:latin typeface="Verdana"/>
                <a:ea typeface="Verdana"/>
                <a:cs typeface="Verdana"/>
                <a:sym typeface="Verdana"/>
              </a:rPr>
              <a:t>Stimulates perspective-taking </a:t>
            </a:r>
            <a:endParaRPr dirty="0"/>
          </a:p>
          <a:p>
            <a:pPr marL="457200" lvl="0" indent="-342900" algn="just" rtl="0">
              <a:lnSpc>
                <a:spcPct val="200000"/>
              </a:lnSpc>
              <a:spcBef>
                <a:spcPts val="0"/>
              </a:spcBef>
              <a:spcAft>
                <a:spcPts val="0"/>
              </a:spcAft>
              <a:buSzPts val="1800"/>
              <a:buChar char="●"/>
            </a:pPr>
            <a:r>
              <a:rPr lang="en-US" dirty="0">
                <a:solidFill>
                  <a:schemeClr val="dk1"/>
                </a:solidFill>
                <a:latin typeface="Verdana"/>
                <a:ea typeface="Verdana"/>
                <a:cs typeface="Verdana"/>
                <a:sym typeface="Verdana"/>
              </a:rPr>
              <a:t>Incorporates goal-setting</a:t>
            </a:r>
            <a:endParaRPr dirty="0"/>
          </a:p>
          <a:p>
            <a:pPr marL="457200" lvl="0" indent="-342900" algn="just" rtl="0">
              <a:lnSpc>
                <a:spcPct val="200000"/>
              </a:lnSpc>
              <a:spcBef>
                <a:spcPts val="0"/>
              </a:spcBef>
              <a:spcAft>
                <a:spcPts val="0"/>
              </a:spcAft>
              <a:buSzPts val="1800"/>
              <a:buChar char="●"/>
            </a:pPr>
            <a:r>
              <a:rPr lang="en-US" dirty="0">
                <a:solidFill>
                  <a:schemeClr val="dk1"/>
                </a:solidFill>
                <a:latin typeface="Verdana"/>
                <a:ea typeface="Verdana"/>
                <a:cs typeface="Verdana"/>
                <a:sym typeface="Verdana"/>
              </a:rPr>
              <a:t>Includes all levels of the company</a:t>
            </a:r>
            <a:endParaRPr dirty="0"/>
          </a:p>
          <a:p>
            <a:pPr marL="457200" lvl="0" indent="-342900" algn="just" rtl="0">
              <a:lnSpc>
                <a:spcPct val="200000"/>
              </a:lnSpc>
              <a:spcBef>
                <a:spcPts val="0"/>
              </a:spcBef>
              <a:spcAft>
                <a:spcPts val="0"/>
              </a:spcAft>
              <a:buSzPts val="1800"/>
              <a:buChar char="●"/>
            </a:pPr>
            <a:r>
              <a:rPr lang="en-US" dirty="0">
                <a:solidFill>
                  <a:schemeClr val="dk1"/>
                </a:solidFill>
                <a:latin typeface="Verdana"/>
                <a:ea typeface="Verdana"/>
                <a:cs typeface="Verdana"/>
                <a:sym typeface="Verdana"/>
              </a:rPr>
              <a:t>Links diversity training with current processes</a:t>
            </a:r>
            <a:endParaRPr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Most important competencies</a:t>
            </a:r>
            <a:endParaRPr sz="2400" b="1">
              <a:solidFill>
                <a:srgbClr val="004C97"/>
              </a:solidFill>
              <a:latin typeface="Verdana"/>
              <a:ea typeface="Verdana"/>
              <a:cs typeface="Verdana"/>
              <a:sym typeface="Verdana"/>
            </a:endParaRPr>
          </a:p>
        </p:txBody>
      </p:sp>
      <p:sp>
        <p:nvSpPr>
          <p:cNvPr id="253" name="Google Shape;253;p4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Inclusive leadership skills</a:t>
            </a:r>
            <a:endParaRPr sz="2000" dirty="0">
              <a:solidFill>
                <a:schemeClr val="dk1"/>
              </a:solidFill>
              <a:latin typeface="Verdana"/>
              <a:ea typeface="Verdana"/>
              <a:cs typeface="Verdana"/>
              <a:sym typeface="Verdana"/>
            </a:endParaRPr>
          </a:p>
          <a:p>
            <a:pPr marL="457200" lvl="0" indent="-355600" algn="just" rtl="0">
              <a:lnSpc>
                <a:spcPct val="200000"/>
              </a:lnSpc>
              <a:spcBef>
                <a:spcPts val="0"/>
              </a:spcBef>
              <a:spcAft>
                <a:spcPts val="0"/>
              </a:spcAft>
              <a:buClr>
                <a:schemeClr val="dk1"/>
              </a:buClr>
              <a:buSzPts val="2000"/>
              <a:buFont typeface="Verdana"/>
              <a:buChar char="●"/>
            </a:pPr>
            <a:r>
              <a:rPr lang="en-US" sz="2000" dirty="0">
                <a:solidFill>
                  <a:schemeClr val="dk1"/>
                </a:solidFill>
                <a:latin typeface="Verdana"/>
                <a:ea typeface="Verdana"/>
                <a:cs typeface="Verdana"/>
                <a:sym typeface="Verdana"/>
              </a:rPr>
              <a:t>Handling bias</a:t>
            </a:r>
            <a:endParaRPr sz="2000" dirty="0">
              <a:solidFill>
                <a:schemeClr val="dk1"/>
              </a:solidFill>
              <a:latin typeface="Verdana"/>
              <a:ea typeface="Verdana"/>
              <a:cs typeface="Verdana"/>
              <a:sym typeface="Verdana"/>
            </a:endParaRPr>
          </a:p>
          <a:p>
            <a:pPr marL="457200" marR="0" lvl="0" indent="-355600" algn="just" rtl="0">
              <a:lnSpc>
                <a:spcPct val="200000"/>
              </a:lnSpc>
              <a:spcBef>
                <a:spcPts val="0"/>
              </a:spcBef>
              <a:spcAft>
                <a:spcPts val="0"/>
              </a:spcAft>
              <a:buClr>
                <a:schemeClr val="dk1"/>
              </a:buClr>
              <a:buSzPts val="2000"/>
              <a:buFont typeface="Verdana"/>
              <a:buChar char="●"/>
            </a:pPr>
            <a:r>
              <a:rPr lang="en-US" sz="2000" dirty="0">
                <a:solidFill>
                  <a:schemeClr val="dk1"/>
                </a:solidFill>
                <a:latin typeface="Verdana"/>
                <a:ea typeface="Verdana"/>
                <a:cs typeface="Verdana"/>
                <a:sym typeface="Verdana"/>
              </a:rPr>
              <a:t>Cross-cultural awareness &amp; communication</a:t>
            </a:r>
            <a:endParaRPr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dirty="0">
                <a:solidFill>
                  <a:srgbClr val="004C97"/>
                </a:solidFill>
                <a:latin typeface="Verdana"/>
                <a:ea typeface="Verdana"/>
                <a:cs typeface="Verdana"/>
                <a:sym typeface="Verdana"/>
              </a:rPr>
              <a:t>Exercise: I am, but I am not</a:t>
            </a:r>
            <a:endParaRPr sz="2400" b="1" dirty="0">
              <a:solidFill>
                <a:srgbClr val="004C97"/>
              </a:solidFill>
              <a:latin typeface="Verdana"/>
              <a:ea typeface="Verdana"/>
              <a:cs typeface="Verdana"/>
              <a:sym typeface="Verdana"/>
            </a:endParaRPr>
          </a:p>
        </p:txBody>
      </p:sp>
      <p:sp>
        <p:nvSpPr>
          <p:cNvPr id="259" name="Google Shape;259;p4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200000"/>
              </a:lnSpc>
              <a:spcBef>
                <a:spcPts val="0"/>
              </a:spcBef>
              <a:spcAft>
                <a:spcPts val="0"/>
              </a:spcAft>
              <a:buSzPts val="1800"/>
              <a:buFont typeface="Arial"/>
              <a:buAutoNum type="arabicPeriod"/>
            </a:pPr>
            <a:r>
              <a:rPr lang="en-US" dirty="0">
                <a:solidFill>
                  <a:schemeClr val="dk1"/>
                </a:solidFill>
                <a:latin typeface="Verdana"/>
                <a:ea typeface="Verdana"/>
                <a:cs typeface="Verdana"/>
                <a:sym typeface="Verdana"/>
              </a:rPr>
              <a:t>In the first column (‘I Am’): write down your race/religion/…</a:t>
            </a:r>
            <a:endParaRPr dirty="0"/>
          </a:p>
          <a:p>
            <a:pPr marL="457200" lvl="0" indent="-342900" algn="just" rtl="0">
              <a:lnSpc>
                <a:spcPct val="200000"/>
              </a:lnSpc>
              <a:spcBef>
                <a:spcPts val="0"/>
              </a:spcBef>
              <a:spcAft>
                <a:spcPts val="0"/>
              </a:spcAft>
              <a:buSzPts val="1800"/>
              <a:buFont typeface="Arial"/>
              <a:buAutoNum type="arabicPeriod"/>
            </a:pPr>
            <a:r>
              <a:rPr lang="en-US" dirty="0">
                <a:solidFill>
                  <a:schemeClr val="dk1"/>
                </a:solidFill>
                <a:latin typeface="Verdana"/>
                <a:ea typeface="Verdana"/>
                <a:cs typeface="Verdana"/>
                <a:sym typeface="Verdana"/>
              </a:rPr>
              <a:t>In the second column (I Am Not): write down associated stereotypes (positive/negative)</a:t>
            </a:r>
            <a:endParaRPr dirty="0">
              <a:solidFill>
                <a:schemeClr val="dk1"/>
              </a:solidFill>
              <a:latin typeface="Verdana"/>
              <a:ea typeface="Verdana"/>
              <a:cs typeface="Verdana"/>
              <a:sym typeface="Verdana"/>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ctr" rtl="0">
              <a:lnSpc>
                <a:spcPct val="115000"/>
              </a:lnSpc>
              <a:spcBef>
                <a:spcPts val="0"/>
              </a:spcBef>
              <a:spcAft>
                <a:spcPts val="0"/>
              </a:spcAft>
              <a:buSzPts val="1800"/>
              <a:buNone/>
            </a:pPr>
            <a:r>
              <a:rPr lang="en-US" sz="3600">
                <a:solidFill>
                  <a:schemeClr val="lt1"/>
                </a:solidFill>
                <a:latin typeface="Verdana"/>
                <a:ea typeface="Verdana"/>
                <a:cs typeface="Verdana"/>
                <a:sym typeface="Verdana"/>
              </a:rPr>
              <a:t>2.</a:t>
            </a:r>
            <a:r>
              <a:rPr lang="en-US" sz="5400" b="1">
                <a:solidFill>
                  <a:schemeClr val="lt1"/>
                </a:solidFill>
              </a:rPr>
              <a:t> </a:t>
            </a:r>
            <a:r>
              <a:rPr lang="en-US" sz="3600">
                <a:solidFill>
                  <a:schemeClr val="lt1"/>
                </a:solidFill>
                <a:latin typeface="Verdana"/>
                <a:ea typeface="Verdana"/>
                <a:cs typeface="Verdana"/>
                <a:sym typeface="Verdana"/>
              </a:rPr>
              <a:t>A great kick-off for new recruits</a:t>
            </a:r>
            <a:endParaRPr/>
          </a:p>
          <a:p>
            <a:pPr marL="114300" lvl="0" indent="0" algn="ctr" rtl="0">
              <a:lnSpc>
                <a:spcPct val="115000"/>
              </a:lnSpc>
              <a:spcBef>
                <a:spcPts val="0"/>
              </a:spcBef>
              <a:spcAft>
                <a:spcPts val="0"/>
              </a:spcAft>
              <a:buSzPts val="1800"/>
              <a:buNone/>
            </a:pPr>
            <a:endParaRPr sz="3600">
              <a:solidFill>
                <a:schemeClr val="lt1"/>
              </a:solidFill>
              <a:latin typeface="Verdana"/>
              <a:ea typeface="Verdana"/>
              <a:cs typeface="Verdana"/>
              <a:sym typeface="Verdana"/>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5"/>
          <p:cNvPicPr preferRelativeResize="0"/>
          <p:nvPr/>
        </p:nvPicPr>
        <p:blipFill rotWithShape="1">
          <a:blip r:embed="rId3">
            <a:alphaModFix/>
          </a:blip>
          <a:srcRect/>
          <a:stretch/>
        </p:blipFill>
        <p:spPr>
          <a:xfrm>
            <a:off x="0" y="-304384"/>
            <a:ext cx="9215120" cy="5904586"/>
          </a:xfrm>
          <a:prstGeom prst="rect">
            <a:avLst/>
          </a:prstGeom>
          <a:noFill/>
          <a:ln>
            <a:noFill/>
          </a:ln>
        </p:spPr>
      </p:pic>
      <p:sp>
        <p:nvSpPr>
          <p:cNvPr id="270" name="Google Shape;270;p45"/>
          <p:cNvSpPr txBox="1">
            <a:spLocks noGrp="1"/>
          </p:cNvSpPr>
          <p:nvPr>
            <p:ph type="body" idx="1"/>
          </p:nvPr>
        </p:nvSpPr>
        <p:spPr>
          <a:xfrm>
            <a:off x="0" y="0"/>
            <a:ext cx="9215120" cy="51435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sz="2000" b="1">
              <a:solidFill>
                <a:schemeClr val="lt1"/>
              </a:solidFill>
            </a:endParaRPr>
          </a:p>
          <a:p>
            <a:pPr marL="114300" lvl="0" indent="0" algn="l" rtl="0">
              <a:lnSpc>
                <a:spcPct val="115000"/>
              </a:lnSpc>
              <a:spcBef>
                <a:spcPts val="0"/>
              </a:spcBef>
              <a:spcAft>
                <a:spcPts val="0"/>
              </a:spcAft>
              <a:buSzPts val="1800"/>
              <a:buNone/>
            </a:pPr>
            <a:r>
              <a:rPr lang="en-US" sz="4000" b="1">
                <a:solidFill>
                  <a:schemeClr val="lt1"/>
                </a:solidFill>
                <a:latin typeface="Verdana"/>
                <a:ea typeface="Verdana"/>
                <a:cs typeface="Verdana"/>
                <a:sym typeface="Verdana"/>
              </a:rPr>
              <a:t>	Onboarding </a:t>
            </a:r>
            <a:endParaRPr/>
          </a:p>
          <a:p>
            <a:pPr marL="114300" lvl="0" indent="0" algn="l" rtl="0">
              <a:lnSpc>
                <a:spcPct val="115000"/>
              </a:lnSpc>
              <a:spcBef>
                <a:spcPts val="0"/>
              </a:spcBef>
              <a:spcAft>
                <a:spcPts val="0"/>
              </a:spcAft>
              <a:buSzPts val="1800"/>
              <a:buNone/>
            </a:pPr>
            <a:r>
              <a:rPr lang="en-US" sz="4000" b="1">
                <a:solidFill>
                  <a:schemeClr val="lt1"/>
                </a:solidFill>
                <a:latin typeface="Verdana"/>
                <a:ea typeface="Verdana"/>
                <a:cs typeface="Verdana"/>
                <a:sym typeface="Verdana"/>
              </a:rPr>
              <a:t>	is key</a:t>
            </a:r>
            <a:endParaRPr sz="4000" b="1">
              <a:solidFill>
                <a:schemeClr val="lt1"/>
              </a:solidFill>
              <a:latin typeface="Verdana"/>
              <a:ea typeface="Verdana"/>
              <a:cs typeface="Verdana"/>
              <a:sym typeface="Verdana"/>
            </a:endParaRPr>
          </a:p>
          <a:p>
            <a:pPr marL="114300" lvl="0" indent="0" algn="ctr" rtl="0">
              <a:lnSpc>
                <a:spcPct val="115000"/>
              </a:lnSpc>
              <a:spcBef>
                <a:spcPts val="0"/>
              </a:spcBef>
              <a:spcAft>
                <a:spcPts val="0"/>
              </a:spcAft>
              <a:buSzPts val="1800"/>
              <a:buNone/>
            </a:pPr>
            <a:endParaRPr sz="3600">
              <a:solidFill>
                <a:schemeClr val="lt1"/>
              </a:solidFill>
              <a:latin typeface="Verdana"/>
              <a:ea typeface="Verdana"/>
              <a:cs typeface="Verdana"/>
              <a:sym typeface="Verdana"/>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Why is onboarding important?</a:t>
            </a:r>
            <a:endParaRPr sz="2400" b="1">
              <a:solidFill>
                <a:srgbClr val="004C97"/>
              </a:solidFill>
              <a:latin typeface="Verdana"/>
              <a:ea typeface="Verdana"/>
              <a:cs typeface="Verdana"/>
              <a:sym typeface="Verdana"/>
            </a:endParaRPr>
          </a:p>
        </p:txBody>
      </p:sp>
      <p:sp>
        <p:nvSpPr>
          <p:cNvPr id="276" name="Google Shape;276;p4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Make employees feel included from day 1</a:t>
            </a:r>
            <a:endParaRPr dirty="0"/>
          </a:p>
          <a:p>
            <a:pPr marL="457200" lvl="0" indent="-342900" algn="just" rtl="0">
              <a:lnSpc>
                <a:spcPct val="200000"/>
              </a:lnSpc>
              <a:spcBef>
                <a:spcPts val="0"/>
              </a:spcBef>
              <a:spcAft>
                <a:spcPts val="0"/>
              </a:spcAft>
              <a:buSzPts val="1800"/>
              <a:buChar char="●"/>
            </a:pPr>
            <a:r>
              <a:rPr lang="en-US" sz="2000" dirty="0">
                <a:solidFill>
                  <a:schemeClr val="dk1"/>
                </a:solidFill>
                <a:latin typeface="Verdana"/>
                <a:ea typeface="Verdana"/>
                <a:cs typeface="Verdana"/>
                <a:sym typeface="Verdana"/>
              </a:rPr>
              <a:t>Onboarding lays the foundation for someone’s career within the company</a:t>
            </a:r>
            <a:endParaRPr sz="1600" dirty="0">
              <a:solidFill>
                <a:schemeClr val="dk1"/>
              </a:solidFill>
              <a:latin typeface="Verdana"/>
              <a:ea typeface="Verdana"/>
              <a:cs typeface="Verdana"/>
              <a:sym typeface="Verdana"/>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Why is onboarding important?</a:t>
            </a:r>
            <a:endParaRPr sz="2400" b="1">
              <a:solidFill>
                <a:srgbClr val="004C97"/>
              </a:solidFill>
              <a:latin typeface="Verdana"/>
              <a:ea typeface="Verdana"/>
              <a:cs typeface="Verdana"/>
              <a:sym typeface="Verdana"/>
            </a:endParaRPr>
          </a:p>
        </p:txBody>
      </p:sp>
      <p:sp>
        <p:nvSpPr>
          <p:cNvPr id="2" name="Text Placeholder 1">
            <a:extLst>
              <a:ext uri="{FF2B5EF4-FFF2-40B4-BE49-F238E27FC236}">
                <a16:creationId xmlns:a16="http://schemas.microsoft.com/office/drawing/2014/main" id="{E1AB8B06-AD56-4753-BE28-69A8F2845F07}"/>
              </a:ext>
            </a:extLst>
          </p:cNvPr>
          <p:cNvSpPr>
            <a:spLocks noGrp="1"/>
          </p:cNvSpPr>
          <p:nvPr>
            <p:ph type="body" idx="1"/>
          </p:nvPr>
        </p:nvSpPr>
        <p:spPr/>
        <p:txBody>
          <a:bodyPr/>
          <a:lstStyle/>
          <a:p>
            <a:endParaRPr lang="en-GB"/>
          </a:p>
        </p:txBody>
      </p:sp>
      <p:pic>
        <p:nvPicPr>
          <p:cNvPr id="283" name="Google Shape;283;p47" descr="https://lh4.googleusercontent.com/vuJhVbP6c5DclrB23mUkIn4-6qLeU7oe3lcfxO2ApCs30gMekd4qfOfo5AMIuGfbzb7LX8JNPErtOqg7C6SOnB7ba9jf_KqT_rdEqxmmOEkgxOa5QwGYEzhJhmHTroeGggjEv00A"/>
          <p:cNvPicPr preferRelativeResize="0"/>
          <p:nvPr/>
        </p:nvPicPr>
        <p:blipFill rotWithShape="1">
          <a:blip r:embed="rId3">
            <a:alphaModFix/>
          </a:blip>
          <a:srcRect t="15711" r="6742"/>
          <a:stretch/>
        </p:blipFill>
        <p:spPr>
          <a:xfrm>
            <a:off x="1620959" y="992525"/>
            <a:ext cx="5591224" cy="3158450"/>
          </a:xfrm>
          <a:prstGeom prst="rect">
            <a:avLst/>
          </a:prstGeom>
          <a:noFill/>
          <a:ln>
            <a:noFill/>
          </a:ln>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It even starts before day 1</a:t>
            </a:r>
            <a:endParaRPr sz="2400" b="1">
              <a:solidFill>
                <a:srgbClr val="004C97"/>
              </a:solidFill>
              <a:latin typeface="Verdana"/>
              <a:ea typeface="Verdana"/>
              <a:cs typeface="Verdana"/>
              <a:sym typeface="Verdana"/>
            </a:endParaRPr>
          </a:p>
        </p:txBody>
      </p:sp>
      <p:sp>
        <p:nvSpPr>
          <p:cNvPr id="2" name="Text Placeholder 1">
            <a:extLst>
              <a:ext uri="{FF2B5EF4-FFF2-40B4-BE49-F238E27FC236}">
                <a16:creationId xmlns:a16="http://schemas.microsoft.com/office/drawing/2014/main" id="{B4EB51F0-1A6F-4DA6-8601-A3ABFD3FCDFA}"/>
              </a:ext>
            </a:extLst>
          </p:cNvPr>
          <p:cNvSpPr>
            <a:spLocks noGrp="1"/>
          </p:cNvSpPr>
          <p:nvPr>
            <p:ph type="body" idx="1"/>
          </p:nvPr>
        </p:nvSpPr>
        <p:spPr/>
        <p:txBody>
          <a:bodyPr/>
          <a:lstStyle/>
          <a:p>
            <a:endParaRPr lang="en-GB"/>
          </a:p>
        </p:txBody>
      </p:sp>
      <p:pic>
        <p:nvPicPr>
          <p:cNvPr id="289" name="Google Shape;289;p48"/>
          <p:cNvPicPr preferRelativeResize="0"/>
          <p:nvPr/>
        </p:nvPicPr>
        <p:blipFill rotWithShape="1">
          <a:blip r:embed="rId3">
            <a:alphaModFix/>
          </a:blip>
          <a:srcRect l="4848" t="17619" r="5698" b="13094"/>
          <a:stretch/>
        </p:blipFill>
        <p:spPr>
          <a:xfrm>
            <a:off x="1158550" y="969700"/>
            <a:ext cx="6166675" cy="3073925"/>
          </a:xfrm>
          <a:prstGeom prst="rect">
            <a:avLst/>
          </a:prstGeom>
          <a:noFill/>
          <a:ln>
            <a:noFill/>
          </a:ln>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Do not assume newcomers already know…</a:t>
            </a:r>
            <a:endParaRPr sz="2400" b="1">
              <a:solidFill>
                <a:srgbClr val="004C97"/>
              </a:solidFill>
              <a:latin typeface="Verdana"/>
              <a:ea typeface="Verdana"/>
              <a:cs typeface="Verdana"/>
              <a:sym typeface="Verdana"/>
            </a:endParaRPr>
          </a:p>
        </p:txBody>
      </p:sp>
      <p:sp>
        <p:nvSpPr>
          <p:cNvPr id="2" name="Text Placeholder 1">
            <a:extLst>
              <a:ext uri="{FF2B5EF4-FFF2-40B4-BE49-F238E27FC236}">
                <a16:creationId xmlns:a16="http://schemas.microsoft.com/office/drawing/2014/main" id="{54A0E8FC-4928-4158-8849-731F40A649A9}"/>
              </a:ext>
            </a:extLst>
          </p:cNvPr>
          <p:cNvSpPr>
            <a:spLocks noGrp="1"/>
          </p:cNvSpPr>
          <p:nvPr>
            <p:ph type="body" idx="1"/>
          </p:nvPr>
        </p:nvSpPr>
        <p:spPr/>
        <p:txBody>
          <a:bodyPr/>
          <a:lstStyle/>
          <a:p>
            <a:endParaRPr lang="en-GB"/>
          </a:p>
        </p:txBody>
      </p:sp>
      <p:pic>
        <p:nvPicPr>
          <p:cNvPr id="295" name="Google Shape;295;p49"/>
          <p:cNvPicPr preferRelativeResize="0"/>
          <p:nvPr/>
        </p:nvPicPr>
        <p:blipFill rotWithShape="1">
          <a:blip r:embed="rId3">
            <a:alphaModFix/>
          </a:blip>
          <a:srcRect l="3305" t="2922" r="4212"/>
          <a:stretch/>
        </p:blipFill>
        <p:spPr>
          <a:xfrm>
            <a:off x="1421380" y="1023636"/>
            <a:ext cx="6299110" cy="41163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pic>
        <p:nvPicPr>
          <p:cNvPr id="5" name="Picture 4">
            <a:extLst>
              <a:ext uri="{FF2B5EF4-FFF2-40B4-BE49-F238E27FC236}">
                <a16:creationId xmlns:a16="http://schemas.microsoft.com/office/drawing/2014/main" id="{9038F5AB-22CA-4C32-AB5B-B4458A37C835}"/>
              </a:ext>
            </a:extLst>
          </p:cNvPr>
          <p:cNvPicPr>
            <a:picLocks noChangeAspect="1"/>
          </p:cNvPicPr>
          <p:nvPr/>
        </p:nvPicPr>
        <p:blipFill>
          <a:blip r:embed="rId3"/>
          <a:stretch>
            <a:fillRect/>
          </a:stretch>
        </p:blipFill>
        <p:spPr>
          <a:xfrm>
            <a:off x="1135117" y="1006238"/>
            <a:ext cx="6676040" cy="3346758"/>
          </a:xfrm>
          <a:prstGeom prst="rect">
            <a:avLst/>
          </a:prstGeom>
        </p:spPr>
      </p:pic>
    </p:spTree>
    <p:extLst>
      <p:ext uri="{BB962C8B-B14F-4D97-AF65-F5344CB8AC3E}">
        <p14:creationId xmlns:p14="http://schemas.microsoft.com/office/powerpoint/2010/main" val="200006858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Most important onboarding elements</a:t>
            </a:r>
            <a:endParaRPr sz="2400" b="1">
              <a:solidFill>
                <a:srgbClr val="004C97"/>
              </a:solidFill>
              <a:latin typeface="Verdana"/>
              <a:ea typeface="Verdana"/>
              <a:cs typeface="Verdana"/>
              <a:sym typeface="Verdana"/>
            </a:endParaRPr>
          </a:p>
        </p:txBody>
      </p:sp>
      <p:sp>
        <p:nvSpPr>
          <p:cNvPr id="301" name="Google Shape;301;p5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571500" lvl="0" indent="-457200" algn="just" rtl="0">
              <a:lnSpc>
                <a:spcPct val="150000"/>
              </a:lnSpc>
              <a:spcBef>
                <a:spcPts val="0"/>
              </a:spcBef>
              <a:spcAft>
                <a:spcPts val="0"/>
              </a:spcAft>
              <a:buSzPts val="1800"/>
              <a:buFont typeface="Arial"/>
              <a:buAutoNum type="arabicPeriod"/>
            </a:pPr>
            <a:r>
              <a:rPr lang="en-US" sz="1900" dirty="0">
                <a:solidFill>
                  <a:schemeClr val="dk1"/>
                </a:solidFill>
                <a:latin typeface="Verdana"/>
                <a:ea typeface="Verdana"/>
                <a:cs typeface="Verdana"/>
                <a:sym typeface="Verdana"/>
              </a:rPr>
              <a:t>Share your company culture, strategy and code of conduct</a:t>
            </a:r>
            <a:endParaRPr dirty="0"/>
          </a:p>
          <a:p>
            <a:pPr marL="571500" lvl="0" indent="-457200" algn="just" rtl="0">
              <a:lnSpc>
                <a:spcPct val="150000"/>
              </a:lnSpc>
              <a:spcBef>
                <a:spcPts val="0"/>
              </a:spcBef>
              <a:spcAft>
                <a:spcPts val="0"/>
              </a:spcAft>
              <a:buSzPts val="1800"/>
              <a:buFont typeface="Arial"/>
              <a:buAutoNum type="arabicPeriod"/>
            </a:pPr>
            <a:r>
              <a:rPr lang="en-US" sz="1900" dirty="0">
                <a:solidFill>
                  <a:schemeClr val="dk1"/>
                </a:solidFill>
                <a:latin typeface="Verdana"/>
                <a:ea typeface="Verdana"/>
                <a:cs typeface="Verdana"/>
                <a:sym typeface="Verdana"/>
              </a:rPr>
              <a:t>Discuss performance expectations and development needs</a:t>
            </a:r>
            <a:endParaRPr dirty="0"/>
          </a:p>
          <a:p>
            <a:pPr marL="571500" lvl="0" indent="-457200" algn="just" rtl="0">
              <a:lnSpc>
                <a:spcPct val="150000"/>
              </a:lnSpc>
              <a:spcBef>
                <a:spcPts val="0"/>
              </a:spcBef>
              <a:spcAft>
                <a:spcPts val="0"/>
              </a:spcAft>
              <a:buSzPts val="1800"/>
              <a:buFont typeface="Arial"/>
              <a:buAutoNum type="arabicPeriod"/>
            </a:pPr>
            <a:r>
              <a:rPr lang="en-US" sz="1900" dirty="0">
                <a:solidFill>
                  <a:schemeClr val="dk1"/>
                </a:solidFill>
                <a:latin typeface="Verdana"/>
                <a:ea typeface="Verdana"/>
                <a:cs typeface="Verdana"/>
                <a:sym typeface="Verdana"/>
              </a:rPr>
              <a:t>Make sure all practical arrangements are made</a:t>
            </a:r>
            <a:endParaRPr dirty="0"/>
          </a:p>
          <a:p>
            <a:pPr marL="571500" lvl="0" indent="-457200" algn="just" rtl="0">
              <a:lnSpc>
                <a:spcPct val="150000"/>
              </a:lnSpc>
              <a:spcBef>
                <a:spcPts val="0"/>
              </a:spcBef>
              <a:spcAft>
                <a:spcPts val="0"/>
              </a:spcAft>
              <a:buSzPts val="1800"/>
              <a:buFont typeface="Arial"/>
              <a:buAutoNum type="arabicPeriod"/>
            </a:pPr>
            <a:r>
              <a:rPr lang="en-US" sz="1900" dirty="0">
                <a:solidFill>
                  <a:schemeClr val="dk1"/>
                </a:solidFill>
                <a:latin typeface="Verdana"/>
                <a:ea typeface="Verdana"/>
                <a:cs typeface="Verdana"/>
                <a:sym typeface="Verdana"/>
              </a:rPr>
              <a:t>Facilitate interactions with different stakeholders</a:t>
            </a:r>
            <a:endParaRPr dirty="0"/>
          </a:p>
          <a:p>
            <a:pPr marL="571500" lvl="0" indent="-457200" algn="just" rtl="0">
              <a:lnSpc>
                <a:spcPct val="150000"/>
              </a:lnSpc>
              <a:spcBef>
                <a:spcPts val="0"/>
              </a:spcBef>
              <a:spcAft>
                <a:spcPts val="0"/>
              </a:spcAft>
              <a:buSzPts val="1800"/>
              <a:buFont typeface="Arial"/>
              <a:buAutoNum type="arabicPeriod"/>
            </a:pPr>
            <a:r>
              <a:rPr lang="en-US" sz="1900" dirty="0">
                <a:solidFill>
                  <a:schemeClr val="dk1"/>
                </a:solidFill>
                <a:latin typeface="Verdana"/>
                <a:ea typeface="Verdana"/>
                <a:cs typeface="Verdana"/>
                <a:sym typeface="Verdana"/>
              </a:rPr>
              <a:t>Assign a mentor</a:t>
            </a:r>
            <a:endParaRPr dirty="0"/>
          </a:p>
          <a:p>
            <a:pPr marL="571500" lvl="0" indent="-457200" algn="just" rtl="0">
              <a:lnSpc>
                <a:spcPct val="150000"/>
              </a:lnSpc>
              <a:spcBef>
                <a:spcPts val="0"/>
              </a:spcBef>
              <a:spcAft>
                <a:spcPts val="0"/>
              </a:spcAft>
              <a:buSzPts val="1800"/>
              <a:buFont typeface="Arial"/>
              <a:buAutoNum type="arabicPeriod"/>
            </a:pPr>
            <a:r>
              <a:rPr lang="en-US" sz="1900" dirty="0">
                <a:solidFill>
                  <a:schemeClr val="dk1"/>
                </a:solidFill>
                <a:latin typeface="Verdana"/>
                <a:ea typeface="Verdana"/>
                <a:cs typeface="Verdana"/>
                <a:sym typeface="Verdana"/>
              </a:rPr>
              <a:t>Give and ask feedback (check-ins)</a:t>
            </a:r>
            <a:endParaRPr dirty="0"/>
          </a:p>
          <a:p>
            <a:pPr marL="571500" lvl="0" indent="-342900" algn="just" rtl="0">
              <a:lnSpc>
                <a:spcPct val="150000"/>
              </a:lnSpc>
              <a:spcBef>
                <a:spcPts val="0"/>
              </a:spcBef>
              <a:spcAft>
                <a:spcPts val="0"/>
              </a:spcAft>
              <a:buSzPts val="1800"/>
              <a:buFont typeface="Arial"/>
              <a:buNone/>
            </a:pPr>
            <a:endParaRPr sz="1400" dirty="0">
              <a:solidFill>
                <a:schemeClr val="dk1"/>
              </a:solidFill>
              <a:latin typeface="Verdana"/>
              <a:ea typeface="Verdana"/>
              <a:cs typeface="Verdana"/>
              <a:sym typeface="Verdana"/>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Learning on the job</a:t>
            </a:r>
            <a:endParaRPr sz="2400" b="1">
              <a:solidFill>
                <a:srgbClr val="004C97"/>
              </a:solidFill>
              <a:latin typeface="Verdana"/>
              <a:ea typeface="Verdana"/>
              <a:cs typeface="Verdana"/>
              <a:sym typeface="Verdana"/>
            </a:endParaRPr>
          </a:p>
        </p:txBody>
      </p:sp>
      <p:sp>
        <p:nvSpPr>
          <p:cNvPr id="307" name="Google Shape;307;p51"/>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SzPts val="1800"/>
              <a:buChar char="●"/>
            </a:pPr>
            <a:r>
              <a:rPr lang="en-US" dirty="0">
                <a:solidFill>
                  <a:schemeClr val="dk1"/>
                </a:solidFill>
                <a:latin typeface="Verdana"/>
                <a:ea typeface="Verdana"/>
                <a:cs typeface="Verdana"/>
                <a:sym typeface="Verdana"/>
              </a:rPr>
              <a:t>Learning on-the-job initiatives as a means to introduce new types of talent in your company</a:t>
            </a:r>
            <a:endParaRPr dirty="0"/>
          </a:p>
          <a:p>
            <a:pPr marL="457200" lvl="0" indent="-342900" algn="just" rtl="0">
              <a:lnSpc>
                <a:spcPct val="150000"/>
              </a:lnSpc>
              <a:spcBef>
                <a:spcPts val="0"/>
              </a:spcBef>
              <a:spcAft>
                <a:spcPts val="0"/>
              </a:spcAft>
              <a:buSzPts val="1800"/>
              <a:buChar char="●"/>
            </a:pPr>
            <a:r>
              <a:rPr lang="en-US" dirty="0">
                <a:solidFill>
                  <a:schemeClr val="dk1"/>
                </a:solidFill>
                <a:latin typeface="Verdana"/>
                <a:ea typeface="Verdana"/>
                <a:cs typeface="Verdana"/>
                <a:sym typeface="Verdana"/>
              </a:rPr>
              <a:t>Different formulas</a:t>
            </a:r>
            <a:endParaRPr dirty="0"/>
          </a:p>
          <a:p>
            <a:pPr marL="457200" lvl="0" indent="-342900" algn="just" rtl="0">
              <a:lnSpc>
                <a:spcPct val="150000"/>
              </a:lnSpc>
              <a:spcBef>
                <a:spcPts val="0"/>
              </a:spcBef>
              <a:spcAft>
                <a:spcPts val="0"/>
              </a:spcAft>
              <a:buSzPts val="1800"/>
              <a:buChar char="●"/>
            </a:pPr>
            <a:r>
              <a:rPr lang="en-US" dirty="0">
                <a:solidFill>
                  <a:schemeClr val="dk1"/>
                </a:solidFill>
                <a:latin typeface="Verdana"/>
                <a:ea typeface="Verdana"/>
                <a:cs typeface="Verdana"/>
                <a:sym typeface="Verdana"/>
              </a:rPr>
              <a:t>A lot of advantages: </a:t>
            </a:r>
            <a:endParaRPr dirty="0"/>
          </a:p>
          <a:p>
            <a:pPr marL="914400" lvl="1" indent="-317500" algn="just" rtl="0">
              <a:lnSpc>
                <a:spcPct val="100000"/>
              </a:lnSpc>
              <a:spcBef>
                <a:spcPts val="1600"/>
              </a:spcBef>
              <a:spcAft>
                <a:spcPts val="0"/>
              </a:spcAft>
              <a:buSzPts val="1400"/>
              <a:buChar char="○"/>
            </a:pPr>
            <a:r>
              <a:rPr lang="en-US" dirty="0">
                <a:solidFill>
                  <a:schemeClr val="dk1"/>
                </a:solidFill>
                <a:latin typeface="Verdana"/>
                <a:ea typeface="Verdana"/>
                <a:cs typeface="Verdana"/>
                <a:sym typeface="Verdana"/>
              </a:rPr>
              <a:t>Low risk </a:t>
            </a:r>
            <a:endParaRPr dirty="0"/>
          </a:p>
          <a:p>
            <a:pPr marL="914400" lvl="1" indent="-317500" algn="just" rtl="0">
              <a:lnSpc>
                <a:spcPct val="100000"/>
              </a:lnSpc>
              <a:spcBef>
                <a:spcPts val="1600"/>
              </a:spcBef>
              <a:spcAft>
                <a:spcPts val="0"/>
              </a:spcAft>
              <a:buSzPts val="1400"/>
              <a:buChar char="○"/>
            </a:pPr>
            <a:r>
              <a:rPr lang="en-US" dirty="0">
                <a:solidFill>
                  <a:schemeClr val="dk1"/>
                </a:solidFill>
                <a:latin typeface="Verdana"/>
                <a:ea typeface="Verdana"/>
                <a:cs typeface="Verdana"/>
                <a:sym typeface="Verdana"/>
              </a:rPr>
              <a:t>Learning by both sides</a:t>
            </a:r>
            <a:endParaRPr dirty="0"/>
          </a:p>
          <a:p>
            <a:pPr marL="914400" lvl="1" indent="-317500" algn="just" rtl="0">
              <a:lnSpc>
                <a:spcPct val="100000"/>
              </a:lnSpc>
              <a:spcBef>
                <a:spcPts val="1600"/>
              </a:spcBef>
              <a:spcAft>
                <a:spcPts val="0"/>
              </a:spcAft>
              <a:buSzPts val="1400"/>
              <a:buChar char="○"/>
            </a:pPr>
            <a:r>
              <a:rPr lang="en-US" dirty="0">
                <a:solidFill>
                  <a:schemeClr val="dk1"/>
                </a:solidFill>
                <a:latin typeface="Verdana"/>
                <a:ea typeface="Verdana"/>
                <a:cs typeface="Verdana"/>
                <a:sym typeface="Verdana"/>
              </a:rPr>
              <a:t>In case of a fit, a very engaged hire</a:t>
            </a:r>
            <a:endParaRPr dirty="0"/>
          </a:p>
          <a:p>
            <a:pPr marL="914400" lvl="1" indent="-228600" algn="just" rtl="0">
              <a:lnSpc>
                <a:spcPct val="150000"/>
              </a:lnSpc>
              <a:spcBef>
                <a:spcPts val="1600"/>
              </a:spcBef>
              <a:spcAft>
                <a:spcPts val="0"/>
              </a:spcAft>
              <a:buSzPts val="1400"/>
              <a:buNone/>
            </a:pPr>
            <a:endParaRPr dirty="0">
              <a:solidFill>
                <a:schemeClr val="dk1"/>
              </a:solidFill>
              <a:latin typeface="Verdana"/>
              <a:ea typeface="Verdana"/>
              <a:cs typeface="Verdana"/>
              <a:sym typeface="Verdana"/>
            </a:endParaRPr>
          </a:p>
          <a:p>
            <a:pPr marL="457200" lvl="0" indent="-228600" algn="just" rtl="0">
              <a:lnSpc>
                <a:spcPct val="150000"/>
              </a:lnSpc>
              <a:spcBef>
                <a:spcPts val="0"/>
              </a:spcBef>
              <a:spcAft>
                <a:spcPts val="0"/>
              </a:spcAft>
              <a:buSzPts val="1800"/>
              <a:buNone/>
            </a:pPr>
            <a:endParaRPr sz="1400" dirty="0">
              <a:solidFill>
                <a:schemeClr val="dk1"/>
              </a:solidFill>
              <a:latin typeface="Verdana"/>
              <a:ea typeface="Verdana"/>
              <a:cs typeface="Verdana"/>
              <a:sym typeface="Verdana"/>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 name="Picture 2">
            <a:extLst>
              <a:ext uri="{FF2B5EF4-FFF2-40B4-BE49-F238E27FC236}">
                <a16:creationId xmlns:a16="http://schemas.microsoft.com/office/drawing/2014/main" id="{12C02594-02B0-4BC5-ACEA-2058E38024C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11000"/>
                    </a14:imgEffect>
                    <a14:imgEffect>
                      <a14:colorTemperature colorTemp="6066"/>
                    </a14:imgEffect>
                    <a14:imgEffect>
                      <a14:saturation sat="140000"/>
                    </a14:imgEffect>
                    <a14:imgEffect>
                      <a14:brightnessContrast bright="-28000"/>
                    </a14:imgEffect>
                  </a14:imgLayer>
                </a14:imgProps>
              </a:ext>
            </a:extLst>
          </a:blip>
          <a:stretch>
            <a:fillRect/>
          </a:stretch>
        </p:blipFill>
        <p:spPr>
          <a:xfrm>
            <a:off x="0" y="-936968"/>
            <a:ext cx="9216073" cy="6080468"/>
          </a:xfrm>
          <a:prstGeom prst="rect">
            <a:avLst/>
          </a:prstGeom>
        </p:spPr>
      </p:pic>
      <p:sp>
        <p:nvSpPr>
          <p:cNvPr id="312" name="Google Shape;312;p52"/>
          <p:cNvSpPr txBox="1">
            <a:spLocks noGrp="1"/>
          </p:cNvSpPr>
          <p:nvPr>
            <p:ph type="body" idx="1"/>
          </p:nvPr>
        </p:nvSpPr>
        <p:spPr>
          <a:xfrm>
            <a:off x="0" y="0"/>
            <a:ext cx="9215120" cy="51435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b="1" dirty="0">
              <a:solidFill>
                <a:schemeClr val="bg1"/>
              </a:solidFill>
            </a:endParaRPr>
          </a:p>
          <a:p>
            <a:pPr marL="114300" lvl="0" indent="0" algn="l" rtl="0">
              <a:lnSpc>
                <a:spcPct val="115000"/>
              </a:lnSpc>
              <a:spcBef>
                <a:spcPts val="0"/>
              </a:spcBef>
              <a:spcAft>
                <a:spcPts val="0"/>
              </a:spcAft>
              <a:buSzPts val="1800"/>
              <a:buNone/>
            </a:pPr>
            <a:endParaRPr b="1" dirty="0">
              <a:solidFill>
                <a:schemeClr val="bg1"/>
              </a:solidFill>
            </a:endParaRPr>
          </a:p>
          <a:p>
            <a:pPr marL="114300" lvl="0" indent="0" algn="l" rtl="0">
              <a:lnSpc>
                <a:spcPct val="115000"/>
              </a:lnSpc>
              <a:spcBef>
                <a:spcPts val="0"/>
              </a:spcBef>
              <a:spcAft>
                <a:spcPts val="0"/>
              </a:spcAft>
              <a:buSzPts val="1800"/>
              <a:buNone/>
            </a:pPr>
            <a:endParaRPr b="1" dirty="0">
              <a:solidFill>
                <a:schemeClr val="bg1"/>
              </a:solidFill>
            </a:endParaRPr>
          </a:p>
          <a:p>
            <a:pPr marL="114300" lvl="0" indent="0" algn="l" rtl="0">
              <a:lnSpc>
                <a:spcPct val="115000"/>
              </a:lnSpc>
              <a:spcBef>
                <a:spcPts val="0"/>
              </a:spcBef>
              <a:spcAft>
                <a:spcPts val="0"/>
              </a:spcAft>
              <a:buSzPts val="1800"/>
              <a:buNone/>
            </a:pPr>
            <a:endParaRPr b="1" dirty="0">
              <a:solidFill>
                <a:schemeClr val="bg1"/>
              </a:solidFill>
            </a:endParaRPr>
          </a:p>
          <a:p>
            <a:pPr marL="114300" lvl="0" indent="0" algn="l" rtl="0">
              <a:lnSpc>
                <a:spcPct val="115000"/>
              </a:lnSpc>
              <a:spcBef>
                <a:spcPts val="0"/>
              </a:spcBef>
              <a:spcAft>
                <a:spcPts val="0"/>
              </a:spcAft>
              <a:buSzPts val="1800"/>
              <a:buNone/>
            </a:pPr>
            <a:endParaRPr b="1" dirty="0">
              <a:solidFill>
                <a:schemeClr val="bg1"/>
              </a:solidFill>
            </a:endParaRPr>
          </a:p>
          <a:p>
            <a:pPr marL="114300" lvl="0" indent="0" algn="ctr" rtl="0">
              <a:lnSpc>
                <a:spcPct val="115000"/>
              </a:lnSpc>
              <a:spcBef>
                <a:spcPts val="0"/>
              </a:spcBef>
              <a:spcAft>
                <a:spcPts val="0"/>
              </a:spcAft>
              <a:buSzPts val="1800"/>
              <a:buNone/>
            </a:pPr>
            <a:r>
              <a:rPr lang="en-US" sz="4000" b="1" dirty="0">
                <a:solidFill>
                  <a:schemeClr val="bg1"/>
                </a:solidFill>
                <a:latin typeface="Verdana"/>
                <a:ea typeface="Verdana"/>
                <a:cs typeface="Verdana"/>
                <a:sym typeface="Verdana"/>
              </a:rPr>
              <a:t>Extra attention for relocated talent</a:t>
            </a:r>
            <a:endParaRPr sz="4000" b="1" dirty="0">
              <a:solidFill>
                <a:schemeClr val="bg1"/>
              </a:solidFill>
              <a:latin typeface="Verdana"/>
              <a:ea typeface="Verdana"/>
              <a:cs typeface="Verdana"/>
              <a:sym typeface="Verdana"/>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dirty="0">
                <a:solidFill>
                  <a:srgbClr val="004C97"/>
                </a:solidFill>
                <a:latin typeface="Verdana"/>
                <a:ea typeface="Verdana"/>
                <a:cs typeface="Verdana"/>
                <a:sym typeface="Verdana"/>
              </a:rPr>
              <a:t>Extra attention for relocated talent</a:t>
            </a:r>
            <a:endParaRPr sz="2400" b="1" dirty="0">
              <a:solidFill>
                <a:srgbClr val="004C97"/>
              </a:solidFill>
              <a:latin typeface="Verdana"/>
              <a:ea typeface="Verdana"/>
              <a:cs typeface="Verdana"/>
              <a:sym typeface="Verdana"/>
            </a:endParaRPr>
          </a:p>
        </p:txBody>
      </p:sp>
      <p:sp>
        <p:nvSpPr>
          <p:cNvPr id="318" name="Google Shape;318;p5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SzPts val="1800"/>
              <a:buChar char="●"/>
            </a:pPr>
            <a:r>
              <a:rPr lang="en-US" sz="2000" dirty="0">
                <a:solidFill>
                  <a:schemeClr val="dk1"/>
                </a:solidFill>
                <a:latin typeface="Verdana"/>
                <a:ea typeface="Verdana"/>
                <a:cs typeface="Verdana"/>
                <a:sym typeface="Verdana"/>
              </a:rPr>
              <a:t>Administrative formalities</a:t>
            </a:r>
            <a:endParaRPr dirty="0"/>
          </a:p>
          <a:p>
            <a:pPr marL="457200" lvl="0" indent="-228600" algn="just" rtl="0">
              <a:lnSpc>
                <a:spcPct val="150000"/>
              </a:lnSpc>
              <a:spcBef>
                <a:spcPts val="0"/>
              </a:spcBef>
              <a:spcAft>
                <a:spcPts val="0"/>
              </a:spcAft>
              <a:buSzPts val="1800"/>
              <a:buNone/>
            </a:pPr>
            <a:endParaRPr sz="2000" dirty="0">
              <a:solidFill>
                <a:schemeClr val="dk1"/>
              </a:solidFill>
              <a:latin typeface="Verdana"/>
              <a:ea typeface="Verdana"/>
              <a:cs typeface="Verdana"/>
              <a:sym typeface="Verdana"/>
            </a:endParaRPr>
          </a:p>
          <a:p>
            <a:pPr marL="457200" lvl="0" indent="-342900" algn="just" rtl="0">
              <a:lnSpc>
                <a:spcPct val="150000"/>
              </a:lnSpc>
              <a:spcBef>
                <a:spcPts val="0"/>
              </a:spcBef>
              <a:spcAft>
                <a:spcPts val="0"/>
              </a:spcAft>
              <a:buSzPts val="1800"/>
              <a:buChar char="●"/>
            </a:pPr>
            <a:r>
              <a:rPr lang="en-US" sz="2000" dirty="0">
                <a:solidFill>
                  <a:schemeClr val="dk1"/>
                </a:solidFill>
                <a:latin typeface="Verdana"/>
                <a:ea typeface="Verdana"/>
                <a:cs typeface="Verdana"/>
                <a:sym typeface="Verdana"/>
              </a:rPr>
              <a:t>Partners &amp; family</a:t>
            </a:r>
            <a:endParaRPr dirty="0"/>
          </a:p>
          <a:p>
            <a:pPr marL="596900" lvl="1" indent="0" algn="just" rtl="0">
              <a:lnSpc>
                <a:spcPct val="150000"/>
              </a:lnSpc>
              <a:spcBef>
                <a:spcPts val="1600"/>
              </a:spcBef>
              <a:spcAft>
                <a:spcPts val="0"/>
              </a:spcAft>
              <a:buSzPts val="1400"/>
              <a:buNone/>
            </a:pPr>
            <a:endParaRPr sz="1600" dirty="0">
              <a:solidFill>
                <a:schemeClr val="dk1"/>
              </a:solidFill>
              <a:latin typeface="Verdana"/>
              <a:ea typeface="Verdana"/>
              <a:cs typeface="Verdana"/>
              <a:sym typeface="Verdana"/>
            </a:endParaRPr>
          </a:p>
          <a:p>
            <a:pPr marL="457200" lvl="0" indent="-228600" algn="just" rtl="0">
              <a:lnSpc>
                <a:spcPct val="150000"/>
              </a:lnSpc>
              <a:spcBef>
                <a:spcPts val="0"/>
              </a:spcBef>
              <a:spcAft>
                <a:spcPts val="0"/>
              </a:spcAft>
              <a:buSzPts val="1800"/>
              <a:buNone/>
            </a:pPr>
            <a:endParaRPr sz="1600" dirty="0">
              <a:solidFill>
                <a:schemeClr val="dk1"/>
              </a:solidFill>
              <a:latin typeface="Verdana"/>
              <a:ea typeface="Verdana"/>
              <a:cs typeface="Verdana"/>
              <a:sym typeface="Verdana"/>
            </a:endParaRPr>
          </a:p>
        </p:txBody>
      </p:sp>
      <p:pic>
        <p:nvPicPr>
          <p:cNvPr id="319" name="Google Shape;319;p53"/>
          <p:cNvPicPr preferRelativeResize="0"/>
          <p:nvPr/>
        </p:nvPicPr>
        <p:blipFill rotWithShape="1">
          <a:blip r:embed="rId3">
            <a:alphaModFix/>
          </a:blip>
          <a:srcRect/>
          <a:stretch/>
        </p:blipFill>
        <p:spPr>
          <a:xfrm>
            <a:off x="5087485" y="1399691"/>
            <a:ext cx="2663144" cy="2123318"/>
          </a:xfrm>
          <a:prstGeom prst="rect">
            <a:avLst/>
          </a:prstGeom>
          <a:noFill/>
          <a:ln>
            <a:noFill/>
          </a:ln>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4" name="Title 3">
            <a:extLst>
              <a:ext uri="{FF2B5EF4-FFF2-40B4-BE49-F238E27FC236}">
                <a16:creationId xmlns:a16="http://schemas.microsoft.com/office/drawing/2014/main" id="{E56F24EA-507F-43E8-8B82-1C54785C6AEF}"/>
              </a:ext>
            </a:extLst>
          </p:cNvPr>
          <p:cNvSpPr>
            <a:spLocks noGrp="1"/>
          </p:cNvSpPr>
          <p:nvPr>
            <p:ph type="title"/>
          </p:nvPr>
        </p:nvSpPr>
        <p:spPr/>
        <p:txBody>
          <a:bodyPr/>
          <a:lstStyle/>
          <a:p>
            <a:endParaRPr lang="en-GB"/>
          </a:p>
        </p:txBody>
      </p:sp>
      <p:sp>
        <p:nvSpPr>
          <p:cNvPr id="324" name="Google Shape;324;p54"/>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ctr" rtl="0">
              <a:lnSpc>
                <a:spcPct val="115000"/>
              </a:lnSpc>
              <a:spcBef>
                <a:spcPts val="0"/>
              </a:spcBef>
              <a:spcAft>
                <a:spcPts val="0"/>
              </a:spcAft>
              <a:buSzPts val="1800"/>
              <a:buNone/>
            </a:pPr>
            <a:r>
              <a:rPr lang="en-US" sz="4000" b="1">
                <a:solidFill>
                  <a:schemeClr val="dk1"/>
                </a:solidFill>
                <a:latin typeface="Verdana"/>
                <a:ea typeface="Verdana"/>
                <a:cs typeface="Verdana"/>
                <a:sym typeface="Verdana"/>
              </a:rPr>
              <a:t>Local language training</a:t>
            </a:r>
            <a:endParaRPr sz="4000" b="1">
              <a:solidFill>
                <a:schemeClr val="dk1"/>
              </a:solidFill>
              <a:latin typeface="Verdana"/>
              <a:ea typeface="Verdana"/>
              <a:cs typeface="Verdana"/>
              <a:sym typeface="Verdana"/>
            </a:endParaRPr>
          </a:p>
          <a:p>
            <a:pPr marL="114300" lvl="0" indent="0" algn="ctr" rtl="0">
              <a:lnSpc>
                <a:spcPct val="115000"/>
              </a:lnSpc>
              <a:spcBef>
                <a:spcPts val="0"/>
              </a:spcBef>
              <a:spcAft>
                <a:spcPts val="0"/>
              </a:spcAft>
              <a:buSzPts val="1800"/>
              <a:buNone/>
            </a:pPr>
            <a:endParaRPr sz="3600">
              <a:solidFill>
                <a:schemeClr val="dk1"/>
              </a:solidFill>
              <a:latin typeface="Verdana"/>
              <a:ea typeface="Verdana"/>
              <a:cs typeface="Verdana"/>
              <a:sym typeface="Verdana"/>
            </a:endParaRPr>
          </a:p>
        </p:txBody>
      </p:sp>
      <p:pic>
        <p:nvPicPr>
          <p:cNvPr id="325" name="Google Shape;325;p54"/>
          <p:cNvPicPr preferRelativeResize="0"/>
          <p:nvPr/>
        </p:nvPicPr>
        <p:blipFill rotWithShape="1">
          <a:blip r:embed="rId3">
            <a:alphaModFix/>
          </a:blip>
          <a:srcRect/>
          <a:stretch/>
        </p:blipFill>
        <p:spPr>
          <a:xfrm>
            <a:off x="-77787" y="2786743"/>
            <a:ext cx="9372600" cy="2507796"/>
          </a:xfrm>
          <a:prstGeom prst="rect">
            <a:avLst/>
          </a:prstGeom>
          <a:noFill/>
          <a:ln>
            <a:noFill/>
          </a:ln>
        </p:spPr>
      </p:pic>
      <p:sp>
        <p:nvSpPr>
          <p:cNvPr id="3" name="Rectangle 2">
            <a:extLst>
              <a:ext uri="{FF2B5EF4-FFF2-40B4-BE49-F238E27FC236}">
                <a16:creationId xmlns:a16="http://schemas.microsoft.com/office/drawing/2014/main" id="{387A2DCD-A87D-424A-B189-0F3C5DCE2E02}"/>
              </a:ext>
            </a:extLst>
          </p:cNvPr>
          <p:cNvSpPr/>
          <p:nvPr/>
        </p:nvSpPr>
        <p:spPr>
          <a:xfrm>
            <a:off x="1194912" y="1842127"/>
            <a:ext cx="7071168" cy="729623"/>
          </a:xfrm>
          <a:prstGeom prst="rect">
            <a:avLst/>
          </a:prstGeom>
        </p:spPr>
        <p:txBody>
          <a:bodyPr wrap="none">
            <a:spAutoFit/>
          </a:bodyPr>
          <a:lstStyle/>
          <a:p>
            <a:pPr marL="114300" lvl="0" algn="ctr">
              <a:lnSpc>
                <a:spcPct val="115000"/>
              </a:lnSpc>
              <a:buSzPts val="1800"/>
            </a:pPr>
            <a:r>
              <a:rPr lang="en-US" sz="4000" b="1" dirty="0">
                <a:solidFill>
                  <a:schemeClr val="dk1"/>
                </a:solidFill>
                <a:latin typeface="Verdana"/>
                <a:ea typeface="Verdana"/>
                <a:cs typeface="Verdana"/>
                <a:sym typeface="Verdana"/>
              </a:rPr>
              <a:t>Local language training</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Belgium: a country of many languages</a:t>
            </a:r>
            <a:endParaRPr/>
          </a:p>
        </p:txBody>
      </p:sp>
      <p:sp>
        <p:nvSpPr>
          <p:cNvPr id="331" name="Google Shape;331;p5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SzPts val="1800"/>
              <a:buChar char="●"/>
            </a:pPr>
            <a:r>
              <a:rPr lang="en-US" sz="2000" dirty="0">
                <a:solidFill>
                  <a:schemeClr val="dk1"/>
                </a:solidFill>
                <a:latin typeface="Verdana"/>
                <a:ea typeface="Verdana"/>
                <a:cs typeface="Verdana"/>
                <a:sym typeface="Verdana"/>
              </a:rPr>
              <a:t>3 official languages:</a:t>
            </a:r>
            <a:endParaRPr dirty="0"/>
          </a:p>
          <a:p>
            <a:pPr marL="914400" lvl="1" indent="-342900" algn="just" rtl="0">
              <a:lnSpc>
                <a:spcPct val="150000"/>
              </a:lnSpc>
              <a:spcBef>
                <a:spcPts val="0"/>
              </a:spcBef>
              <a:spcAft>
                <a:spcPts val="0"/>
              </a:spcAft>
              <a:buSzPts val="1800"/>
              <a:buChar char="○"/>
            </a:pPr>
            <a:r>
              <a:rPr lang="en-US" sz="1600" dirty="0">
                <a:solidFill>
                  <a:schemeClr val="dk1"/>
                </a:solidFill>
                <a:latin typeface="Verdana"/>
                <a:ea typeface="Verdana"/>
                <a:cs typeface="Verdana"/>
                <a:sym typeface="Verdana"/>
              </a:rPr>
              <a:t>Dutch </a:t>
            </a:r>
            <a:endParaRPr dirty="0"/>
          </a:p>
          <a:p>
            <a:pPr marL="914400" lvl="1" indent="-342900" algn="just" rtl="0">
              <a:lnSpc>
                <a:spcPct val="150000"/>
              </a:lnSpc>
              <a:spcBef>
                <a:spcPts val="0"/>
              </a:spcBef>
              <a:spcAft>
                <a:spcPts val="0"/>
              </a:spcAft>
              <a:buSzPts val="1800"/>
              <a:buChar char="○"/>
            </a:pPr>
            <a:r>
              <a:rPr lang="en-US" sz="1600" dirty="0">
                <a:solidFill>
                  <a:schemeClr val="dk1"/>
                </a:solidFill>
                <a:latin typeface="Verdana"/>
                <a:ea typeface="Verdana"/>
                <a:cs typeface="Verdana"/>
                <a:sym typeface="Verdana"/>
              </a:rPr>
              <a:t>French</a:t>
            </a:r>
            <a:endParaRPr dirty="0"/>
          </a:p>
          <a:p>
            <a:pPr marL="914400" lvl="1" indent="-342900" algn="just" rtl="0">
              <a:lnSpc>
                <a:spcPct val="150000"/>
              </a:lnSpc>
              <a:spcBef>
                <a:spcPts val="0"/>
              </a:spcBef>
              <a:spcAft>
                <a:spcPts val="0"/>
              </a:spcAft>
              <a:buSzPts val="1800"/>
              <a:buChar char="○"/>
            </a:pPr>
            <a:r>
              <a:rPr lang="en-US" sz="1600" dirty="0">
                <a:solidFill>
                  <a:schemeClr val="dk1"/>
                </a:solidFill>
                <a:latin typeface="Verdana"/>
                <a:ea typeface="Verdana"/>
                <a:cs typeface="Verdana"/>
                <a:sym typeface="Verdana"/>
              </a:rPr>
              <a:t>German </a:t>
            </a:r>
            <a:endParaRPr sz="2000" dirty="0">
              <a:solidFill>
                <a:schemeClr val="dk1"/>
              </a:solidFill>
              <a:latin typeface="Verdana"/>
              <a:ea typeface="Verdana"/>
              <a:cs typeface="Verdana"/>
              <a:sym typeface="Verdana"/>
            </a:endParaRPr>
          </a:p>
          <a:p>
            <a:pPr marL="457200" lvl="0" indent="-342900" algn="just" rtl="0">
              <a:lnSpc>
                <a:spcPct val="150000"/>
              </a:lnSpc>
              <a:spcBef>
                <a:spcPts val="0"/>
              </a:spcBef>
              <a:spcAft>
                <a:spcPts val="0"/>
              </a:spcAft>
              <a:buSzPts val="1800"/>
              <a:buChar char="●"/>
            </a:pPr>
            <a:r>
              <a:rPr lang="en-US" sz="2000" dirty="0">
                <a:solidFill>
                  <a:schemeClr val="dk1"/>
                </a:solidFill>
                <a:latin typeface="Verdana"/>
                <a:ea typeface="Verdana"/>
                <a:cs typeface="Verdana"/>
                <a:sym typeface="Verdana"/>
              </a:rPr>
              <a:t>… and many regional dialects</a:t>
            </a:r>
            <a:endParaRPr dirty="0"/>
          </a:p>
          <a:p>
            <a:pPr marL="914400" lvl="1" indent="-228600" algn="just" rtl="0">
              <a:lnSpc>
                <a:spcPct val="150000"/>
              </a:lnSpc>
              <a:spcBef>
                <a:spcPts val="1600"/>
              </a:spcBef>
              <a:spcAft>
                <a:spcPts val="0"/>
              </a:spcAft>
              <a:buSzPts val="1400"/>
              <a:buNone/>
            </a:pPr>
            <a:endParaRPr sz="1600" dirty="0">
              <a:solidFill>
                <a:schemeClr val="dk1"/>
              </a:solidFill>
              <a:latin typeface="Verdana"/>
              <a:ea typeface="Verdana"/>
              <a:cs typeface="Verdana"/>
              <a:sym typeface="Verdana"/>
            </a:endParaRPr>
          </a:p>
          <a:p>
            <a:pPr marL="457200" lvl="0" indent="-228600" algn="just" rtl="0">
              <a:lnSpc>
                <a:spcPct val="150000"/>
              </a:lnSpc>
              <a:spcBef>
                <a:spcPts val="0"/>
              </a:spcBef>
              <a:spcAft>
                <a:spcPts val="0"/>
              </a:spcAft>
              <a:buSzPts val="1800"/>
              <a:buNone/>
            </a:pPr>
            <a:endParaRPr sz="1600" dirty="0">
              <a:solidFill>
                <a:schemeClr val="dk1"/>
              </a:solidFill>
              <a:latin typeface="Verdana"/>
              <a:ea typeface="Verdana"/>
              <a:cs typeface="Verdana"/>
              <a:sym typeface="Verdana"/>
            </a:endParaRPr>
          </a:p>
        </p:txBody>
      </p:sp>
      <p:pic>
        <p:nvPicPr>
          <p:cNvPr id="332" name="Google Shape;332;p55"/>
          <p:cNvPicPr preferRelativeResize="0"/>
          <p:nvPr/>
        </p:nvPicPr>
        <p:blipFill rotWithShape="1">
          <a:blip r:embed="rId3">
            <a:alphaModFix amt="85000"/>
          </a:blip>
          <a:srcRect l="10799" r="12987"/>
          <a:stretch/>
        </p:blipFill>
        <p:spPr>
          <a:xfrm>
            <a:off x="5486399" y="1355383"/>
            <a:ext cx="2037145" cy="2247788"/>
          </a:xfrm>
          <a:prstGeom prst="rect">
            <a:avLst/>
          </a:prstGeom>
          <a:noFill/>
          <a:ln>
            <a:noFill/>
          </a:ln>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External language training</a:t>
            </a:r>
            <a:endParaRPr/>
          </a:p>
        </p:txBody>
      </p:sp>
      <p:sp>
        <p:nvSpPr>
          <p:cNvPr id="338" name="Google Shape;338;p56"/>
          <p:cNvSpPr txBox="1">
            <a:spLocks noGrp="1"/>
          </p:cNvSpPr>
          <p:nvPr>
            <p:ph type="body" idx="1"/>
          </p:nvPr>
        </p:nvSpPr>
        <p:spPr>
          <a:xfrm>
            <a:off x="311700" y="71512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Verdana"/>
              <a:buChar char="●"/>
            </a:pPr>
            <a:r>
              <a:rPr lang="en-US" dirty="0">
                <a:solidFill>
                  <a:schemeClr val="dk1"/>
                </a:solidFill>
                <a:latin typeface="Verdana"/>
                <a:ea typeface="Verdana"/>
                <a:cs typeface="Verdana"/>
                <a:sym typeface="Verdana"/>
              </a:rPr>
              <a:t>Different formats (immersion courses, evening/weekend courses, …) - d</a:t>
            </a:r>
            <a:r>
              <a:rPr lang="en-US" sz="1800" dirty="0">
                <a:solidFill>
                  <a:schemeClr val="dk1"/>
                </a:solidFill>
                <a:latin typeface="Verdana"/>
                <a:ea typeface="Verdana"/>
                <a:cs typeface="Verdana"/>
                <a:sym typeface="Verdana"/>
              </a:rPr>
              <a:t>uring working hours? </a:t>
            </a:r>
            <a:endParaRPr sz="1800" dirty="0">
              <a:solidFill>
                <a:schemeClr val="dk1"/>
              </a:solidFill>
              <a:latin typeface="Verdana"/>
              <a:ea typeface="Verdana"/>
              <a:cs typeface="Verdana"/>
              <a:sym typeface="Verdana"/>
            </a:endParaRPr>
          </a:p>
          <a:p>
            <a:pPr marL="457200" lvl="0" indent="-342900" algn="l" rtl="0">
              <a:lnSpc>
                <a:spcPct val="150000"/>
              </a:lnSpc>
              <a:spcBef>
                <a:spcPts val="0"/>
              </a:spcBef>
              <a:spcAft>
                <a:spcPts val="0"/>
              </a:spcAft>
              <a:buSzPts val="1800"/>
              <a:buFont typeface="Verdana"/>
              <a:buChar char="●"/>
            </a:pPr>
            <a:r>
              <a:rPr lang="en-US" dirty="0">
                <a:solidFill>
                  <a:schemeClr val="dk1"/>
                </a:solidFill>
                <a:latin typeface="Verdana"/>
                <a:ea typeface="Verdana"/>
                <a:cs typeface="Verdana"/>
                <a:sym typeface="Verdana"/>
              </a:rPr>
              <a:t>Different channels (classroom setting, lessons over the phone, skype,…)</a:t>
            </a:r>
            <a:endParaRPr dirty="0">
              <a:latin typeface="Verdana"/>
              <a:ea typeface="Verdana"/>
              <a:cs typeface="Verdana"/>
              <a:sym typeface="Verdana"/>
            </a:endParaRPr>
          </a:p>
          <a:p>
            <a:pPr marL="457200" lvl="0" indent="-342900" algn="l" rtl="0">
              <a:lnSpc>
                <a:spcPct val="150000"/>
              </a:lnSpc>
              <a:spcBef>
                <a:spcPts val="0"/>
              </a:spcBef>
              <a:spcAft>
                <a:spcPts val="0"/>
              </a:spcAft>
              <a:buSzPts val="1800"/>
              <a:buFont typeface="Verdana"/>
              <a:buChar char="●"/>
            </a:pPr>
            <a:r>
              <a:rPr lang="en-US" dirty="0">
                <a:solidFill>
                  <a:schemeClr val="dk1"/>
                </a:solidFill>
                <a:latin typeface="Verdana"/>
                <a:ea typeface="Verdana"/>
                <a:cs typeface="Verdana"/>
                <a:sym typeface="Verdana"/>
              </a:rPr>
              <a:t>Different providers:</a:t>
            </a:r>
            <a:endParaRPr dirty="0">
              <a:latin typeface="Verdana"/>
              <a:ea typeface="Verdana"/>
              <a:cs typeface="Verdana"/>
              <a:sym typeface="Verdana"/>
            </a:endParaRPr>
          </a:p>
          <a:p>
            <a:pPr marL="914400" lvl="1" indent="-342900" algn="l" rtl="0">
              <a:lnSpc>
                <a:spcPct val="150000"/>
              </a:lnSpc>
              <a:spcBef>
                <a:spcPts val="0"/>
              </a:spcBef>
              <a:spcAft>
                <a:spcPts val="0"/>
              </a:spcAft>
              <a:buSzPts val="1800"/>
              <a:buFont typeface="Verdana"/>
              <a:buChar char="○"/>
            </a:pPr>
            <a:r>
              <a:rPr lang="en-US" sz="1800" dirty="0">
                <a:solidFill>
                  <a:schemeClr val="dk1"/>
                </a:solidFill>
                <a:latin typeface="Verdana"/>
                <a:ea typeface="Verdana"/>
                <a:cs typeface="Verdana"/>
                <a:sym typeface="Verdana"/>
              </a:rPr>
              <a:t>Universities</a:t>
            </a:r>
            <a:endParaRPr sz="1800" dirty="0">
              <a:latin typeface="Verdana"/>
              <a:ea typeface="Verdana"/>
              <a:cs typeface="Verdana"/>
              <a:sym typeface="Verdana"/>
            </a:endParaRPr>
          </a:p>
          <a:p>
            <a:pPr marL="914400" lvl="1" indent="-342900" algn="l" rtl="0">
              <a:lnSpc>
                <a:spcPct val="150000"/>
              </a:lnSpc>
              <a:spcBef>
                <a:spcPts val="0"/>
              </a:spcBef>
              <a:spcAft>
                <a:spcPts val="0"/>
              </a:spcAft>
              <a:buSzPts val="1800"/>
              <a:buFont typeface="Verdana"/>
              <a:buChar char="○"/>
            </a:pPr>
            <a:r>
              <a:rPr lang="en-US" sz="1800" dirty="0">
                <a:solidFill>
                  <a:schemeClr val="dk1"/>
                </a:solidFill>
                <a:latin typeface="Verdana"/>
                <a:ea typeface="Verdana"/>
                <a:cs typeface="Verdana"/>
                <a:sym typeface="Verdana"/>
              </a:rPr>
              <a:t>Public employment services (VDAB, Forum, </a:t>
            </a:r>
            <a:r>
              <a:rPr lang="en-US" sz="1800" dirty="0" err="1">
                <a:solidFill>
                  <a:schemeClr val="dk1"/>
                </a:solidFill>
                <a:latin typeface="Verdana"/>
                <a:ea typeface="Verdana"/>
                <a:cs typeface="Verdana"/>
                <a:sym typeface="Verdana"/>
              </a:rPr>
              <a:t>Actiris</a:t>
            </a:r>
            <a:r>
              <a:rPr lang="en-US" sz="1800" dirty="0">
                <a:solidFill>
                  <a:schemeClr val="dk1"/>
                </a:solidFill>
                <a:latin typeface="Verdana"/>
                <a:ea typeface="Verdana"/>
                <a:cs typeface="Verdana"/>
                <a:sym typeface="Verdana"/>
              </a:rPr>
              <a:t>)</a:t>
            </a:r>
            <a:endParaRPr sz="1800" dirty="0">
              <a:latin typeface="Verdana"/>
              <a:ea typeface="Verdana"/>
              <a:cs typeface="Verdana"/>
              <a:sym typeface="Verdana"/>
            </a:endParaRPr>
          </a:p>
          <a:p>
            <a:pPr marL="914400" lvl="1" indent="-342900" algn="l" rtl="0">
              <a:lnSpc>
                <a:spcPct val="150000"/>
              </a:lnSpc>
              <a:spcBef>
                <a:spcPts val="0"/>
              </a:spcBef>
              <a:spcAft>
                <a:spcPts val="0"/>
              </a:spcAft>
              <a:buSzPts val="1800"/>
              <a:buFont typeface="Verdana"/>
              <a:buChar char="○"/>
            </a:pPr>
            <a:r>
              <a:rPr lang="en-US" sz="1800" dirty="0">
                <a:solidFill>
                  <a:schemeClr val="dk1"/>
                </a:solidFill>
                <a:latin typeface="Verdana"/>
                <a:ea typeface="Verdana"/>
                <a:cs typeface="Verdana"/>
                <a:sym typeface="Verdana"/>
              </a:rPr>
              <a:t>Adult education centers</a:t>
            </a:r>
            <a:endParaRPr sz="1800" dirty="0">
              <a:latin typeface="Verdana"/>
              <a:ea typeface="Verdana"/>
              <a:cs typeface="Verdana"/>
              <a:sym typeface="Verdana"/>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External language training</a:t>
            </a:r>
            <a:endParaRPr/>
          </a:p>
        </p:txBody>
      </p:sp>
      <p:sp>
        <p:nvSpPr>
          <p:cNvPr id="344" name="Google Shape;344;p5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just" rtl="0">
              <a:lnSpc>
                <a:spcPct val="150000"/>
              </a:lnSpc>
              <a:spcBef>
                <a:spcPts val="0"/>
              </a:spcBef>
              <a:spcAft>
                <a:spcPts val="0"/>
              </a:spcAft>
              <a:buSzPts val="1800"/>
              <a:buNone/>
            </a:pPr>
            <a:endParaRPr sz="1600">
              <a:solidFill>
                <a:schemeClr val="dk1"/>
              </a:solidFill>
              <a:latin typeface="Verdana"/>
              <a:ea typeface="Verdana"/>
              <a:cs typeface="Verdana"/>
              <a:sym typeface="Verdana"/>
            </a:endParaRPr>
          </a:p>
          <a:p>
            <a:pPr marL="114300" lvl="0" indent="0" algn="just" rtl="0">
              <a:lnSpc>
                <a:spcPct val="150000"/>
              </a:lnSpc>
              <a:spcBef>
                <a:spcPts val="0"/>
              </a:spcBef>
              <a:spcAft>
                <a:spcPts val="0"/>
              </a:spcAft>
              <a:buSzPts val="1800"/>
              <a:buNone/>
            </a:pPr>
            <a:endParaRPr sz="1200">
              <a:solidFill>
                <a:schemeClr val="dk1"/>
              </a:solidFill>
              <a:latin typeface="Verdana"/>
              <a:ea typeface="Verdana"/>
              <a:cs typeface="Verdana"/>
              <a:sym typeface="Verdana"/>
            </a:endParaRPr>
          </a:p>
        </p:txBody>
      </p:sp>
      <p:pic>
        <p:nvPicPr>
          <p:cNvPr id="345" name="Google Shape;345;p57"/>
          <p:cNvPicPr preferRelativeResize="0"/>
          <p:nvPr/>
        </p:nvPicPr>
        <p:blipFill rotWithShape="1">
          <a:blip r:embed="rId3">
            <a:alphaModFix/>
          </a:blip>
          <a:srcRect/>
          <a:stretch/>
        </p:blipFill>
        <p:spPr>
          <a:xfrm>
            <a:off x="3714750" y="1690687"/>
            <a:ext cx="1714500" cy="1762125"/>
          </a:xfrm>
          <a:prstGeom prst="rect">
            <a:avLst/>
          </a:prstGeom>
          <a:noFill/>
          <a:ln>
            <a:noFill/>
          </a:ln>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Language training on the workfloor</a:t>
            </a:r>
            <a:endParaRPr sz="2400" b="1">
              <a:solidFill>
                <a:srgbClr val="004C97"/>
              </a:solidFill>
              <a:latin typeface="Verdana"/>
              <a:ea typeface="Verdana"/>
              <a:cs typeface="Verdana"/>
              <a:sym typeface="Verdana"/>
            </a:endParaRPr>
          </a:p>
        </p:txBody>
      </p:sp>
      <p:sp>
        <p:nvSpPr>
          <p:cNvPr id="351" name="Google Shape;351;p58"/>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50000"/>
              </a:lnSpc>
              <a:spcBef>
                <a:spcPts val="0"/>
              </a:spcBef>
              <a:spcAft>
                <a:spcPts val="0"/>
              </a:spcAft>
              <a:buSzPts val="1800"/>
              <a:buNone/>
            </a:pPr>
            <a:r>
              <a:rPr lang="en-US" dirty="0">
                <a:solidFill>
                  <a:schemeClr val="dk1"/>
                </a:solidFill>
                <a:latin typeface="Verdana"/>
                <a:ea typeface="Verdana"/>
                <a:cs typeface="Verdana"/>
                <a:sym typeface="Verdana"/>
              </a:rPr>
              <a:t>Highly-educated newcomers show a steep learning curve when they get the chance to practice language on the work floor, and not only in classroom settings.</a:t>
            </a:r>
            <a:endParaRPr dirty="0"/>
          </a:p>
        </p:txBody>
      </p:sp>
      <p:pic>
        <p:nvPicPr>
          <p:cNvPr id="352" name="Google Shape;352;p58"/>
          <p:cNvPicPr preferRelativeResize="0"/>
          <p:nvPr/>
        </p:nvPicPr>
        <p:blipFill rotWithShape="1">
          <a:blip r:embed="rId3">
            <a:alphaModFix/>
          </a:blip>
          <a:srcRect l="30326"/>
          <a:stretch/>
        </p:blipFill>
        <p:spPr>
          <a:xfrm>
            <a:off x="4847572" y="1345128"/>
            <a:ext cx="3344449" cy="2453244"/>
          </a:xfrm>
          <a:prstGeom prst="rect">
            <a:avLst/>
          </a:prstGeom>
          <a:noFill/>
          <a:ln>
            <a:noFill/>
          </a:ln>
        </p:spPr>
      </p:pic>
      <p:pic>
        <p:nvPicPr>
          <p:cNvPr id="353" name="Google Shape;353;p58"/>
          <p:cNvPicPr preferRelativeResize="0"/>
          <p:nvPr/>
        </p:nvPicPr>
        <p:blipFill rotWithShape="1">
          <a:blip r:embed="rId4">
            <a:alphaModFix/>
          </a:blip>
          <a:srcRect/>
          <a:stretch/>
        </p:blipFill>
        <p:spPr>
          <a:xfrm>
            <a:off x="4847573" y="1345128"/>
            <a:ext cx="839244" cy="423034"/>
          </a:xfrm>
          <a:prstGeom prst="rect">
            <a:avLst/>
          </a:prstGeom>
          <a:noFill/>
          <a:ln>
            <a:noFill/>
          </a:ln>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59"/>
          <p:cNvPicPr preferRelativeResize="0"/>
          <p:nvPr/>
        </p:nvPicPr>
        <p:blipFill rotWithShape="1">
          <a:blip r:embed="rId3">
            <a:alphaModFix/>
          </a:blip>
          <a:srcRect/>
          <a:stretch/>
        </p:blipFill>
        <p:spPr>
          <a:xfrm>
            <a:off x="0" y="-269874"/>
            <a:ext cx="9916886" cy="6821704"/>
          </a:xfrm>
          <a:prstGeom prst="rect">
            <a:avLst/>
          </a:prstGeom>
          <a:noFill/>
          <a:ln>
            <a:noFill/>
          </a:ln>
        </p:spPr>
      </p:pic>
      <p:sp>
        <p:nvSpPr>
          <p:cNvPr id="359" name="Google Shape;359;p59"/>
          <p:cNvSpPr txBox="1">
            <a:spLocks noGrp="1"/>
          </p:cNvSpPr>
          <p:nvPr>
            <p:ph type="body" idx="1"/>
          </p:nvPr>
        </p:nvSpPr>
        <p:spPr>
          <a:xfrm>
            <a:off x="0" y="0"/>
            <a:ext cx="9215120" cy="51435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ctr" rtl="0">
              <a:lnSpc>
                <a:spcPct val="115000"/>
              </a:lnSpc>
              <a:spcBef>
                <a:spcPts val="0"/>
              </a:spcBef>
              <a:spcAft>
                <a:spcPts val="0"/>
              </a:spcAft>
              <a:buSzPts val="1800"/>
              <a:buNone/>
            </a:pPr>
            <a:r>
              <a:rPr lang="en-US" sz="4000" b="1">
                <a:solidFill>
                  <a:schemeClr val="dk1"/>
                </a:solidFill>
                <a:latin typeface="Verdana"/>
                <a:ea typeface="Verdana"/>
                <a:cs typeface="Verdana"/>
                <a:sym typeface="Verdana"/>
              </a:rPr>
              <a:t>Mentoring</a:t>
            </a:r>
            <a:endParaRPr sz="4000" b="1">
              <a:solidFill>
                <a:schemeClr val="dk1"/>
              </a:solidFill>
              <a:latin typeface="Verdana"/>
              <a:ea typeface="Verdana"/>
              <a:cs typeface="Verdana"/>
              <a:sym typeface="Verdana"/>
            </a:endParaRPr>
          </a:p>
          <a:p>
            <a:pPr marL="114300" lvl="0" indent="0" algn="ctr" rtl="0">
              <a:lnSpc>
                <a:spcPct val="115000"/>
              </a:lnSpc>
              <a:spcBef>
                <a:spcPts val="0"/>
              </a:spcBef>
              <a:spcAft>
                <a:spcPts val="0"/>
              </a:spcAft>
              <a:buSzPts val="1800"/>
              <a:buNone/>
            </a:pPr>
            <a:endParaRPr sz="3600">
              <a:solidFill>
                <a:schemeClr val="lt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nSpc>
                <a:spcPct val="100000"/>
              </a:lnSpc>
              <a:buNone/>
            </a:pPr>
            <a:endParaRPr sz="2000" dirty="0">
              <a:latin typeface="Verdana"/>
              <a:ea typeface="Verdana"/>
              <a:cs typeface="Verdana"/>
              <a:sym typeface="Verdana"/>
            </a:endParaRPr>
          </a:p>
        </p:txBody>
      </p:sp>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sp>
        <p:nvSpPr>
          <p:cNvPr id="2" name="TextBox 1">
            <a:extLst>
              <a:ext uri="{FF2B5EF4-FFF2-40B4-BE49-F238E27FC236}">
                <a16:creationId xmlns:a16="http://schemas.microsoft.com/office/drawing/2014/main" id="{5C39EA24-A008-43AD-BE0F-6B246AE4A5AA}"/>
              </a:ext>
            </a:extLst>
          </p:cNvPr>
          <p:cNvSpPr txBox="1"/>
          <p:nvPr/>
        </p:nvSpPr>
        <p:spPr>
          <a:xfrm>
            <a:off x="640080" y="1151483"/>
            <a:ext cx="7296720" cy="2957284"/>
          </a:xfrm>
          <a:prstGeom prst="rect">
            <a:avLst/>
          </a:prstGeom>
          <a:noFill/>
        </p:spPr>
        <p:txBody>
          <a:bodyPr wrap="square" rtlCol="0">
            <a:spAutoFit/>
          </a:bodyPr>
          <a:lstStyle/>
          <a:p>
            <a:pPr marR="16324" algn="just">
              <a:lnSpc>
                <a:spcPct val="150000"/>
              </a:lnSpc>
            </a:pPr>
            <a:r>
              <a:rPr lang="en-GB" spc="24" dirty="0">
                <a:latin typeface="Verdana" panose="020B0604030504040204" pitchFamily="34" charset="0"/>
                <a:ea typeface="Verdana" panose="020B0604030504040204" pitchFamily="34" charset="0"/>
                <a:cs typeface="Verdana" panose="020B0604030504040204" pitchFamily="34" charset="0"/>
              </a:rPr>
              <a:t>This training toolkit for companies has been developed by Vlerick Business School &amp; Talentree to help companies create an inclusive and diverse work environment and to reap its benefits in the best possible way. The toolkit is based on the learnings gathered during the Newcomer Induction Management Accelerator Programme (</a:t>
            </a:r>
            <a:r>
              <a:rPr lang="en-GB" spc="24" dirty="0" err="1">
                <a:latin typeface="Verdana" panose="020B0604030504040204" pitchFamily="34" charset="0"/>
                <a:ea typeface="Verdana" panose="020B0604030504040204" pitchFamily="34" charset="0"/>
                <a:cs typeface="Verdana" panose="020B0604030504040204" pitchFamily="34" charset="0"/>
              </a:rPr>
              <a:t>NiMAP</a:t>
            </a:r>
            <a:r>
              <a:rPr lang="en-GB" spc="24" dirty="0">
                <a:latin typeface="Verdana" panose="020B0604030504040204" pitchFamily="34" charset="0"/>
                <a:ea typeface="Verdana" panose="020B0604030504040204" pitchFamily="34" charset="0"/>
                <a:cs typeface="Verdana" panose="020B0604030504040204" pitchFamily="34" charset="0"/>
              </a:rPr>
              <a:t>), a project which has been carried out in collaboration with Stockholm school of Economics and with the support of the European Social Fund. The training toolkit is divided into four different modules, which can be used separately or a whole, depending on the needs of companies. </a:t>
            </a:r>
          </a:p>
        </p:txBody>
      </p:sp>
      <p:sp>
        <p:nvSpPr>
          <p:cNvPr id="15" name="Google Shape;66;p14">
            <a:extLst>
              <a:ext uri="{FF2B5EF4-FFF2-40B4-BE49-F238E27FC236}">
                <a16:creationId xmlns:a16="http://schemas.microsoft.com/office/drawing/2014/main" id="{0FCF5E08-AF3C-47F4-BD03-D4196E81E818}"/>
              </a:ext>
            </a:extLst>
          </p:cNvPr>
          <p:cNvSpPr txBox="1">
            <a:spLocks/>
          </p:cNvSpPr>
          <p:nvPr/>
        </p:nvSpPr>
        <p:spPr>
          <a:xfrm>
            <a:off x="396575" y="174937"/>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sym typeface="Verdana"/>
              </a:rPr>
              <a:t>Introduction</a:t>
            </a:r>
            <a:endParaRPr lang="en-US" sz="2000" dirty="0">
              <a:latin typeface="Verdana"/>
              <a:ea typeface="Verdana"/>
              <a:cs typeface="Verdana"/>
              <a:sym typeface="Verdana"/>
            </a:endParaRPr>
          </a:p>
        </p:txBody>
      </p:sp>
    </p:spTree>
    <p:extLst>
      <p:ext uri="{BB962C8B-B14F-4D97-AF65-F5344CB8AC3E}">
        <p14:creationId xmlns:p14="http://schemas.microsoft.com/office/powerpoint/2010/main" val="22365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7" name="Google Shape;79;p15">
            <a:extLst>
              <a:ext uri="{FF2B5EF4-FFF2-40B4-BE49-F238E27FC236}">
                <a16:creationId xmlns:a16="http://schemas.microsoft.com/office/drawing/2014/main" id="{A768F5A2-D441-4092-8EBE-66FF80D57A54}"/>
              </a:ext>
            </a:extLst>
          </p:cNvPr>
          <p:cNvSpPr txBox="1"/>
          <p:nvPr/>
        </p:nvSpPr>
        <p:spPr>
          <a:xfrm>
            <a:off x="472886" y="1672131"/>
            <a:ext cx="8198227" cy="2966611"/>
          </a:xfrm>
          <a:prstGeom prst="rect">
            <a:avLst/>
          </a:prstGeom>
          <a:noFill/>
          <a:ln>
            <a:noFill/>
          </a:ln>
        </p:spPr>
        <p:txBody>
          <a:bodyPr spcFirstLastPara="1" wrap="square" lIns="91425" tIns="91425" rIns="91425" bIns="91425" anchor="t" anchorCtr="0">
            <a:no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Q.6: Which country scores the lowest in the entire EU when it comes </a:t>
            </a:r>
            <a:r>
              <a:rPr lang="en-US" sz="2800" dirty="0">
                <a:latin typeface="Verdana" panose="020B0604030504040204" pitchFamily="34" charset="0"/>
                <a:ea typeface="Verdana" panose="020B0604030504040204" pitchFamily="34" charset="0"/>
                <a:cs typeface="Verdana" panose="020B0604030504040204" pitchFamily="34" charset="0"/>
              </a:rPr>
              <a:t>to share of people with foreign roots who have a job</a:t>
            </a:r>
            <a:r>
              <a:rPr lang="en-GB" sz="2800" dirty="0">
                <a:latin typeface="Verdana" panose="020B0604030504040204" pitchFamily="34" charset="0"/>
                <a:ea typeface="Verdana" panose="020B0604030504040204" pitchFamily="34" charset="0"/>
                <a:cs typeface="Verdana" panose="020B0604030504040204" pitchFamily="34" charset="0"/>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73599127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004C97"/>
                </a:solidFill>
                <a:latin typeface="Verdana"/>
                <a:ea typeface="Verdana"/>
                <a:cs typeface="Verdana"/>
                <a:sym typeface="Verdana"/>
              </a:rPr>
              <a:t>Mentoring</a:t>
            </a:r>
            <a:endParaRPr/>
          </a:p>
        </p:txBody>
      </p:sp>
      <p:sp>
        <p:nvSpPr>
          <p:cNvPr id="365" name="Google Shape;365;p6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SzPts val="1800"/>
              <a:buChar char="●"/>
            </a:pPr>
            <a:r>
              <a:rPr lang="en-US" sz="2000" dirty="0">
                <a:solidFill>
                  <a:schemeClr val="dk1"/>
                </a:solidFill>
                <a:latin typeface="Verdana"/>
                <a:ea typeface="Verdana"/>
                <a:cs typeface="Verdana"/>
                <a:sym typeface="Verdana"/>
              </a:rPr>
              <a:t>Two-way relationship between mentor and mentee</a:t>
            </a:r>
            <a:endParaRPr dirty="0"/>
          </a:p>
          <a:p>
            <a:pPr marL="457200" lvl="0" indent="-342900" algn="just" rtl="0">
              <a:lnSpc>
                <a:spcPct val="150000"/>
              </a:lnSpc>
              <a:spcBef>
                <a:spcPts val="0"/>
              </a:spcBef>
              <a:spcAft>
                <a:spcPts val="0"/>
              </a:spcAft>
              <a:buSzPts val="1800"/>
              <a:buChar char="●"/>
            </a:pPr>
            <a:r>
              <a:rPr lang="en-US" sz="2000" dirty="0">
                <a:solidFill>
                  <a:schemeClr val="dk1"/>
                </a:solidFill>
                <a:latin typeface="Verdana"/>
                <a:ea typeface="Verdana"/>
                <a:cs typeface="Verdana"/>
                <a:sym typeface="Verdana"/>
              </a:rPr>
              <a:t>Focus on personal challenges, feelings, and experiences</a:t>
            </a:r>
            <a:endParaRPr dirty="0"/>
          </a:p>
          <a:p>
            <a:pPr marL="457200" lvl="0" indent="-342900" algn="just" rtl="0">
              <a:lnSpc>
                <a:spcPct val="150000"/>
              </a:lnSpc>
              <a:spcBef>
                <a:spcPts val="0"/>
              </a:spcBef>
              <a:spcAft>
                <a:spcPts val="0"/>
              </a:spcAft>
              <a:buSzPts val="1800"/>
              <a:buChar char="●"/>
            </a:pPr>
            <a:r>
              <a:rPr lang="en-US" sz="2000" dirty="0">
                <a:solidFill>
                  <a:schemeClr val="dk1"/>
                </a:solidFill>
                <a:latin typeface="Verdana"/>
                <a:ea typeface="Verdana"/>
                <a:cs typeface="Verdana"/>
                <a:sym typeface="Verdana"/>
              </a:rPr>
              <a:t>Practical support</a:t>
            </a:r>
            <a:endParaRPr dirty="0"/>
          </a:p>
          <a:p>
            <a:pPr marL="457200" lvl="0" indent="-228600" algn="just" rtl="0">
              <a:lnSpc>
                <a:spcPct val="150000"/>
              </a:lnSpc>
              <a:spcBef>
                <a:spcPts val="0"/>
              </a:spcBef>
              <a:spcAft>
                <a:spcPts val="0"/>
              </a:spcAft>
              <a:buSzPts val="1800"/>
              <a:buNone/>
            </a:pPr>
            <a:endParaRPr sz="2000" dirty="0">
              <a:solidFill>
                <a:schemeClr val="dk1"/>
              </a:solidFill>
              <a:latin typeface="Verdana"/>
              <a:ea typeface="Verdana"/>
              <a:cs typeface="Verdana"/>
              <a:sym typeface="Verdana"/>
            </a:endParaRPr>
          </a:p>
          <a:p>
            <a:pPr marL="457200" lvl="0" indent="-342900" algn="just" rtl="0">
              <a:lnSpc>
                <a:spcPct val="150000"/>
              </a:lnSpc>
              <a:spcBef>
                <a:spcPts val="0"/>
              </a:spcBef>
              <a:spcAft>
                <a:spcPts val="0"/>
              </a:spcAft>
              <a:buSzPts val="1800"/>
              <a:buChar char="●"/>
            </a:pPr>
            <a:r>
              <a:rPr lang="en-US" sz="2000" dirty="0">
                <a:solidFill>
                  <a:schemeClr val="dk1"/>
                </a:solidFill>
                <a:latin typeface="Verdana"/>
                <a:ea typeface="Verdana"/>
                <a:cs typeface="Verdana"/>
                <a:sym typeface="Verdana"/>
              </a:rPr>
              <a:t>Mentoring is a learning opportunity for both mentee and mentor!</a:t>
            </a:r>
            <a:endParaRPr dirty="0"/>
          </a:p>
          <a:p>
            <a:pPr marL="914400" lvl="1" indent="-228600" algn="just" rtl="0">
              <a:lnSpc>
                <a:spcPct val="150000"/>
              </a:lnSpc>
              <a:spcBef>
                <a:spcPts val="1600"/>
              </a:spcBef>
              <a:spcAft>
                <a:spcPts val="0"/>
              </a:spcAft>
              <a:buSzPts val="1400"/>
              <a:buNone/>
            </a:pPr>
            <a:endParaRPr sz="1800" dirty="0">
              <a:solidFill>
                <a:schemeClr val="dk1"/>
              </a:solidFill>
              <a:latin typeface="Verdana"/>
              <a:ea typeface="Verdana"/>
              <a:cs typeface="Verdana"/>
              <a:sym typeface="Verdana"/>
            </a:endParaRPr>
          </a:p>
          <a:p>
            <a:pPr marL="457200" lvl="0" indent="-228600" algn="just" rtl="0">
              <a:lnSpc>
                <a:spcPct val="150000"/>
              </a:lnSpc>
              <a:spcBef>
                <a:spcPts val="0"/>
              </a:spcBef>
              <a:spcAft>
                <a:spcPts val="0"/>
              </a:spcAft>
              <a:buSzPts val="1800"/>
              <a:buNone/>
            </a:pPr>
            <a:endParaRPr dirty="0">
              <a:solidFill>
                <a:schemeClr val="dk1"/>
              </a:solidFill>
              <a:latin typeface="Verdana"/>
              <a:ea typeface="Verdana"/>
              <a:cs typeface="Verdana"/>
              <a:sym typeface="Verdana"/>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000" b="1">
                <a:solidFill>
                  <a:srgbClr val="004C97"/>
                </a:solidFill>
                <a:latin typeface="Verdana"/>
                <a:ea typeface="Verdana"/>
                <a:cs typeface="Verdana"/>
                <a:sym typeface="Verdana"/>
              </a:rPr>
              <a:t>Effect on bias</a:t>
            </a:r>
            <a:endParaRPr/>
          </a:p>
        </p:txBody>
      </p:sp>
      <p:sp>
        <p:nvSpPr>
          <p:cNvPr id="398" name="Google Shape;398;p6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SzPts val="1800"/>
              <a:buChar char="●"/>
            </a:pPr>
            <a:r>
              <a:rPr lang="en-US" sz="1900" dirty="0">
                <a:solidFill>
                  <a:schemeClr val="dk1"/>
                </a:solidFill>
                <a:latin typeface="Verdana"/>
                <a:ea typeface="Verdana"/>
                <a:cs typeface="Verdana"/>
                <a:sym typeface="Verdana"/>
              </a:rPr>
              <a:t>Mentorship can decrease bias through intergroup contact</a:t>
            </a:r>
            <a:endParaRPr dirty="0"/>
          </a:p>
          <a:p>
            <a:pPr marL="457200" lvl="0" indent="-228600" algn="just" rtl="0">
              <a:lnSpc>
                <a:spcPct val="150000"/>
              </a:lnSpc>
              <a:spcBef>
                <a:spcPts val="0"/>
              </a:spcBef>
              <a:spcAft>
                <a:spcPts val="0"/>
              </a:spcAft>
              <a:buSzPts val="1800"/>
              <a:buNone/>
            </a:pPr>
            <a:endParaRPr sz="1900" dirty="0">
              <a:solidFill>
                <a:schemeClr val="dk1"/>
              </a:solidFill>
              <a:latin typeface="Verdana"/>
              <a:ea typeface="Verdana"/>
              <a:cs typeface="Verdana"/>
              <a:sym typeface="Verdana"/>
            </a:endParaRPr>
          </a:p>
          <a:p>
            <a:pPr marL="457200" lvl="0" indent="-342900" algn="just" rtl="0">
              <a:lnSpc>
                <a:spcPct val="150000"/>
              </a:lnSpc>
              <a:spcBef>
                <a:spcPts val="0"/>
              </a:spcBef>
              <a:spcAft>
                <a:spcPts val="0"/>
              </a:spcAft>
              <a:buSzPts val="1800"/>
              <a:buChar char="●"/>
            </a:pPr>
            <a:r>
              <a:rPr lang="en-US" sz="1900" dirty="0">
                <a:solidFill>
                  <a:schemeClr val="dk1"/>
                </a:solidFill>
                <a:latin typeface="Verdana"/>
                <a:ea typeface="Verdana"/>
                <a:cs typeface="Verdana"/>
                <a:sym typeface="Verdana"/>
              </a:rPr>
              <a:t>Frame mentorship </a:t>
            </a:r>
            <a:r>
              <a:rPr lang="en-US" sz="1900" dirty="0" err="1">
                <a:solidFill>
                  <a:schemeClr val="dk1"/>
                </a:solidFill>
                <a:latin typeface="Verdana"/>
                <a:ea typeface="Verdana"/>
                <a:cs typeface="Verdana"/>
                <a:sym typeface="Verdana"/>
              </a:rPr>
              <a:t>programmes</a:t>
            </a:r>
            <a:r>
              <a:rPr lang="en-US" sz="1900" dirty="0">
                <a:solidFill>
                  <a:schemeClr val="dk1"/>
                </a:solidFill>
                <a:latin typeface="Verdana"/>
                <a:ea typeface="Verdana"/>
                <a:cs typeface="Verdana"/>
                <a:sym typeface="Verdana"/>
              </a:rPr>
              <a:t> as mutual learning processes and avoid hierarchical relations</a:t>
            </a:r>
            <a:endParaRPr dirty="0"/>
          </a:p>
          <a:p>
            <a:pPr marL="114300" lvl="0" indent="0" algn="just" rtl="0">
              <a:lnSpc>
                <a:spcPct val="150000"/>
              </a:lnSpc>
              <a:spcBef>
                <a:spcPts val="0"/>
              </a:spcBef>
              <a:spcAft>
                <a:spcPts val="0"/>
              </a:spcAft>
              <a:buSzPts val="1800"/>
              <a:buNone/>
            </a:pPr>
            <a:br>
              <a:rPr lang="en-US" sz="2000" dirty="0"/>
            </a:br>
            <a:endParaRPr sz="1900" dirty="0">
              <a:solidFill>
                <a:schemeClr val="dk1"/>
              </a:solidFill>
              <a:latin typeface="Verdana"/>
              <a:ea typeface="Verdana"/>
              <a:cs typeface="Verdana"/>
              <a:sym typeface="Verdana"/>
            </a:endParaRPr>
          </a:p>
          <a:p>
            <a:pPr marL="457200" lvl="0" indent="-228600" algn="just" rtl="0">
              <a:lnSpc>
                <a:spcPct val="100000"/>
              </a:lnSpc>
              <a:spcBef>
                <a:spcPts val="0"/>
              </a:spcBef>
              <a:spcAft>
                <a:spcPts val="0"/>
              </a:spcAft>
              <a:buSzPts val="1800"/>
              <a:buNone/>
            </a:pPr>
            <a:endParaRPr dirty="0">
              <a:solidFill>
                <a:schemeClr val="dk1"/>
              </a:solidFill>
              <a:latin typeface="Verdana"/>
              <a:ea typeface="Verdana"/>
              <a:cs typeface="Verdana"/>
              <a:sym typeface="Verdana"/>
            </a:endParaRPr>
          </a:p>
          <a:p>
            <a:pPr marL="457200" lvl="0" indent="-228600" algn="just" rtl="0">
              <a:lnSpc>
                <a:spcPct val="150000"/>
              </a:lnSpc>
              <a:spcBef>
                <a:spcPts val="0"/>
              </a:spcBef>
              <a:spcAft>
                <a:spcPts val="0"/>
              </a:spcAft>
              <a:buSzPts val="1800"/>
              <a:buNone/>
            </a:pPr>
            <a:endParaRPr sz="1600" dirty="0">
              <a:solidFill>
                <a:schemeClr val="dk1"/>
              </a:solidFill>
              <a:latin typeface="Verdana"/>
              <a:ea typeface="Verdana"/>
              <a:cs typeface="Verdana"/>
              <a:sym typeface="Verdana"/>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200" b="1">
                <a:solidFill>
                  <a:srgbClr val="004C97"/>
                </a:solidFill>
                <a:latin typeface="Verdana"/>
                <a:ea typeface="Verdana"/>
                <a:cs typeface="Verdana"/>
                <a:sym typeface="Verdana"/>
              </a:rPr>
              <a:t>Why investing in diverse mentoring programmes?</a:t>
            </a:r>
            <a:endParaRPr/>
          </a:p>
        </p:txBody>
      </p:sp>
      <p:sp>
        <p:nvSpPr>
          <p:cNvPr id="371" name="Google Shape;371;p61"/>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SzPts val="1800"/>
              <a:buChar char="●"/>
            </a:pPr>
            <a:r>
              <a:rPr lang="en-US" sz="2000">
                <a:solidFill>
                  <a:schemeClr val="dk1"/>
                </a:solidFill>
                <a:latin typeface="Verdana"/>
                <a:ea typeface="Verdana"/>
                <a:cs typeface="Verdana"/>
                <a:sym typeface="Verdana"/>
              </a:rPr>
              <a:t>Positive signal about diversity</a:t>
            </a:r>
            <a:endParaRPr/>
          </a:p>
          <a:p>
            <a:pPr marL="457200" lvl="0" indent="-342900" algn="just" rtl="0">
              <a:lnSpc>
                <a:spcPct val="150000"/>
              </a:lnSpc>
              <a:spcBef>
                <a:spcPts val="0"/>
              </a:spcBef>
              <a:spcAft>
                <a:spcPts val="0"/>
              </a:spcAft>
              <a:buSzPts val="1800"/>
              <a:buChar char="●"/>
            </a:pPr>
            <a:r>
              <a:rPr lang="en-US" sz="2000">
                <a:solidFill>
                  <a:schemeClr val="dk1"/>
                </a:solidFill>
                <a:latin typeface="Verdana"/>
                <a:ea typeface="Verdana"/>
                <a:cs typeface="Verdana"/>
                <a:sym typeface="Verdana"/>
              </a:rPr>
              <a:t>Establish connections between groups</a:t>
            </a:r>
            <a:endParaRPr/>
          </a:p>
          <a:p>
            <a:pPr marL="457200" lvl="0" indent="-342900" algn="just" rtl="0">
              <a:lnSpc>
                <a:spcPct val="150000"/>
              </a:lnSpc>
              <a:spcBef>
                <a:spcPts val="0"/>
              </a:spcBef>
              <a:spcAft>
                <a:spcPts val="0"/>
              </a:spcAft>
              <a:buSzPts val="1800"/>
              <a:buChar char="●"/>
            </a:pPr>
            <a:r>
              <a:rPr lang="en-US" sz="2000">
                <a:solidFill>
                  <a:schemeClr val="dk1"/>
                </a:solidFill>
                <a:latin typeface="Verdana"/>
                <a:ea typeface="Verdana"/>
                <a:cs typeface="Verdana"/>
                <a:sym typeface="Verdana"/>
              </a:rPr>
              <a:t>Building (diverse) networks</a:t>
            </a:r>
            <a:endParaRPr/>
          </a:p>
          <a:p>
            <a:pPr marL="457200" lvl="0" indent="-342900" algn="just" rtl="0">
              <a:lnSpc>
                <a:spcPct val="150000"/>
              </a:lnSpc>
              <a:spcBef>
                <a:spcPts val="0"/>
              </a:spcBef>
              <a:spcAft>
                <a:spcPts val="0"/>
              </a:spcAft>
              <a:buSzPts val="1800"/>
              <a:buChar char="●"/>
            </a:pPr>
            <a:r>
              <a:rPr lang="en-US" sz="2000">
                <a:solidFill>
                  <a:schemeClr val="dk1"/>
                </a:solidFill>
                <a:latin typeface="Verdana"/>
                <a:ea typeface="Verdana"/>
                <a:cs typeface="Verdana"/>
                <a:sym typeface="Verdana"/>
              </a:rPr>
              <a:t>Spreading ideas</a:t>
            </a:r>
            <a:endParaRPr/>
          </a:p>
          <a:p>
            <a:pPr marL="457200" lvl="0" indent="-342900" algn="just" rtl="0">
              <a:lnSpc>
                <a:spcPct val="150000"/>
              </a:lnSpc>
              <a:spcBef>
                <a:spcPts val="0"/>
              </a:spcBef>
              <a:spcAft>
                <a:spcPts val="0"/>
              </a:spcAft>
              <a:buSzPts val="1800"/>
              <a:buChar char="●"/>
            </a:pPr>
            <a:r>
              <a:rPr lang="en-US" sz="2000">
                <a:solidFill>
                  <a:schemeClr val="dk1"/>
                </a:solidFill>
                <a:latin typeface="Verdana"/>
                <a:ea typeface="Verdana"/>
                <a:cs typeface="Verdana"/>
                <a:sym typeface="Verdana"/>
              </a:rPr>
              <a:t>Higher chances of promotion rates for (diverse) mentees</a:t>
            </a:r>
            <a:endParaRPr sz="1600">
              <a:solidFill>
                <a:schemeClr val="dk1"/>
              </a:solidFill>
              <a:latin typeface="Verdana"/>
              <a:ea typeface="Verdana"/>
              <a:cs typeface="Verdana"/>
              <a:sym typeface="Verdana"/>
            </a:endParaRPr>
          </a:p>
          <a:p>
            <a:pPr marL="457200" lvl="0" indent="-228600" algn="just" rtl="0">
              <a:lnSpc>
                <a:spcPct val="150000"/>
              </a:lnSpc>
              <a:spcBef>
                <a:spcPts val="0"/>
              </a:spcBef>
              <a:spcAft>
                <a:spcPts val="0"/>
              </a:spcAft>
              <a:buSzPts val="1800"/>
              <a:buNone/>
            </a:pPr>
            <a:endParaRPr sz="1600">
              <a:solidFill>
                <a:schemeClr val="dk1"/>
              </a:solidFill>
              <a:latin typeface="Verdana"/>
              <a:ea typeface="Verdana"/>
              <a:cs typeface="Verdana"/>
              <a:sym typeface="Verdana"/>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200" b="1">
                <a:solidFill>
                  <a:srgbClr val="004C97"/>
                </a:solidFill>
                <a:latin typeface="Verdana"/>
                <a:ea typeface="Verdana"/>
                <a:cs typeface="Verdana"/>
                <a:sym typeface="Verdana"/>
              </a:rPr>
              <a:t>Matching mentor and mentee</a:t>
            </a:r>
            <a:endParaRPr/>
          </a:p>
        </p:txBody>
      </p:sp>
      <p:sp>
        <p:nvSpPr>
          <p:cNvPr id="377" name="Google Shape;377;p62"/>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SzPts val="1800"/>
              <a:buChar char="●"/>
            </a:pPr>
            <a:r>
              <a:rPr lang="en-US" sz="1900" dirty="0">
                <a:solidFill>
                  <a:schemeClr val="dk1"/>
                </a:solidFill>
                <a:latin typeface="Verdana"/>
                <a:ea typeface="Verdana"/>
                <a:cs typeface="Verdana"/>
                <a:sym typeface="Verdana"/>
              </a:rPr>
              <a:t>A good match is a key determinant of success</a:t>
            </a:r>
            <a:endParaRPr dirty="0"/>
          </a:p>
          <a:p>
            <a:pPr marL="457200" lvl="0" indent="-342900" algn="just" rtl="0">
              <a:lnSpc>
                <a:spcPct val="150000"/>
              </a:lnSpc>
              <a:spcBef>
                <a:spcPts val="0"/>
              </a:spcBef>
              <a:spcAft>
                <a:spcPts val="0"/>
              </a:spcAft>
              <a:buSzPts val="1800"/>
              <a:buChar char="●"/>
            </a:pPr>
            <a:r>
              <a:rPr lang="en-US" sz="1900" dirty="0">
                <a:solidFill>
                  <a:schemeClr val="dk1"/>
                </a:solidFill>
                <a:latin typeface="Verdana"/>
                <a:ea typeface="Verdana"/>
                <a:cs typeface="Verdana"/>
                <a:sym typeface="Verdana"/>
              </a:rPr>
              <a:t>Make informed decisions</a:t>
            </a:r>
            <a:endParaRPr dirty="0"/>
          </a:p>
          <a:p>
            <a:pPr marL="914400" lvl="1" indent="-317500" algn="just" rtl="0">
              <a:lnSpc>
                <a:spcPct val="100000"/>
              </a:lnSpc>
              <a:spcBef>
                <a:spcPts val="1600"/>
              </a:spcBef>
              <a:spcAft>
                <a:spcPts val="0"/>
              </a:spcAft>
              <a:buSzPts val="1400"/>
              <a:buChar char="○"/>
            </a:pPr>
            <a:r>
              <a:rPr lang="en-US" dirty="0">
                <a:solidFill>
                  <a:schemeClr val="dk1"/>
                </a:solidFill>
                <a:latin typeface="Verdana"/>
                <a:ea typeface="Verdana"/>
                <a:cs typeface="Verdana"/>
                <a:sym typeface="Verdana"/>
              </a:rPr>
              <a:t>Wants and interests of the (potential) mentor</a:t>
            </a:r>
            <a:endParaRPr dirty="0"/>
          </a:p>
          <a:p>
            <a:pPr marL="914400" lvl="1" indent="-317500" algn="just" rtl="0">
              <a:lnSpc>
                <a:spcPct val="100000"/>
              </a:lnSpc>
              <a:spcBef>
                <a:spcPts val="1600"/>
              </a:spcBef>
              <a:spcAft>
                <a:spcPts val="0"/>
              </a:spcAft>
              <a:buSzPts val="1400"/>
              <a:buChar char="○"/>
            </a:pPr>
            <a:r>
              <a:rPr lang="en-US" dirty="0">
                <a:solidFill>
                  <a:schemeClr val="dk1"/>
                </a:solidFill>
                <a:latin typeface="Verdana"/>
                <a:ea typeface="Verdana"/>
                <a:cs typeface="Verdana"/>
                <a:sym typeface="Verdana"/>
              </a:rPr>
              <a:t>Needs and interests of the mentee</a:t>
            </a:r>
            <a:endParaRPr dirty="0"/>
          </a:p>
          <a:p>
            <a:pPr marL="914400" lvl="1" indent="-317500" algn="just" rtl="0">
              <a:lnSpc>
                <a:spcPct val="150000"/>
              </a:lnSpc>
              <a:spcBef>
                <a:spcPts val="1600"/>
              </a:spcBef>
              <a:spcAft>
                <a:spcPts val="0"/>
              </a:spcAft>
              <a:buSzPts val="1400"/>
              <a:buChar char="○"/>
            </a:pPr>
            <a:r>
              <a:rPr lang="en-US" dirty="0">
                <a:solidFill>
                  <a:schemeClr val="dk1"/>
                </a:solidFill>
                <a:latin typeface="Verdana"/>
                <a:ea typeface="Verdana"/>
                <a:cs typeface="Verdana"/>
                <a:sym typeface="Verdana"/>
              </a:rPr>
              <a:t>Use of questionnaires</a:t>
            </a:r>
            <a:endParaRPr dirty="0"/>
          </a:p>
          <a:p>
            <a:pPr marL="457200" lvl="0" indent="-342900" algn="just" rtl="0">
              <a:lnSpc>
                <a:spcPct val="150000"/>
              </a:lnSpc>
              <a:spcBef>
                <a:spcPts val="0"/>
              </a:spcBef>
              <a:spcAft>
                <a:spcPts val="0"/>
              </a:spcAft>
              <a:buSzPts val="1800"/>
              <a:buChar char="●"/>
            </a:pPr>
            <a:r>
              <a:rPr lang="en-US" sz="1900" dirty="0">
                <a:solidFill>
                  <a:schemeClr val="dk1"/>
                </a:solidFill>
                <a:latin typeface="Verdana"/>
                <a:ea typeface="Verdana"/>
                <a:cs typeface="Verdana"/>
                <a:sym typeface="Verdana"/>
              </a:rPr>
              <a:t>Mentor can be an employee of the same </a:t>
            </a:r>
            <a:r>
              <a:rPr lang="en-US" sz="1900" dirty="0" err="1">
                <a:solidFill>
                  <a:schemeClr val="dk1"/>
                </a:solidFill>
                <a:latin typeface="Verdana"/>
                <a:ea typeface="Verdana"/>
                <a:cs typeface="Verdana"/>
                <a:sym typeface="Verdana"/>
              </a:rPr>
              <a:t>organisation</a:t>
            </a:r>
            <a:r>
              <a:rPr lang="en-US" sz="1900" dirty="0">
                <a:solidFill>
                  <a:schemeClr val="dk1"/>
                </a:solidFill>
                <a:latin typeface="Verdana"/>
                <a:ea typeface="Verdana"/>
                <a:cs typeface="Verdana"/>
                <a:sym typeface="Verdana"/>
              </a:rPr>
              <a:t>, but can also be linked to an external </a:t>
            </a:r>
            <a:r>
              <a:rPr lang="en-US" sz="1900" dirty="0" err="1">
                <a:solidFill>
                  <a:schemeClr val="dk1"/>
                </a:solidFill>
                <a:latin typeface="Verdana"/>
                <a:ea typeface="Verdana"/>
                <a:cs typeface="Verdana"/>
                <a:sym typeface="Verdana"/>
              </a:rPr>
              <a:t>organisation</a:t>
            </a:r>
            <a:endParaRPr sz="1900" dirty="0">
              <a:solidFill>
                <a:schemeClr val="dk1"/>
              </a:solidFill>
              <a:latin typeface="Verdana"/>
              <a:ea typeface="Verdana"/>
              <a:cs typeface="Verdana"/>
              <a:sym typeface="Verdana"/>
            </a:endParaRPr>
          </a:p>
          <a:p>
            <a:pPr marL="457200" lvl="0" indent="-228600" algn="just" rtl="0">
              <a:lnSpc>
                <a:spcPct val="100000"/>
              </a:lnSpc>
              <a:spcBef>
                <a:spcPts val="0"/>
              </a:spcBef>
              <a:spcAft>
                <a:spcPts val="0"/>
              </a:spcAft>
              <a:buSzPts val="1800"/>
              <a:buNone/>
            </a:pPr>
            <a:endParaRPr dirty="0">
              <a:solidFill>
                <a:schemeClr val="dk1"/>
              </a:solidFill>
              <a:latin typeface="Verdana"/>
              <a:ea typeface="Verdana"/>
              <a:cs typeface="Verdana"/>
              <a:sym typeface="Verdana"/>
            </a:endParaRPr>
          </a:p>
          <a:p>
            <a:pPr marL="457200" lvl="0" indent="-228600" algn="just" rtl="0">
              <a:lnSpc>
                <a:spcPct val="150000"/>
              </a:lnSpc>
              <a:spcBef>
                <a:spcPts val="0"/>
              </a:spcBef>
              <a:spcAft>
                <a:spcPts val="0"/>
              </a:spcAft>
              <a:buSzPts val="1800"/>
              <a:buNone/>
            </a:pPr>
            <a:endParaRPr sz="1600" dirty="0">
              <a:solidFill>
                <a:schemeClr val="dk1"/>
              </a:solidFill>
              <a:latin typeface="Verdana"/>
              <a:ea typeface="Verdana"/>
              <a:cs typeface="Verdana"/>
              <a:sym typeface="Verdana"/>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000" b="1">
                <a:solidFill>
                  <a:srgbClr val="004C97"/>
                </a:solidFill>
                <a:latin typeface="Verdana"/>
                <a:ea typeface="Verdana"/>
                <a:cs typeface="Verdana"/>
                <a:sym typeface="Verdana"/>
              </a:rPr>
              <a:t>Mentorship for diverse job seekers</a:t>
            </a:r>
            <a:endParaRPr/>
          </a:p>
        </p:txBody>
      </p:sp>
      <p:sp>
        <p:nvSpPr>
          <p:cNvPr id="383" name="Google Shape;383;p63"/>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SzPts val="1800"/>
              <a:buChar char="●"/>
            </a:pPr>
            <a:r>
              <a:rPr lang="en-US" sz="1900" dirty="0">
                <a:solidFill>
                  <a:schemeClr val="dk1"/>
                </a:solidFill>
                <a:latin typeface="Verdana"/>
                <a:ea typeface="Verdana"/>
                <a:cs typeface="Verdana"/>
                <a:sym typeface="Verdana"/>
              </a:rPr>
              <a:t>Several </a:t>
            </a:r>
            <a:r>
              <a:rPr lang="en-US" sz="1900" dirty="0" err="1">
                <a:solidFill>
                  <a:schemeClr val="dk1"/>
                </a:solidFill>
                <a:latin typeface="Verdana"/>
                <a:ea typeface="Verdana"/>
                <a:cs typeface="Verdana"/>
                <a:sym typeface="Verdana"/>
              </a:rPr>
              <a:t>organisations</a:t>
            </a:r>
            <a:r>
              <a:rPr lang="en-US" sz="1900" dirty="0">
                <a:solidFill>
                  <a:schemeClr val="dk1"/>
                </a:solidFill>
                <a:latin typeface="Verdana"/>
                <a:ea typeface="Verdana"/>
                <a:cs typeface="Verdana"/>
                <a:sym typeface="Verdana"/>
              </a:rPr>
              <a:t> have as their core business to link a mentor </a:t>
            </a:r>
            <a:r>
              <a:rPr lang="en-US" dirty="0"/>
              <a:t>(</a:t>
            </a:r>
            <a:r>
              <a:rPr lang="en-US" sz="1900" dirty="0">
                <a:solidFill>
                  <a:schemeClr val="dk1"/>
                </a:solidFill>
                <a:latin typeface="Verdana"/>
                <a:ea typeface="Verdana"/>
                <a:cs typeface="Verdana"/>
                <a:sym typeface="Verdana"/>
              </a:rPr>
              <a:t>often a volunteer) to a person of foreign origin who recently arrived in a guest country (the mentee)</a:t>
            </a:r>
            <a:endParaRPr dirty="0"/>
          </a:p>
          <a:p>
            <a:pPr marL="457200" lvl="0" indent="-342900" algn="just" rtl="0">
              <a:lnSpc>
                <a:spcPct val="150000"/>
              </a:lnSpc>
              <a:spcBef>
                <a:spcPts val="0"/>
              </a:spcBef>
              <a:spcAft>
                <a:spcPts val="0"/>
              </a:spcAft>
              <a:buSzPts val="1800"/>
              <a:buChar char="●"/>
            </a:pPr>
            <a:r>
              <a:rPr lang="en-US" sz="1900" dirty="0">
                <a:solidFill>
                  <a:schemeClr val="dk1"/>
                </a:solidFill>
                <a:latin typeface="Verdana"/>
                <a:ea typeface="Verdana"/>
                <a:cs typeface="Verdana"/>
                <a:sym typeface="Verdana"/>
              </a:rPr>
              <a:t>Focus on getting to know to national job market, finding the right search strategy, writing CVs and cover letters,…</a:t>
            </a:r>
            <a:endParaRPr sz="1900" dirty="0">
              <a:solidFill>
                <a:schemeClr val="dk1"/>
              </a:solidFill>
              <a:latin typeface="Verdana"/>
              <a:ea typeface="Verdana"/>
              <a:cs typeface="Verdana"/>
              <a:sym typeface="Verdana"/>
            </a:endParaRPr>
          </a:p>
          <a:p>
            <a:pPr marL="457200" lvl="0" indent="-349250" algn="just" rtl="0">
              <a:lnSpc>
                <a:spcPct val="150000"/>
              </a:lnSpc>
              <a:spcBef>
                <a:spcPts val="0"/>
              </a:spcBef>
              <a:spcAft>
                <a:spcPts val="0"/>
              </a:spcAft>
              <a:buClr>
                <a:schemeClr val="dk1"/>
              </a:buClr>
              <a:buSzPts val="1900"/>
              <a:buFont typeface="Verdana"/>
              <a:buChar char="●"/>
            </a:pPr>
            <a:r>
              <a:rPr lang="en-US" sz="1900" u="sng" dirty="0">
                <a:solidFill>
                  <a:schemeClr val="hlink"/>
                </a:solidFill>
                <a:latin typeface="Verdana"/>
                <a:ea typeface="Verdana"/>
                <a:cs typeface="Verdana"/>
                <a:sym typeface="Verdana"/>
                <a:hlinkClick r:id="rId3"/>
              </a:rPr>
              <a:t>www.talent2connect</a:t>
            </a:r>
            <a:r>
              <a:rPr lang="en-US" sz="1900" dirty="0">
                <a:solidFill>
                  <a:schemeClr val="dk1"/>
                </a:solidFill>
                <a:latin typeface="Verdana"/>
                <a:ea typeface="Verdana"/>
                <a:cs typeface="Verdana"/>
                <a:sym typeface="Verdana"/>
              </a:rPr>
              <a:t> connects </a:t>
            </a:r>
            <a:r>
              <a:rPr lang="en-US" sz="1900" dirty="0" err="1">
                <a:solidFill>
                  <a:schemeClr val="dk1"/>
                </a:solidFill>
                <a:latin typeface="Verdana"/>
                <a:ea typeface="Verdana"/>
                <a:cs typeface="Verdana"/>
                <a:sym typeface="Verdana"/>
              </a:rPr>
              <a:t>organisations</a:t>
            </a:r>
            <a:r>
              <a:rPr lang="en-US" sz="1900" dirty="0">
                <a:solidFill>
                  <a:schemeClr val="dk1"/>
                </a:solidFill>
                <a:latin typeface="Verdana"/>
                <a:ea typeface="Verdana"/>
                <a:cs typeface="Verdana"/>
                <a:sym typeface="Verdana"/>
              </a:rPr>
              <a:t> with different mentoring initiatives </a:t>
            </a:r>
            <a:endParaRPr sz="1900" dirty="0">
              <a:solidFill>
                <a:schemeClr val="dk1"/>
              </a:solidFill>
              <a:latin typeface="Verdana"/>
              <a:ea typeface="Verdana"/>
              <a:cs typeface="Verdana"/>
              <a:sym typeface="Verdana"/>
            </a:endParaRPr>
          </a:p>
          <a:p>
            <a:pPr marL="114300" lvl="0" indent="0" algn="just" rtl="0">
              <a:lnSpc>
                <a:spcPct val="150000"/>
              </a:lnSpc>
              <a:spcBef>
                <a:spcPts val="0"/>
              </a:spcBef>
              <a:spcAft>
                <a:spcPts val="0"/>
              </a:spcAft>
              <a:buSzPts val="1800"/>
              <a:buNone/>
            </a:pPr>
            <a:br>
              <a:rPr lang="en-US" sz="2000" dirty="0"/>
            </a:br>
            <a:endParaRPr sz="1900" dirty="0">
              <a:solidFill>
                <a:schemeClr val="dk1"/>
              </a:solidFill>
              <a:latin typeface="Verdana"/>
              <a:ea typeface="Verdana"/>
              <a:cs typeface="Verdana"/>
              <a:sym typeface="Verdana"/>
            </a:endParaRPr>
          </a:p>
          <a:p>
            <a:pPr marL="457200" lvl="0" indent="-228600" algn="just" rtl="0">
              <a:lnSpc>
                <a:spcPct val="100000"/>
              </a:lnSpc>
              <a:spcBef>
                <a:spcPts val="0"/>
              </a:spcBef>
              <a:spcAft>
                <a:spcPts val="0"/>
              </a:spcAft>
              <a:buSzPts val="1800"/>
              <a:buNone/>
            </a:pPr>
            <a:endParaRPr dirty="0">
              <a:solidFill>
                <a:schemeClr val="dk1"/>
              </a:solidFill>
              <a:latin typeface="Verdana"/>
              <a:ea typeface="Verdana"/>
              <a:cs typeface="Verdana"/>
              <a:sym typeface="Verdana"/>
            </a:endParaRPr>
          </a:p>
          <a:p>
            <a:pPr marL="457200" lvl="0" indent="-228600" algn="just" rtl="0">
              <a:lnSpc>
                <a:spcPct val="150000"/>
              </a:lnSpc>
              <a:spcBef>
                <a:spcPts val="0"/>
              </a:spcBef>
              <a:spcAft>
                <a:spcPts val="0"/>
              </a:spcAft>
              <a:buSzPts val="1800"/>
              <a:buNone/>
            </a:pPr>
            <a:endParaRPr sz="1600" dirty="0">
              <a:solidFill>
                <a:schemeClr val="dk1"/>
              </a:solidFill>
              <a:latin typeface="Verdana"/>
              <a:ea typeface="Verdana"/>
              <a:cs typeface="Verdana"/>
              <a:sym typeface="Verdana"/>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000" b="1">
                <a:solidFill>
                  <a:srgbClr val="004C97"/>
                </a:solidFill>
                <a:latin typeface="Verdana"/>
                <a:ea typeface="Verdana"/>
                <a:cs typeface="Verdana"/>
                <a:sym typeface="Verdana"/>
              </a:rPr>
              <a:t>Mentorship for diverse job seekers</a:t>
            </a:r>
            <a:endParaRPr/>
          </a:p>
        </p:txBody>
      </p:sp>
      <p:sp>
        <p:nvSpPr>
          <p:cNvPr id="389" name="Google Shape;389;p64"/>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228600" algn="just" rtl="0">
              <a:lnSpc>
                <a:spcPct val="100000"/>
              </a:lnSpc>
              <a:spcBef>
                <a:spcPts val="0"/>
              </a:spcBef>
              <a:spcAft>
                <a:spcPts val="0"/>
              </a:spcAft>
              <a:buSzPts val="1800"/>
              <a:buNone/>
            </a:pPr>
            <a:endParaRPr>
              <a:solidFill>
                <a:schemeClr val="dk1"/>
              </a:solidFill>
              <a:latin typeface="Verdana"/>
              <a:ea typeface="Verdana"/>
              <a:cs typeface="Verdana"/>
              <a:sym typeface="Verdana"/>
            </a:endParaRPr>
          </a:p>
          <a:p>
            <a:pPr marL="457200" lvl="0" indent="-228600" algn="just" rtl="0">
              <a:lnSpc>
                <a:spcPct val="150000"/>
              </a:lnSpc>
              <a:spcBef>
                <a:spcPts val="0"/>
              </a:spcBef>
              <a:spcAft>
                <a:spcPts val="0"/>
              </a:spcAft>
              <a:buSzPts val="1800"/>
              <a:buNone/>
            </a:pPr>
            <a:endParaRPr sz="1600">
              <a:solidFill>
                <a:schemeClr val="dk1"/>
              </a:solidFill>
              <a:latin typeface="Verdana"/>
              <a:ea typeface="Verdana"/>
              <a:cs typeface="Verdana"/>
              <a:sym typeface="Verdana"/>
            </a:endParaRPr>
          </a:p>
        </p:txBody>
      </p:sp>
      <p:sp>
        <p:nvSpPr>
          <p:cNvPr id="390" name="Google Shape;390;p64" descr="https://lh3.googleusercontent.com/GT8Pbzb_i9787aB_kxgkSG3zf9SHsRhNng2BQx4ZD2TqmG_7mwzkQo_LTeNfhu0VQ6XPR3wxsfq409Eb59P4rPb4kuWrHQ8HumKwN2ndfxAMijsy3i3x1L-vXfmtmMTDEBJcWi3MM83UTWg2yg"/>
          <p:cNvSpPr/>
          <p:nvPr/>
        </p:nvSpPr>
        <p:spPr>
          <a:xfrm>
            <a:off x="1952625" y="1181100"/>
            <a:ext cx="5238750" cy="278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91" name="Google Shape;391;p64"/>
          <p:cNvPicPr preferRelativeResize="0"/>
          <p:nvPr/>
        </p:nvPicPr>
        <p:blipFill rotWithShape="1">
          <a:blip r:embed="rId3">
            <a:alphaModFix/>
          </a:blip>
          <a:srcRect t="11900"/>
          <a:stretch/>
        </p:blipFill>
        <p:spPr>
          <a:xfrm>
            <a:off x="1272794" y="1737847"/>
            <a:ext cx="5646433" cy="3152693"/>
          </a:xfrm>
          <a:prstGeom prst="rect">
            <a:avLst/>
          </a:prstGeom>
          <a:noFill/>
          <a:ln>
            <a:noFill/>
          </a:ln>
        </p:spPr>
      </p:pic>
      <p:sp>
        <p:nvSpPr>
          <p:cNvPr id="392" name="Google Shape;392;p64"/>
          <p:cNvSpPr/>
          <p:nvPr/>
        </p:nvSpPr>
        <p:spPr>
          <a:xfrm>
            <a:off x="543092" y="1038817"/>
            <a:ext cx="828920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0" i="1" u="none" strike="noStrike" cap="none" dirty="0">
                <a:solidFill>
                  <a:schemeClr val="dk1"/>
                </a:solidFill>
                <a:latin typeface="Verdana"/>
                <a:ea typeface="Verdana"/>
                <a:cs typeface="Verdana"/>
                <a:sym typeface="Verdana"/>
              </a:rPr>
              <a:t>“An enriching experience that builds bridges between different cultures and ages: a win-win!” </a:t>
            </a:r>
            <a:r>
              <a:rPr lang="en-US" sz="1800" b="0" i="0" u="none" strike="noStrike" cap="none" dirty="0">
                <a:solidFill>
                  <a:schemeClr val="dk1"/>
                </a:solidFill>
                <a:latin typeface="Verdana"/>
                <a:ea typeface="Verdana"/>
                <a:cs typeface="Verdana"/>
                <a:sym typeface="Verdana"/>
              </a:rPr>
              <a:t>(Eva, 55 years old, mentor at DUO)</a:t>
            </a:r>
            <a:br>
              <a:rPr lang="en-US" sz="1800" b="0" i="0" u="none" strike="noStrike" cap="none" dirty="0">
                <a:solidFill>
                  <a:schemeClr val="dk1"/>
                </a:solidFill>
                <a:latin typeface="Verdana"/>
                <a:ea typeface="Verdana"/>
                <a:cs typeface="Verdana"/>
                <a:sym typeface="Verdana"/>
              </a:rPr>
            </a:br>
            <a:endParaRPr sz="1800" b="0" i="0" u="none" strike="noStrike" cap="none" dirty="0">
              <a:solidFill>
                <a:schemeClr val="dk1"/>
              </a:solidFill>
              <a:latin typeface="Verdana"/>
              <a:ea typeface="Verdana"/>
              <a:cs typeface="Verdana"/>
              <a:sym typeface="Verdana"/>
            </a:endParaRPr>
          </a:p>
        </p:txBody>
      </p:sp>
      <p:pic>
        <p:nvPicPr>
          <p:cNvPr id="2" name="Picture 1">
            <a:extLst>
              <a:ext uri="{FF2B5EF4-FFF2-40B4-BE49-F238E27FC236}">
                <a16:creationId xmlns:a16="http://schemas.microsoft.com/office/drawing/2014/main" id="{446BE94B-A9F3-4CE1-B284-DC7222CD20F0}"/>
              </a:ext>
            </a:extLst>
          </p:cNvPr>
          <p:cNvPicPr>
            <a:picLocks noChangeAspect="1"/>
          </p:cNvPicPr>
          <p:nvPr/>
        </p:nvPicPr>
        <p:blipFill rotWithShape="1">
          <a:blip r:embed="rId4"/>
          <a:srcRect t="8479"/>
          <a:stretch/>
        </p:blipFill>
        <p:spPr>
          <a:xfrm>
            <a:off x="4275099" y="3515033"/>
            <a:ext cx="3657555" cy="1525952"/>
          </a:xfrm>
          <a:prstGeom prst="rect">
            <a:avLst/>
          </a:prstGeom>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900" b="1" dirty="0">
                <a:solidFill>
                  <a:srgbClr val="004C97"/>
                </a:solidFill>
                <a:latin typeface="Verdana"/>
                <a:ea typeface="Verdana"/>
                <a:cs typeface="Verdana"/>
                <a:sym typeface="Verdana"/>
              </a:rPr>
              <a:t>For more exercises on module 4: check our exercise leaflets!</a:t>
            </a:r>
            <a:endParaRPr sz="1900" dirty="0"/>
          </a:p>
        </p:txBody>
      </p:sp>
      <p:sp>
        <p:nvSpPr>
          <p:cNvPr id="383" name="Google Shape;383;p6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a:lnSpc>
                <a:spcPct val="150000"/>
              </a:lnSpc>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Role plays </a:t>
            </a:r>
          </a:p>
          <a:p>
            <a:pPr>
              <a:lnSpc>
                <a:spcPct val="150000"/>
              </a:lnSpc>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The dilemma debate</a:t>
            </a:r>
          </a:p>
          <a:p>
            <a:pPr>
              <a:lnSpc>
                <a:spcPct val="150000"/>
              </a:lnSpc>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Ginger man</a:t>
            </a:r>
          </a:p>
          <a:p>
            <a:pPr>
              <a:lnSpc>
                <a:spcPct val="150000"/>
              </a:lnSpc>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Empathy map </a:t>
            </a:r>
          </a:p>
          <a:p>
            <a:pPr>
              <a:lnSpc>
                <a:spcPct val="150000"/>
              </a:lnSpc>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 clear image</a:t>
            </a:r>
          </a:p>
          <a:p>
            <a:pPr>
              <a:lnSpc>
                <a:spcPct val="150000"/>
              </a:lnSpc>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Checklist for companies</a:t>
            </a:r>
            <a:b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sz="19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457200" lvl="0" indent="-228600" algn="just" rtl="0">
              <a:lnSpc>
                <a:spcPct val="100000"/>
              </a:lnSpc>
              <a:spcBef>
                <a:spcPts val="0"/>
              </a:spcBef>
              <a:spcAft>
                <a:spcPts val="0"/>
              </a:spcAft>
              <a:buSzPts val="1800"/>
              <a:buNone/>
            </a:pPr>
            <a:endParaRPr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457200" lvl="0" indent="-228600" algn="just" rtl="0">
              <a:lnSpc>
                <a:spcPct val="150000"/>
              </a:lnSpc>
              <a:spcBef>
                <a:spcPts val="0"/>
              </a:spcBef>
              <a:spcAft>
                <a:spcPts val="0"/>
              </a:spcAft>
              <a:buSzPts val="1800"/>
              <a:buNone/>
            </a:pPr>
            <a:endParaRPr sz="16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19583715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70" name="Google Shape;70;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71" name="Google Shape;71;p14"/>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72" name="Google Shape;72;p14"/>
          <p:cNvSpPr/>
          <p:nvPr/>
        </p:nvSpPr>
        <p:spPr>
          <a:xfrm>
            <a:off x="0" y="1585425"/>
            <a:ext cx="667958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err="1">
                <a:solidFill>
                  <a:schemeClr val="lt1"/>
                </a:solidFill>
                <a:latin typeface="Verdana"/>
                <a:ea typeface="Verdana"/>
                <a:cs typeface="Verdana"/>
                <a:sym typeface="Verdana"/>
              </a:rPr>
              <a:t>NiMAP</a:t>
            </a:r>
            <a:r>
              <a:rPr lang="en-US" sz="3200" b="0" i="0" u="none" strike="noStrike" cap="none" dirty="0">
                <a:solidFill>
                  <a:schemeClr val="lt1"/>
                </a:solidFill>
                <a:latin typeface="Verdana"/>
                <a:ea typeface="Verdana"/>
                <a:cs typeface="Verdana"/>
                <a:sym typeface="Verdana"/>
              </a:rPr>
              <a:t> MODULE 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2800" b="0" i="0" u="none" strike="noStrike" cap="none" dirty="0">
                <a:solidFill>
                  <a:schemeClr val="lt1"/>
                </a:solidFill>
                <a:latin typeface="Verdana"/>
                <a:ea typeface="Verdana"/>
                <a:cs typeface="Verdana"/>
                <a:sym typeface="Verdana"/>
              </a:rPr>
              <a:t>Appendix: Dilemma’s</a:t>
            </a:r>
            <a:endParaRPr sz="2800" b="0" i="0" u="none" strike="noStrike" cap="none"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199974122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55" name="Google Shape;55;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56" name="Google Shape;56;p1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57" name="Google Shape;57;p13"/>
          <p:cNvSpPr/>
          <p:nvPr/>
        </p:nvSpPr>
        <p:spPr>
          <a:xfrm>
            <a:off x="-1" y="1545450"/>
            <a:ext cx="6343751"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chemeClr val="lt1"/>
                </a:solidFill>
                <a:latin typeface="Verdana"/>
                <a:ea typeface="Verdana"/>
                <a:cs typeface="Verdana"/>
                <a:sym typeface="Verdana"/>
              </a:rPr>
              <a:t>“PARTY TIME” Dilemma</a:t>
            </a:r>
            <a:endParaRPr sz="2400" b="0" i="0" u="none" strike="noStrike" cap="none" dirty="0">
              <a:solidFill>
                <a:schemeClr val="lt1"/>
              </a:solidFill>
              <a:latin typeface="Verdana"/>
              <a:ea typeface="Verdana"/>
              <a:cs typeface="Verdana"/>
              <a:sym typeface="Verdana"/>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Title 1">
            <a:extLst>
              <a:ext uri="{FF2B5EF4-FFF2-40B4-BE49-F238E27FC236}">
                <a16:creationId xmlns:a16="http://schemas.microsoft.com/office/drawing/2014/main" id="{ECCFC378-0C1A-4DF1-8097-384D0CCE0B6E}"/>
              </a:ext>
            </a:extLst>
          </p:cNvPr>
          <p:cNvSpPr>
            <a:spLocks noGrp="1"/>
          </p:cNvSpPr>
          <p:nvPr>
            <p:ph type="title"/>
          </p:nvPr>
        </p:nvSpPr>
        <p:spPr/>
        <p:txBody>
          <a:bodyPr/>
          <a:lstStyle/>
          <a:p>
            <a:r>
              <a:rPr lang="en-GB" dirty="0"/>
              <a:t>Party time</a:t>
            </a:r>
          </a:p>
        </p:txBody>
      </p:sp>
      <p:sp>
        <p:nvSpPr>
          <p:cNvPr id="3" name="Text Placeholder 2">
            <a:extLst>
              <a:ext uri="{FF2B5EF4-FFF2-40B4-BE49-F238E27FC236}">
                <a16:creationId xmlns:a16="http://schemas.microsoft.com/office/drawing/2014/main" id="{86651CEC-48C7-4E26-BBBA-756F13FC3379}"/>
              </a:ext>
            </a:extLst>
          </p:cNvPr>
          <p:cNvSpPr>
            <a:spLocks noGrp="1"/>
          </p:cNvSpPr>
          <p:nvPr>
            <p:ph type="body" idx="1"/>
          </p:nvPr>
        </p:nvSpPr>
        <p:spPr/>
        <p:txBody>
          <a:bodyPr/>
          <a:lstStyle/>
          <a:p>
            <a:endParaRPr lang="en-GB"/>
          </a:p>
        </p:txBody>
      </p:sp>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68" name="Google Shape;68;p14"/>
          <p:cNvSpPr txBox="1"/>
          <p:nvPr/>
        </p:nvSpPr>
        <p:spPr>
          <a:xfrm>
            <a:off x="510875" y="1401575"/>
            <a:ext cx="7425900" cy="2790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There is a teambuilding activity planned for next Friday. The day will be finished with a dinner and a little party. Talita, a new team member, will help to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organise</a:t>
            </a:r>
            <a:r>
              <a:rPr lang="en-US" sz="1800" dirty="0">
                <a:effectLst/>
                <a:latin typeface="Verdana" panose="020B0604030504040204" pitchFamily="34" charset="0"/>
                <a:ea typeface="Calibri" panose="020F0502020204030204" pitchFamily="34" charset="0"/>
                <a:cs typeface="Times New Roman" panose="02020603050405020304" pitchFamily="18" charset="0"/>
              </a:rPr>
              <a:t> the day. Talita’s religion prohibits consumption of alcohol. She says she has a problem with the fact that alcohol will be served that evening.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effectLst/>
                <a:latin typeface="Verdan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How do you deal with the situation?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63C304-2C40-46FB-AB78-7998C9B30EEF}"/>
              </a:ext>
            </a:extLst>
          </p:cNvPr>
          <p:cNvPicPr>
            <a:picLocks noChangeAspect="1"/>
          </p:cNvPicPr>
          <p:nvPr/>
        </p:nvPicPr>
        <p:blipFill rotWithShape="1">
          <a:blip r:embed="rId3"/>
          <a:srcRect t="10840" b="7748"/>
          <a:stretch/>
        </p:blipFill>
        <p:spPr>
          <a:xfrm>
            <a:off x="434898" y="1087244"/>
            <a:ext cx="7496175" cy="3104005"/>
          </a:xfrm>
          <a:prstGeom prst="rect">
            <a:avLst/>
          </a:prstGeom>
        </p:spPr>
      </p:pic>
      <p:sp>
        <p:nvSpPr>
          <p:cNvPr id="7" name="Google Shape;79;p15">
            <a:extLst>
              <a:ext uri="{FF2B5EF4-FFF2-40B4-BE49-F238E27FC236}">
                <a16:creationId xmlns:a16="http://schemas.microsoft.com/office/drawing/2014/main" id="{04DF92BE-EB99-4166-BEC6-82FC2263FDAC}"/>
              </a:ext>
            </a:extLst>
          </p:cNvPr>
          <p:cNvSpPr txBox="1"/>
          <p:nvPr/>
        </p:nvSpPr>
        <p:spPr>
          <a:xfrm>
            <a:off x="625287" y="1377039"/>
            <a:ext cx="7787194" cy="274679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4" name="Google Shape;79;p15">
            <a:extLst>
              <a:ext uri="{FF2B5EF4-FFF2-40B4-BE49-F238E27FC236}">
                <a16:creationId xmlns:a16="http://schemas.microsoft.com/office/drawing/2014/main" id="{97D3DA1F-EC20-454F-8AFD-54069EC9F0C2}"/>
              </a:ext>
            </a:extLst>
          </p:cNvPr>
          <p:cNvSpPr txBox="1"/>
          <p:nvPr/>
        </p:nvSpPr>
        <p:spPr>
          <a:xfrm>
            <a:off x="472886" y="1224638"/>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2" name="Picture 1">
            <a:extLst>
              <a:ext uri="{FF2B5EF4-FFF2-40B4-BE49-F238E27FC236}">
                <a16:creationId xmlns:a16="http://schemas.microsoft.com/office/drawing/2014/main" id="{C59AF6B2-5467-4933-91F9-3AFAF35CE5CB}"/>
              </a:ext>
            </a:extLst>
          </p:cNvPr>
          <p:cNvPicPr>
            <a:picLocks noChangeAspect="1"/>
          </p:cNvPicPr>
          <p:nvPr/>
        </p:nvPicPr>
        <p:blipFill>
          <a:blip r:embed="rId4"/>
          <a:stretch>
            <a:fillRect/>
          </a:stretch>
        </p:blipFill>
        <p:spPr>
          <a:xfrm>
            <a:off x="475133" y="1087246"/>
            <a:ext cx="7646328" cy="2770656"/>
          </a:xfrm>
          <a:prstGeom prst="rect">
            <a:avLst/>
          </a:prstGeom>
        </p:spPr>
      </p:pic>
    </p:spTree>
    <p:extLst>
      <p:ext uri="{BB962C8B-B14F-4D97-AF65-F5344CB8AC3E}">
        <p14:creationId xmlns:p14="http://schemas.microsoft.com/office/powerpoint/2010/main" val="128271581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78" name="Google Shape;78;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79" name="Google Shape;79;p15"/>
          <p:cNvPicPr preferRelativeResize="0"/>
          <p:nvPr/>
        </p:nvPicPr>
        <p:blipFill rotWithShape="1">
          <a:blip r:embed="rId3">
            <a:alphaModFix/>
          </a:blip>
          <a:srcRect l="730" t="41438" r="-730" b="6115"/>
          <a:stretch/>
        </p:blipFill>
        <p:spPr>
          <a:xfrm>
            <a:off x="0" y="2557462"/>
            <a:ext cx="9144003" cy="3357926"/>
          </a:xfrm>
          <a:prstGeom prst="rect">
            <a:avLst/>
          </a:prstGeom>
          <a:noFill/>
          <a:ln>
            <a:noFill/>
          </a:ln>
        </p:spPr>
      </p:pic>
      <p:sp>
        <p:nvSpPr>
          <p:cNvPr id="80" name="Google Shape;80;p15"/>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“COMPLICATED ART” 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itle 1">
            <a:extLst>
              <a:ext uri="{FF2B5EF4-FFF2-40B4-BE49-F238E27FC236}">
                <a16:creationId xmlns:a16="http://schemas.microsoft.com/office/drawing/2014/main" id="{008A6D36-71E3-483D-A0CB-1A5D746D52B0}"/>
              </a:ext>
            </a:extLst>
          </p:cNvPr>
          <p:cNvSpPr>
            <a:spLocks noGrp="1"/>
          </p:cNvSpPr>
          <p:nvPr>
            <p:ph type="title"/>
          </p:nvPr>
        </p:nvSpPr>
        <p:spPr/>
        <p:txBody>
          <a:bodyPr/>
          <a:lstStyle/>
          <a:p>
            <a:r>
              <a:rPr lang="en-GB" dirty="0"/>
              <a:t>Complicated art</a:t>
            </a:r>
          </a:p>
        </p:txBody>
      </p:sp>
      <p:sp>
        <p:nvSpPr>
          <p:cNvPr id="3" name="Text Placeholder 2">
            <a:extLst>
              <a:ext uri="{FF2B5EF4-FFF2-40B4-BE49-F238E27FC236}">
                <a16:creationId xmlns:a16="http://schemas.microsoft.com/office/drawing/2014/main" id="{F4F66E02-90EA-44CE-B21E-DD3F664EA1A1}"/>
              </a:ext>
            </a:extLst>
          </p:cNvPr>
          <p:cNvSpPr>
            <a:spLocks noGrp="1"/>
          </p:cNvSpPr>
          <p:nvPr>
            <p:ph type="body" idx="1"/>
          </p:nvPr>
        </p:nvSpPr>
        <p:spPr/>
        <p:txBody>
          <a:bodyPr/>
          <a:lstStyle/>
          <a:p>
            <a:endParaRPr lang="en-GB"/>
          </a:p>
        </p:txBody>
      </p:sp>
      <p:cxnSp>
        <p:nvCxnSpPr>
          <p:cNvPr id="90" name="Google Shape;90;p16"/>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91" name="Google Shape;91;p16"/>
          <p:cNvSpPr txBox="1"/>
          <p:nvPr/>
        </p:nvSpPr>
        <p:spPr>
          <a:xfrm>
            <a:off x="510875" y="1401575"/>
            <a:ext cx="7425900" cy="2790000"/>
          </a:xfrm>
          <a:prstGeom prst="rect">
            <a:avLst/>
          </a:prstGeom>
          <a:noFill/>
          <a:ln>
            <a:noFill/>
          </a:ln>
        </p:spPr>
        <p:txBody>
          <a:bodyPr spcFirstLastPara="1" wrap="square" lIns="91425" tIns="91425" rIns="91425" bIns="91425" anchor="t" anchorCtr="0">
            <a:noAutofit/>
          </a:bodyPr>
          <a:lstStyle/>
          <a:p>
            <a:pPr marL="139700" marR="0" lvl="0" indent="0" algn="just" rtl="0">
              <a:lnSpc>
                <a:spcPct val="100000"/>
              </a:lnSpc>
              <a:spcBef>
                <a:spcPts val="0"/>
              </a:spcBef>
              <a:spcAft>
                <a:spcPts val="0"/>
              </a:spcAft>
              <a:buNone/>
            </a:pPr>
            <a:r>
              <a:rPr lang="en-US" sz="1800" b="0" i="0" u="none" strike="noStrike" cap="none" dirty="0">
                <a:solidFill>
                  <a:srgbClr val="000000"/>
                </a:solidFill>
                <a:latin typeface="Verdana"/>
                <a:ea typeface="Verdana"/>
                <a:cs typeface="Verdana"/>
                <a:sym typeface="Verdana"/>
              </a:rPr>
              <a:t>George’s screensaver shows an artwork of Michelangelo portraying a naked man. </a:t>
            </a:r>
            <a:r>
              <a:rPr lang="en-US" sz="1800" b="0" i="0" u="none" strike="noStrike" cap="none" dirty="0" err="1">
                <a:solidFill>
                  <a:srgbClr val="000000"/>
                </a:solidFill>
                <a:latin typeface="Verdana"/>
                <a:ea typeface="Verdana"/>
                <a:cs typeface="Verdana"/>
                <a:sym typeface="Verdana"/>
              </a:rPr>
              <a:t>Axana</a:t>
            </a:r>
            <a:r>
              <a:rPr lang="en-US" sz="1800" b="0" i="0" u="none" strike="noStrike" cap="none" dirty="0">
                <a:solidFill>
                  <a:srgbClr val="000000"/>
                </a:solidFill>
                <a:latin typeface="Verdana"/>
                <a:ea typeface="Verdana"/>
                <a:cs typeface="Verdana"/>
                <a:sym typeface="Verdana"/>
              </a:rPr>
              <a:t> is sitting next to George in the office and sees the picture often. </a:t>
            </a:r>
            <a:r>
              <a:rPr lang="en-US" sz="1800" b="0" i="0" u="none" strike="noStrike" cap="none" dirty="0" err="1">
                <a:solidFill>
                  <a:srgbClr val="000000"/>
                </a:solidFill>
                <a:latin typeface="Verdana"/>
                <a:ea typeface="Verdana"/>
                <a:cs typeface="Verdana"/>
                <a:sym typeface="Verdana"/>
              </a:rPr>
              <a:t>Axana’s</a:t>
            </a:r>
            <a:r>
              <a:rPr lang="en-US" sz="1800" b="0" i="0" u="none" strike="noStrike" cap="none" dirty="0">
                <a:solidFill>
                  <a:srgbClr val="000000"/>
                </a:solidFill>
                <a:latin typeface="Verdana"/>
                <a:ea typeface="Verdana"/>
                <a:cs typeface="Verdana"/>
                <a:sym typeface="Verdana"/>
              </a:rPr>
              <a:t> culture does not allow her to see naked men other than her husband. She wants George to change the picture but George refuses.  </a:t>
            </a:r>
            <a:endParaRPr dirty="0"/>
          </a:p>
          <a:p>
            <a:pPr marL="139700" marR="0" lvl="0" indent="0" algn="l" rtl="0">
              <a:lnSpc>
                <a:spcPct val="100000"/>
              </a:lnSpc>
              <a:spcBef>
                <a:spcPts val="0"/>
              </a:spcBef>
              <a:spcAft>
                <a:spcPts val="0"/>
              </a:spcAft>
              <a:buNone/>
            </a:pPr>
            <a:endParaRPr lang="en-US" sz="1800" b="0" i="0" u="none" strike="noStrike" cap="none" dirty="0">
              <a:solidFill>
                <a:srgbClr val="000000"/>
              </a:solidFill>
              <a:latin typeface="Verdana"/>
              <a:ea typeface="Verdana"/>
              <a:cs typeface="Verdana"/>
              <a:sym typeface="Verdana"/>
            </a:endParaRPr>
          </a:p>
          <a:p>
            <a:pPr marL="139700" marR="0" lvl="0" indent="0" algn="ctr" rtl="0">
              <a:lnSpc>
                <a:spcPct val="100000"/>
              </a:lnSpc>
              <a:spcBef>
                <a:spcPts val="0"/>
              </a:spcBef>
              <a:spcAft>
                <a:spcPts val="0"/>
              </a:spcAft>
              <a:buNone/>
            </a:pPr>
            <a:r>
              <a:rPr lang="en-US" sz="1800" b="0" i="0" u="none" strike="noStrike" cap="none" dirty="0">
                <a:solidFill>
                  <a:srgbClr val="000000"/>
                </a:solidFill>
                <a:latin typeface="Verdana"/>
                <a:ea typeface="Verdana"/>
                <a:cs typeface="Verdana"/>
                <a:sym typeface="Verdana"/>
              </a:rPr>
              <a:t>How do you deal with the situation? </a:t>
            </a:r>
            <a:br>
              <a:rPr lang="en-US" sz="18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101" name="Google Shape;10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102" name="Google Shape;102;p17"/>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103" name="Google Shape;103;p17"/>
          <p:cNvSpPr/>
          <p:nvPr/>
        </p:nvSpPr>
        <p:spPr>
          <a:xfrm>
            <a:off x="-1" y="1545450"/>
            <a:ext cx="6343751"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“TAKE IT OR LEAVE IT” 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Title 1">
            <a:extLst>
              <a:ext uri="{FF2B5EF4-FFF2-40B4-BE49-F238E27FC236}">
                <a16:creationId xmlns:a16="http://schemas.microsoft.com/office/drawing/2014/main" id="{DB285C4E-C08A-4B9A-AF21-89964AF997BF}"/>
              </a:ext>
            </a:extLst>
          </p:cNvPr>
          <p:cNvSpPr>
            <a:spLocks noGrp="1"/>
          </p:cNvSpPr>
          <p:nvPr>
            <p:ph type="title"/>
          </p:nvPr>
        </p:nvSpPr>
        <p:spPr/>
        <p:txBody>
          <a:bodyPr/>
          <a:lstStyle/>
          <a:p>
            <a:r>
              <a:rPr lang="en-GB" dirty="0"/>
              <a:t>Take it or leave it</a:t>
            </a:r>
          </a:p>
        </p:txBody>
      </p:sp>
      <p:sp>
        <p:nvSpPr>
          <p:cNvPr id="3" name="Text Placeholder 2">
            <a:extLst>
              <a:ext uri="{FF2B5EF4-FFF2-40B4-BE49-F238E27FC236}">
                <a16:creationId xmlns:a16="http://schemas.microsoft.com/office/drawing/2014/main" id="{E8631D12-08ED-4248-A1AD-227C1EEB7EF5}"/>
              </a:ext>
            </a:extLst>
          </p:cNvPr>
          <p:cNvSpPr>
            <a:spLocks noGrp="1"/>
          </p:cNvSpPr>
          <p:nvPr>
            <p:ph type="body" idx="1"/>
          </p:nvPr>
        </p:nvSpPr>
        <p:spPr/>
        <p:txBody>
          <a:bodyPr/>
          <a:lstStyle/>
          <a:p>
            <a:endParaRPr lang="en-GB"/>
          </a:p>
        </p:txBody>
      </p:sp>
      <p:cxnSp>
        <p:nvCxnSpPr>
          <p:cNvPr id="113" name="Google Shape;113;p18"/>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114" name="Google Shape;114;p18"/>
          <p:cNvSpPr txBox="1"/>
          <p:nvPr/>
        </p:nvSpPr>
        <p:spPr>
          <a:xfrm>
            <a:off x="510875" y="1401575"/>
            <a:ext cx="7425900" cy="2790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GB" sz="1800" dirty="0">
                <a:effectLst/>
                <a:latin typeface="Verdana" panose="020B0604030504040204" pitchFamily="34" charset="0"/>
                <a:ea typeface="Calibri" panose="020F0502020204030204" pitchFamily="34" charset="0"/>
                <a:cs typeface="Times New Roman" panose="02020603050405020304" pitchFamily="18" charset="0"/>
              </a:rPr>
              <a:t>Bettina wears a burqa and is applying for a job within your company. Your company's policy, however, states that burqas cannot be worn due to safety reasons. During the selection process, Bettina explicitly says that she is not willing to take the burqa off.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effectLst/>
                <a:latin typeface="Verdan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800" dirty="0">
                <a:effectLst/>
                <a:latin typeface="Verdana" panose="020B0604030504040204" pitchFamily="34" charset="0"/>
                <a:ea typeface="Calibri" panose="020F0502020204030204" pitchFamily="34" charset="0"/>
                <a:cs typeface="Times New Roman" panose="02020603050405020304" pitchFamily="18" charset="0"/>
              </a:rPr>
              <a:t>How do you deal with the situation?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marR="0" lvl="0" indent="0" algn="l" rtl="0">
              <a:lnSpc>
                <a:spcPct val="100000"/>
              </a:lnSpc>
              <a:spcBef>
                <a:spcPts val="0"/>
              </a:spcBef>
              <a:spcAft>
                <a:spcPts val="0"/>
              </a:spcAft>
              <a:buNone/>
            </a:pPr>
            <a:br>
              <a:rPr lang="en-US" sz="18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124" name="Google Shape;124;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125" name="Google Shape;125;p19"/>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126" name="Google Shape;126;p19"/>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“HAPPY NEW YEAR” 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itle 1">
            <a:extLst>
              <a:ext uri="{FF2B5EF4-FFF2-40B4-BE49-F238E27FC236}">
                <a16:creationId xmlns:a16="http://schemas.microsoft.com/office/drawing/2014/main" id="{165581F6-15A7-4D4E-8678-88F98F595781}"/>
              </a:ext>
            </a:extLst>
          </p:cNvPr>
          <p:cNvSpPr>
            <a:spLocks noGrp="1"/>
          </p:cNvSpPr>
          <p:nvPr>
            <p:ph type="title"/>
          </p:nvPr>
        </p:nvSpPr>
        <p:spPr/>
        <p:txBody>
          <a:bodyPr/>
          <a:lstStyle/>
          <a:p>
            <a:r>
              <a:rPr lang="en-GB" dirty="0"/>
              <a:t>Happy new year</a:t>
            </a:r>
          </a:p>
        </p:txBody>
      </p:sp>
      <p:sp>
        <p:nvSpPr>
          <p:cNvPr id="3" name="Text Placeholder 2">
            <a:extLst>
              <a:ext uri="{FF2B5EF4-FFF2-40B4-BE49-F238E27FC236}">
                <a16:creationId xmlns:a16="http://schemas.microsoft.com/office/drawing/2014/main" id="{644C232C-9F39-43C4-B4DC-A3F14E290600}"/>
              </a:ext>
            </a:extLst>
          </p:cNvPr>
          <p:cNvSpPr>
            <a:spLocks noGrp="1"/>
          </p:cNvSpPr>
          <p:nvPr>
            <p:ph type="body" idx="1"/>
          </p:nvPr>
        </p:nvSpPr>
        <p:spPr/>
        <p:txBody>
          <a:bodyPr/>
          <a:lstStyle/>
          <a:p>
            <a:endParaRPr lang="en-GB"/>
          </a:p>
        </p:txBody>
      </p:sp>
      <p:cxnSp>
        <p:nvCxnSpPr>
          <p:cNvPr id="136" name="Google Shape;136;p20"/>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137" name="Google Shape;137;p20"/>
          <p:cNvSpPr txBox="1"/>
          <p:nvPr/>
        </p:nvSpPr>
        <p:spPr>
          <a:xfrm>
            <a:off x="510875" y="1198055"/>
            <a:ext cx="7425900" cy="3416399"/>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GB" sz="1700" dirty="0">
                <a:effectLst/>
                <a:latin typeface="Verdana" panose="020B0604030504040204" pitchFamily="34" charset="0"/>
                <a:ea typeface="Calibri" panose="020F0502020204030204" pitchFamily="34" charset="0"/>
                <a:cs typeface="Times New Roman" panose="02020603050405020304" pitchFamily="18" charset="0"/>
              </a:rPr>
              <a:t>Zi Ying asks you whether she can take one month off in February to go and visit her family in China and celebrate Chinese New Year. In Chinese culture, it is an important holiday, and it is an important moment to be with your family. Last year, she couldn’t make it, because she was in the middle of her new adventure in Europe. However, it is not common in your company to take a long holiday outside the summer months. And even in summer, there is an agreement that people do not take more than 21 days off in a row.</a:t>
            </a:r>
          </a:p>
          <a:p>
            <a:pPr algn="ctr">
              <a:lnSpc>
                <a:spcPct val="115000"/>
              </a:lnSpc>
              <a:spcAft>
                <a:spcPts val="800"/>
              </a:spcAft>
            </a:pPr>
            <a:r>
              <a:rPr lang="en-GB" sz="1700" dirty="0">
                <a:latin typeface="Verdana" panose="020B0604030504040204" pitchFamily="34" charset="0"/>
                <a:ea typeface="Calibri" panose="020F0502020204030204" pitchFamily="34" charset="0"/>
                <a:cs typeface="Times New Roman" panose="02020603050405020304" pitchFamily="18" charset="0"/>
              </a:rPr>
              <a:t>What do you say?</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139700" marR="0" lvl="0" indent="0" rtl="0">
              <a:lnSpc>
                <a:spcPct val="100000"/>
              </a:lnSpc>
              <a:spcBef>
                <a:spcPts val="0"/>
              </a:spcBef>
              <a:spcAft>
                <a:spcPts val="0"/>
              </a:spcAft>
              <a:buNone/>
            </a:pPr>
            <a:br>
              <a:rPr lang="en-US" sz="2400" b="0" i="0" u="none" strike="noStrike" cap="none" dirty="0">
                <a:solidFill>
                  <a:srgbClr val="000000"/>
                </a:solidFill>
                <a:latin typeface="Verdana"/>
                <a:ea typeface="Verdana"/>
                <a:cs typeface="Verdana"/>
                <a:sym typeface="Verdana"/>
              </a:rPr>
            </a:br>
            <a:endParaRPr sz="18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147" name="Google Shape;147;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148" name="Google Shape;148;p21"/>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149" name="Google Shape;149;p21"/>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“HO </a:t>
            </a:r>
            <a:r>
              <a:rPr lang="en-US" sz="2400" b="0" i="0" u="none" strike="noStrike" cap="none" dirty="0" err="1">
                <a:solidFill>
                  <a:srgbClr val="FFFFFF"/>
                </a:solidFill>
                <a:latin typeface="Verdana"/>
                <a:ea typeface="Verdana"/>
                <a:cs typeface="Verdana"/>
                <a:sym typeface="Verdana"/>
              </a:rPr>
              <a:t>HO</a:t>
            </a:r>
            <a:r>
              <a:rPr lang="en-US" sz="2400" b="0" i="0" u="none" strike="noStrike" cap="none" dirty="0">
                <a:solidFill>
                  <a:srgbClr val="FFFFFF"/>
                </a:solidFill>
                <a:latin typeface="Verdana"/>
                <a:ea typeface="Verdana"/>
                <a:cs typeface="Verdana"/>
                <a:sym typeface="Verdana"/>
              </a:rPr>
              <a:t> </a:t>
            </a:r>
            <a:r>
              <a:rPr lang="en-US" sz="2400" b="0" i="0" u="none" strike="noStrike" cap="none" dirty="0" err="1">
                <a:solidFill>
                  <a:srgbClr val="FFFFFF"/>
                </a:solidFill>
                <a:latin typeface="Verdana"/>
                <a:ea typeface="Verdana"/>
                <a:cs typeface="Verdana"/>
                <a:sym typeface="Verdana"/>
              </a:rPr>
              <a:t>HO</a:t>
            </a:r>
            <a:r>
              <a:rPr lang="en-US" sz="2400" b="0" i="0" u="none" strike="noStrike" cap="none" dirty="0">
                <a:solidFill>
                  <a:srgbClr val="FFFFFF"/>
                </a:solidFill>
                <a:latin typeface="Verdana"/>
                <a:ea typeface="Verdana"/>
                <a:cs typeface="Verdana"/>
                <a:sym typeface="Verdana"/>
              </a:rPr>
              <a:t>” 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Title 1">
            <a:extLst>
              <a:ext uri="{FF2B5EF4-FFF2-40B4-BE49-F238E27FC236}">
                <a16:creationId xmlns:a16="http://schemas.microsoft.com/office/drawing/2014/main" id="{F9F6A794-5DF4-46DB-9FED-DAC2C1133FB7}"/>
              </a:ext>
            </a:extLst>
          </p:cNvPr>
          <p:cNvSpPr>
            <a:spLocks noGrp="1"/>
          </p:cNvSpPr>
          <p:nvPr>
            <p:ph type="title"/>
          </p:nvPr>
        </p:nvSpPr>
        <p:spPr/>
        <p:txBody>
          <a:bodyPr/>
          <a:lstStyle/>
          <a:p>
            <a:r>
              <a:rPr lang="en-GB" dirty="0"/>
              <a:t>HO </a:t>
            </a:r>
            <a:r>
              <a:rPr lang="en-GB" dirty="0" err="1"/>
              <a:t>HO</a:t>
            </a:r>
            <a:r>
              <a:rPr lang="en-GB" dirty="0"/>
              <a:t> </a:t>
            </a:r>
            <a:r>
              <a:rPr lang="en-GB" dirty="0" err="1"/>
              <a:t>HO</a:t>
            </a:r>
            <a:endParaRPr lang="en-GB" dirty="0"/>
          </a:p>
        </p:txBody>
      </p:sp>
      <p:sp>
        <p:nvSpPr>
          <p:cNvPr id="3" name="Text Placeholder 2">
            <a:extLst>
              <a:ext uri="{FF2B5EF4-FFF2-40B4-BE49-F238E27FC236}">
                <a16:creationId xmlns:a16="http://schemas.microsoft.com/office/drawing/2014/main" id="{2E88A72C-9B10-4641-B33A-068C83B48E75}"/>
              </a:ext>
            </a:extLst>
          </p:cNvPr>
          <p:cNvSpPr>
            <a:spLocks noGrp="1"/>
          </p:cNvSpPr>
          <p:nvPr>
            <p:ph type="body" idx="1"/>
          </p:nvPr>
        </p:nvSpPr>
        <p:spPr/>
        <p:txBody>
          <a:bodyPr/>
          <a:lstStyle/>
          <a:p>
            <a:pPr algn="ctr"/>
            <a:endParaRPr lang="en-GB" dirty="0"/>
          </a:p>
        </p:txBody>
      </p:sp>
      <p:cxnSp>
        <p:nvCxnSpPr>
          <p:cNvPr id="159" name="Google Shape;159;p22"/>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160" name="Google Shape;160;p22"/>
          <p:cNvSpPr txBox="1"/>
          <p:nvPr/>
        </p:nvSpPr>
        <p:spPr>
          <a:xfrm>
            <a:off x="510875" y="1198056"/>
            <a:ext cx="7425900" cy="2790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You work in an international company and are leading the committee tasked with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organising</a:t>
            </a:r>
            <a:r>
              <a:rPr lang="en-US" sz="1800" dirty="0">
                <a:effectLst/>
                <a:latin typeface="Verdana" panose="020B0604030504040204" pitchFamily="34" charset="0"/>
                <a:ea typeface="Calibri" panose="020F0502020204030204" pitchFamily="34" charset="0"/>
                <a:cs typeface="Times New Roman" panose="02020603050405020304" pitchFamily="18" charset="0"/>
              </a:rPr>
              <a:t> and executing fun activities throughout the year. During the Christmas period, you arranged for Santa Claus to come to the workplace and provide all employees with chocolate and Christmas cookies. Afterwards, you received the comment that this was not appropriate in an international environment.</a:t>
            </a:r>
          </a:p>
          <a:p>
            <a:pPr>
              <a:lnSpc>
                <a:spcPct val="115000"/>
              </a:lnSpc>
              <a:spcAft>
                <a:spcPts val="800"/>
              </a:spcAft>
            </a:pPr>
            <a:endParaRPr lang="en-US" sz="1800" dirty="0">
              <a:latin typeface="Verdana" panose="020B060403050404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How do you react?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marR="0" lvl="0" indent="0" algn="l" rtl="0">
              <a:lnSpc>
                <a:spcPct val="100000"/>
              </a:lnSpc>
              <a:spcBef>
                <a:spcPts val="0"/>
              </a:spcBef>
              <a:spcAft>
                <a:spcPts val="0"/>
              </a:spcAft>
              <a:buNone/>
            </a:pPr>
            <a:br>
              <a:rPr lang="en-US" sz="2400" b="0" i="0" u="none" strike="noStrike" cap="none" dirty="0">
                <a:solidFill>
                  <a:srgbClr val="000000"/>
                </a:solidFill>
                <a:latin typeface="Verdana"/>
                <a:ea typeface="Verdana"/>
                <a:cs typeface="Verdana"/>
                <a:sym typeface="Verdana"/>
              </a:rPr>
            </a:br>
            <a:br>
              <a:rPr lang="en-US" sz="3200" b="0" i="0" u="none" strike="noStrike" cap="none" dirty="0">
                <a:solidFill>
                  <a:srgbClr val="000000"/>
                </a:solidFill>
                <a:latin typeface="Verdana"/>
                <a:ea typeface="Verdana"/>
                <a:cs typeface="Verdana"/>
                <a:sym typeface="Verdana"/>
              </a:rPr>
            </a:br>
            <a:endParaRPr sz="24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170" name="Google Shape;170;p2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171" name="Google Shape;171;p2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172" name="Google Shape;172;p23"/>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“COMPRIS?” 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a:extLst>
              <a:ext uri="{FF2B5EF4-FFF2-40B4-BE49-F238E27FC236}">
                <a16:creationId xmlns:a16="http://schemas.microsoft.com/office/drawing/2014/main" id="{58DCF523-C54F-4191-90B4-99DCC5FD2BCD}"/>
              </a:ext>
            </a:extLst>
          </p:cNvPr>
          <p:cNvSpPr>
            <a:spLocks noGrp="1"/>
          </p:cNvSpPr>
          <p:nvPr>
            <p:ph type="title"/>
          </p:nvPr>
        </p:nvSpPr>
        <p:spPr/>
        <p:txBody>
          <a:bodyPr/>
          <a:lstStyle/>
          <a:p>
            <a:r>
              <a:rPr lang="en-GB" dirty="0" err="1"/>
              <a:t>Compris</a:t>
            </a:r>
            <a:r>
              <a:rPr lang="en-GB" dirty="0"/>
              <a:t>?</a:t>
            </a:r>
          </a:p>
        </p:txBody>
      </p:sp>
      <p:sp>
        <p:nvSpPr>
          <p:cNvPr id="3" name="Text Placeholder 2">
            <a:extLst>
              <a:ext uri="{FF2B5EF4-FFF2-40B4-BE49-F238E27FC236}">
                <a16:creationId xmlns:a16="http://schemas.microsoft.com/office/drawing/2014/main" id="{22A4AA22-BE7B-4DD6-99DB-EBCA1D35B585}"/>
              </a:ext>
            </a:extLst>
          </p:cNvPr>
          <p:cNvSpPr>
            <a:spLocks noGrp="1"/>
          </p:cNvSpPr>
          <p:nvPr>
            <p:ph type="body" idx="1"/>
          </p:nvPr>
        </p:nvSpPr>
        <p:spPr/>
        <p:txBody>
          <a:bodyPr/>
          <a:lstStyle/>
          <a:p>
            <a:endParaRPr lang="en-GB"/>
          </a:p>
        </p:txBody>
      </p:sp>
      <p:cxnSp>
        <p:nvCxnSpPr>
          <p:cNvPr id="182" name="Google Shape;182;p2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183" name="Google Shape;183;p24"/>
          <p:cNvSpPr txBox="1"/>
          <p:nvPr/>
        </p:nvSpPr>
        <p:spPr>
          <a:xfrm>
            <a:off x="510875" y="1198056"/>
            <a:ext cx="7425900" cy="2790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GB" sz="1800" dirty="0">
                <a:effectLst/>
                <a:latin typeface="Verdana" panose="020B0604030504040204" pitchFamily="34" charset="0"/>
                <a:ea typeface="Calibri" panose="020F0502020204030204" pitchFamily="34" charset="0"/>
                <a:cs typeface="Times New Roman" panose="02020603050405020304" pitchFamily="18" charset="0"/>
              </a:rPr>
              <a:t>You work in an international company based in Belgium where English is used as a common business language.  To make international employees feel welcome, everyone is requested to speak English. There is a department where only French people are working. They often speak French amongst themselves (in the office or during lunch breaks).</a:t>
            </a:r>
          </a:p>
          <a:p>
            <a:pPr>
              <a:lnSpc>
                <a:spcPct val="115000"/>
              </a:lnSpc>
              <a:spcAft>
                <a:spcPts val="800"/>
              </a:spcAft>
            </a:pPr>
            <a:endParaRPr lang="en-GB" sz="1800" dirty="0">
              <a:latin typeface="Verdana" panose="020B060403050404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800" dirty="0">
                <a:effectLst/>
                <a:latin typeface="Verdana" panose="020B0604030504040204" pitchFamily="34" charset="0"/>
                <a:ea typeface="Calibri" panose="020F0502020204030204" pitchFamily="34" charset="0"/>
                <a:cs typeface="Times New Roman" panose="02020603050405020304" pitchFamily="18" charset="0"/>
              </a:rPr>
              <a:t>How do you react as a team leader?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marR="0" lvl="0" indent="0" algn="l" rtl="0">
              <a:lnSpc>
                <a:spcPct val="100000"/>
              </a:lnSpc>
              <a:spcBef>
                <a:spcPts val="0"/>
              </a:spcBef>
              <a:spcAft>
                <a:spcPts val="0"/>
              </a:spcAft>
              <a:buNone/>
            </a:pPr>
            <a:br>
              <a:rPr lang="en-US" sz="4000" b="0" i="0" u="none" strike="noStrike" cap="none" dirty="0">
                <a:solidFill>
                  <a:srgbClr val="000000"/>
                </a:solidFill>
                <a:latin typeface="Verdana"/>
                <a:ea typeface="Verdana"/>
                <a:cs typeface="Verdana"/>
                <a:sym typeface="Verdana"/>
              </a:rPr>
            </a:br>
            <a:endParaRPr sz="32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7" name="Google Shape;79;p15">
            <a:extLst>
              <a:ext uri="{FF2B5EF4-FFF2-40B4-BE49-F238E27FC236}">
                <a16:creationId xmlns:a16="http://schemas.microsoft.com/office/drawing/2014/main" id="{A768F5A2-D441-4092-8EBE-66FF80D57A54}"/>
              </a:ext>
            </a:extLst>
          </p:cNvPr>
          <p:cNvSpPr txBox="1"/>
          <p:nvPr/>
        </p:nvSpPr>
        <p:spPr>
          <a:xfrm>
            <a:off x="472886" y="1672131"/>
            <a:ext cx="8198227" cy="2966611"/>
          </a:xfrm>
          <a:prstGeom prst="rect">
            <a:avLst/>
          </a:prstGeom>
          <a:noFill/>
          <a:ln>
            <a:noFill/>
          </a:ln>
        </p:spPr>
        <p:txBody>
          <a:bodyPr spcFirstLastPara="1" wrap="square" lIns="91425" tIns="91425" rIns="91425" bIns="91425" anchor="t" anchorCtr="0">
            <a:no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Q.7: How many board members of the bel 20 companies are from foreign origin (according to Belgium Board Index 2017)?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21791984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193" name="Google Shape;193;p2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194" name="Google Shape;194;p25"/>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195" name="Google Shape;195;p25"/>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dirty="0">
                <a:solidFill>
                  <a:srgbClr val="FFFFFF"/>
                </a:solidFill>
                <a:latin typeface="Verdana"/>
                <a:ea typeface="Verdana"/>
                <a:cs typeface="Verdana"/>
                <a:sym typeface="Verdana"/>
              </a:rPr>
              <a:t>“</a:t>
            </a:r>
            <a:r>
              <a:rPr lang="en-US" sz="2400" b="0" i="0" u="none" strike="noStrike" cap="none" dirty="0">
                <a:solidFill>
                  <a:srgbClr val="FFFFFF"/>
                </a:solidFill>
                <a:latin typeface="Verdana"/>
                <a:ea typeface="Verdana"/>
                <a:cs typeface="Verdana"/>
                <a:sym typeface="Verdana"/>
              </a:rPr>
              <a:t>A TRIP TO SAUDI ARABIA” 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Title 1">
            <a:extLst>
              <a:ext uri="{FF2B5EF4-FFF2-40B4-BE49-F238E27FC236}">
                <a16:creationId xmlns:a16="http://schemas.microsoft.com/office/drawing/2014/main" id="{0434287C-7ACD-4D22-9064-9F7973A68DA1}"/>
              </a:ext>
            </a:extLst>
          </p:cNvPr>
          <p:cNvSpPr>
            <a:spLocks noGrp="1"/>
          </p:cNvSpPr>
          <p:nvPr>
            <p:ph type="title"/>
          </p:nvPr>
        </p:nvSpPr>
        <p:spPr/>
        <p:txBody>
          <a:bodyPr/>
          <a:lstStyle/>
          <a:p>
            <a:r>
              <a:rPr lang="en-GB" dirty="0"/>
              <a:t>A trip to Saudi Arabia</a:t>
            </a:r>
          </a:p>
        </p:txBody>
      </p:sp>
      <p:sp>
        <p:nvSpPr>
          <p:cNvPr id="3" name="Text Placeholder 2">
            <a:extLst>
              <a:ext uri="{FF2B5EF4-FFF2-40B4-BE49-F238E27FC236}">
                <a16:creationId xmlns:a16="http://schemas.microsoft.com/office/drawing/2014/main" id="{A2BE2CFB-5D89-4A8F-A694-5031D12B945A}"/>
              </a:ext>
            </a:extLst>
          </p:cNvPr>
          <p:cNvSpPr>
            <a:spLocks noGrp="1"/>
          </p:cNvSpPr>
          <p:nvPr>
            <p:ph type="body" idx="1"/>
          </p:nvPr>
        </p:nvSpPr>
        <p:spPr/>
        <p:txBody>
          <a:bodyPr/>
          <a:lstStyle/>
          <a:p>
            <a:endParaRPr lang="en-GB"/>
          </a:p>
        </p:txBody>
      </p:sp>
      <p:cxnSp>
        <p:nvCxnSpPr>
          <p:cNvPr id="205" name="Google Shape;205;p26"/>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206" name="Google Shape;206;p26"/>
          <p:cNvSpPr txBox="1"/>
          <p:nvPr/>
        </p:nvSpPr>
        <p:spPr>
          <a:xfrm>
            <a:off x="510875" y="1198056"/>
            <a:ext cx="7425900" cy="2790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GB" sz="1800" dirty="0">
                <a:effectLst/>
                <a:latin typeface="Verdana" panose="020B0604030504040204" pitchFamily="34" charset="0"/>
                <a:ea typeface="Calibri" panose="020F0502020204030204" pitchFamily="34" charset="0"/>
                <a:cs typeface="Times New Roman" panose="02020603050405020304" pitchFamily="18" charset="0"/>
              </a:rPr>
              <a:t>Patrick falls ill and because of this, he cannot accompany the CEO to a meeting in Saudi Arabia. A replacement needs to be found but it can only be a male colleague. Eva, who really wanted to go, lets you know this is unfair.</a:t>
            </a:r>
          </a:p>
          <a:p>
            <a:pPr>
              <a:lnSpc>
                <a:spcPct val="115000"/>
              </a:lnSpc>
              <a:spcAft>
                <a:spcPts val="800"/>
              </a:spcAft>
            </a:pPr>
            <a:endParaRPr lang="en-GB" sz="1800" dirty="0">
              <a:latin typeface="Verdana" panose="020B060403050404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800" dirty="0">
                <a:effectLst/>
                <a:latin typeface="Verdana" panose="020B0604030504040204" pitchFamily="34" charset="0"/>
                <a:ea typeface="Calibri" panose="020F0502020204030204" pitchFamily="34" charset="0"/>
                <a:cs typeface="Times New Roman" panose="02020603050405020304" pitchFamily="18" charset="0"/>
              </a:rPr>
              <a:t>How do you react?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216" name="Google Shape;216;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217" name="Google Shape;217;p27"/>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218" name="Google Shape;218;p27"/>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“ORA ET LABORA” 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itle 1">
            <a:extLst>
              <a:ext uri="{FF2B5EF4-FFF2-40B4-BE49-F238E27FC236}">
                <a16:creationId xmlns:a16="http://schemas.microsoft.com/office/drawing/2014/main" id="{90F24BE9-BABE-4E4C-AA62-34C9284234FA}"/>
              </a:ext>
            </a:extLst>
          </p:cNvPr>
          <p:cNvSpPr>
            <a:spLocks noGrp="1"/>
          </p:cNvSpPr>
          <p:nvPr>
            <p:ph type="title"/>
          </p:nvPr>
        </p:nvSpPr>
        <p:spPr/>
        <p:txBody>
          <a:bodyPr/>
          <a:lstStyle/>
          <a:p>
            <a:r>
              <a:rPr lang="en-GB" dirty="0"/>
              <a:t>Ora et </a:t>
            </a:r>
            <a:r>
              <a:rPr lang="en-GB" dirty="0" err="1"/>
              <a:t>labora</a:t>
            </a:r>
            <a:endParaRPr lang="en-GB" dirty="0"/>
          </a:p>
        </p:txBody>
      </p:sp>
      <p:sp>
        <p:nvSpPr>
          <p:cNvPr id="3" name="Text Placeholder 2">
            <a:extLst>
              <a:ext uri="{FF2B5EF4-FFF2-40B4-BE49-F238E27FC236}">
                <a16:creationId xmlns:a16="http://schemas.microsoft.com/office/drawing/2014/main" id="{4ABC4DB2-740C-49B7-8A34-A541AA78CDF8}"/>
              </a:ext>
            </a:extLst>
          </p:cNvPr>
          <p:cNvSpPr>
            <a:spLocks noGrp="1"/>
          </p:cNvSpPr>
          <p:nvPr>
            <p:ph type="body" idx="1"/>
          </p:nvPr>
        </p:nvSpPr>
        <p:spPr/>
        <p:txBody>
          <a:bodyPr/>
          <a:lstStyle/>
          <a:p>
            <a:endParaRPr lang="en-GB"/>
          </a:p>
        </p:txBody>
      </p:sp>
      <p:cxnSp>
        <p:nvCxnSpPr>
          <p:cNvPr id="228" name="Google Shape;228;p28"/>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229" name="Google Shape;229;p28"/>
          <p:cNvSpPr txBox="1"/>
          <p:nvPr/>
        </p:nvSpPr>
        <p:spPr>
          <a:xfrm>
            <a:off x="510875" y="1198056"/>
            <a:ext cx="7425900" cy="2790000"/>
          </a:xfrm>
          <a:prstGeom prst="rect">
            <a:avLst/>
          </a:prstGeom>
          <a:noFill/>
          <a:ln>
            <a:noFill/>
          </a:ln>
        </p:spPr>
        <p:txBody>
          <a:bodyPr spcFirstLastPara="1" wrap="square" lIns="91425" tIns="91425" rIns="91425" bIns="91425" anchor="t" anchorCtr="0">
            <a:noAutofit/>
          </a:bodyPr>
          <a:lstStyle/>
          <a:p>
            <a:pPr marL="139700" marR="0" lvl="0" indent="0" algn="just" rtl="0">
              <a:lnSpc>
                <a:spcPct val="100000"/>
              </a:lnSpc>
              <a:spcBef>
                <a:spcPts val="0"/>
              </a:spcBef>
              <a:spcAft>
                <a:spcPts val="0"/>
              </a:spcAft>
              <a:buNone/>
            </a:pPr>
            <a:r>
              <a:rPr lang="en-US" sz="1800" b="0" i="0" u="none" strike="noStrike" cap="none" dirty="0">
                <a:solidFill>
                  <a:srgbClr val="000000"/>
                </a:solidFill>
                <a:latin typeface="Verdana"/>
                <a:ea typeface="Verdana"/>
                <a:cs typeface="Verdana"/>
                <a:sym typeface="Verdana"/>
              </a:rPr>
              <a:t>Bilal, a Muslim who works already for 1 year at your company, asks you if it is possible to have a prayer room in the company. </a:t>
            </a:r>
            <a:endParaRPr dirty="0"/>
          </a:p>
          <a:p>
            <a:pPr marL="139700" marR="0" lvl="0" indent="0" algn="l" rtl="0">
              <a:lnSpc>
                <a:spcPct val="100000"/>
              </a:lnSpc>
              <a:spcBef>
                <a:spcPts val="0"/>
              </a:spcBef>
              <a:spcAft>
                <a:spcPts val="0"/>
              </a:spcAft>
              <a:buNone/>
            </a:pPr>
            <a:endParaRPr lang="en-US" sz="1800" b="0" i="0" u="none" strike="noStrike" cap="none" dirty="0">
              <a:solidFill>
                <a:srgbClr val="000000"/>
              </a:solidFill>
              <a:latin typeface="Verdana"/>
              <a:ea typeface="Verdana"/>
              <a:cs typeface="Verdana"/>
              <a:sym typeface="Verdana"/>
            </a:endParaRPr>
          </a:p>
          <a:p>
            <a:pPr marL="139700" marR="0" lvl="0" indent="0" algn="ctr" rtl="0">
              <a:lnSpc>
                <a:spcPct val="100000"/>
              </a:lnSpc>
              <a:spcBef>
                <a:spcPts val="0"/>
              </a:spcBef>
              <a:spcAft>
                <a:spcPts val="0"/>
              </a:spcAft>
              <a:buNone/>
            </a:pPr>
            <a:r>
              <a:rPr lang="en-US" sz="1800" b="0" i="0" u="none" strike="noStrike" cap="none" dirty="0">
                <a:solidFill>
                  <a:srgbClr val="000000"/>
                </a:solidFill>
                <a:latin typeface="Verdana"/>
                <a:ea typeface="Verdana"/>
                <a:cs typeface="Verdana"/>
                <a:sym typeface="Verdana"/>
              </a:rPr>
              <a:t>How do you deal with this situation?</a:t>
            </a:r>
            <a:br>
              <a:rPr lang="en-US" sz="1400" b="0" i="0" u="none" strike="noStrike" cap="none" dirty="0">
                <a:solidFill>
                  <a:srgbClr val="000000"/>
                </a:solidFill>
                <a:latin typeface="Verdana"/>
                <a:ea typeface="Verdana"/>
                <a:cs typeface="Verdana"/>
                <a:sym typeface="Verdana"/>
              </a:rPr>
            </a:br>
            <a:endParaRPr sz="40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239" name="Google Shape;239;p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240" name="Google Shape;240;p29"/>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241" name="Google Shape;241;p29"/>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dirty="0">
                <a:solidFill>
                  <a:srgbClr val="FFFFFF"/>
                </a:solidFill>
                <a:latin typeface="Verdana"/>
                <a:ea typeface="Verdana"/>
                <a:cs typeface="Verdana"/>
                <a:sym typeface="Verdana"/>
              </a:rPr>
              <a:t>“</a:t>
            </a:r>
            <a:r>
              <a:rPr lang="en-US" sz="2400" b="0" i="0" u="none" strike="noStrike" cap="none" dirty="0">
                <a:solidFill>
                  <a:srgbClr val="FFFFFF"/>
                </a:solidFill>
                <a:latin typeface="Verdana"/>
                <a:ea typeface="Verdana"/>
                <a:cs typeface="Verdana"/>
                <a:sym typeface="Verdana"/>
              </a:rPr>
              <a:t>SAY HI</a:t>
            </a:r>
            <a:r>
              <a:rPr lang="en-US" sz="2400" dirty="0">
                <a:solidFill>
                  <a:srgbClr val="FFFFFF"/>
                </a:solidFill>
                <a:latin typeface="Verdana"/>
                <a:ea typeface="Verdana"/>
                <a:cs typeface="Verdana"/>
                <a:sym typeface="Verdana"/>
              </a:rPr>
              <a:t>”</a:t>
            </a:r>
            <a:r>
              <a:rPr lang="en-US" sz="2400" b="0" i="0" u="none" strike="noStrike" cap="none" dirty="0">
                <a:solidFill>
                  <a:srgbClr val="FFFFFF"/>
                </a:solidFill>
                <a:latin typeface="Verdana"/>
                <a:ea typeface="Verdana"/>
                <a:cs typeface="Verdana"/>
                <a:sym typeface="Verdana"/>
              </a:rPr>
              <a:t> 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 name="Title 1">
            <a:extLst>
              <a:ext uri="{FF2B5EF4-FFF2-40B4-BE49-F238E27FC236}">
                <a16:creationId xmlns:a16="http://schemas.microsoft.com/office/drawing/2014/main" id="{A2DBCE36-731D-450D-976D-31F8A3BA405C}"/>
              </a:ext>
            </a:extLst>
          </p:cNvPr>
          <p:cNvSpPr>
            <a:spLocks noGrp="1"/>
          </p:cNvSpPr>
          <p:nvPr>
            <p:ph type="title"/>
          </p:nvPr>
        </p:nvSpPr>
        <p:spPr/>
        <p:txBody>
          <a:bodyPr/>
          <a:lstStyle/>
          <a:p>
            <a:r>
              <a:rPr lang="en-GB" dirty="0"/>
              <a:t>Say hi</a:t>
            </a:r>
          </a:p>
        </p:txBody>
      </p:sp>
      <p:sp>
        <p:nvSpPr>
          <p:cNvPr id="3" name="Text Placeholder 2">
            <a:extLst>
              <a:ext uri="{FF2B5EF4-FFF2-40B4-BE49-F238E27FC236}">
                <a16:creationId xmlns:a16="http://schemas.microsoft.com/office/drawing/2014/main" id="{746D548C-C0F9-480F-9845-8EFFD2C8DC3C}"/>
              </a:ext>
            </a:extLst>
          </p:cNvPr>
          <p:cNvSpPr>
            <a:spLocks noGrp="1"/>
          </p:cNvSpPr>
          <p:nvPr>
            <p:ph type="body" idx="1"/>
          </p:nvPr>
        </p:nvSpPr>
        <p:spPr/>
        <p:txBody>
          <a:bodyPr/>
          <a:lstStyle/>
          <a:p>
            <a:endParaRPr lang="en-GB"/>
          </a:p>
        </p:txBody>
      </p:sp>
      <p:cxnSp>
        <p:nvCxnSpPr>
          <p:cNvPr id="251" name="Google Shape;251;p30"/>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252" name="Google Shape;252;p30"/>
          <p:cNvSpPr txBox="1"/>
          <p:nvPr/>
        </p:nvSpPr>
        <p:spPr>
          <a:xfrm>
            <a:off x="510875" y="1198056"/>
            <a:ext cx="7425900" cy="2790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1800" b="0" i="0" u="none" strike="noStrike" cap="none" dirty="0">
                <a:solidFill>
                  <a:srgbClr val="000000"/>
                </a:solidFill>
                <a:latin typeface="Verdana"/>
                <a:ea typeface="Verdana"/>
                <a:cs typeface="Verdana"/>
                <a:sym typeface="Verdana"/>
              </a:rPr>
              <a:t>Your newly hired employee, Kaleb, an orthodox Jew, refuses to shake hands with a woman due to respect for that woman. </a:t>
            </a:r>
          </a:p>
          <a:p>
            <a:pPr marL="0" marR="0" lvl="0" indent="0" algn="just" rtl="0">
              <a:lnSpc>
                <a:spcPct val="100000"/>
              </a:lnSpc>
              <a:spcBef>
                <a:spcPts val="0"/>
              </a:spcBef>
              <a:spcAft>
                <a:spcPts val="0"/>
              </a:spcAft>
              <a:buNone/>
            </a:pPr>
            <a:endParaRPr lang="en-US" sz="1800" dirty="0">
              <a:latin typeface="Verdana"/>
              <a:ea typeface="Verdana"/>
              <a:cs typeface="Verdana"/>
              <a:sym typeface="Verdana"/>
            </a:endParaRPr>
          </a:p>
          <a:p>
            <a:pPr marL="0" marR="0" lvl="0" indent="0" algn="ctr" rtl="0">
              <a:lnSpc>
                <a:spcPct val="100000"/>
              </a:lnSpc>
              <a:spcBef>
                <a:spcPts val="0"/>
              </a:spcBef>
              <a:spcAft>
                <a:spcPts val="0"/>
              </a:spcAft>
              <a:buNone/>
            </a:pPr>
            <a:r>
              <a:rPr lang="en-US" sz="1800" b="0" i="0" u="none" strike="noStrike" cap="none" dirty="0">
                <a:solidFill>
                  <a:srgbClr val="000000"/>
                </a:solidFill>
                <a:latin typeface="Verdana"/>
                <a:ea typeface="Verdana"/>
                <a:cs typeface="Verdana"/>
                <a:sym typeface="Verdana"/>
              </a:rPr>
              <a:t>How do you deal with this situation?</a:t>
            </a:r>
            <a:endParaRPr dirty="0"/>
          </a:p>
          <a:p>
            <a:pPr marL="13970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Verdana"/>
              <a:ea typeface="Verdana"/>
              <a:cs typeface="Verdana"/>
              <a:sym typeface="Verdana"/>
            </a:endParaRPr>
          </a:p>
          <a:p>
            <a:pPr marL="13970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Verdana"/>
                <a:ea typeface="Verdana"/>
                <a:cs typeface="Verdana"/>
                <a:sym typeface="Verdana"/>
              </a:rPr>
            </a:br>
            <a:endParaRPr sz="40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1"/>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262" name="Google Shape;262;p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263" name="Google Shape;263;p31"/>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264" name="Google Shape;264;p31"/>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“LANGUAGE” 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a:extLst>
              <a:ext uri="{FF2B5EF4-FFF2-40B4-BE49-F238E27FC236}">
                <a16:creationId xmlns:a16="http://schemas.microsoft.com/office/drawing/2014/main" id="{A4209FCE-A40B-4629-80DE-1FE6D57011BC}"/>
              </a:ext>
            </a:extLst>
          </p:cNvPr>
          <p:cNvSpPr>
            <a:spLocks noGrp="1"/>
          </p:cNvSpPr>
          <p:nvPr>
            <p:ph type="title"/>
          </p:nvPr>
        </p:nvSpPr>
        <p:spPr/>
        <p:txBody>
          <a:bodyPr/>
          <a:lstStyle/>
          <a:p>
            <a:r>
              <a:rPr lang="en-GB" dirty="0"/>
              <a:t>Language game</a:t>
            </a:r>
          </a:p>
        </p:txBody>
      </p:sp>
      <p:sp>
        <p:nvSpPr>
          <p:cNvPr id="3" name="Text Placeholder 2">
            <a:extLst>
              <a:ext uri="{FF2B5EF4-FFF2-40B4-BE49-F238E27FC236}">
                <a16:creationId xmlns:a16="http://schemas.microsoft.com/office/drawing/2014/main" id="{7BF74C48-5F46-4E40-980B-03D26395423E}"/>
              </a:ext>
            </a:extLst>
          </p:cNvPr>
          <p:cNvSpPr>
            <a:spLocks noGrp="1"/>
          </p:cNvSpPr>
          <p:nvPr>
            <p:ph type="body" idx="1"/>
          </p:nvPr>
        </p:nvSpPr>
        <p:spPr/>
        <p:txBody>
          <a:bodyPr/>
          <a:lstStyle/>
          <a:p>
            <a:endParaRPr lang="en-GB"/>
          </a:p>
        </p:txBody>
      </p:sp>
      <p:cxnSp>
        <p:nvCxnSpPr>
          <p:cNvPr id="274" name="Google Shape;274;p32"/>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275" name="Google Shape;275;p32"/>
          <p:cNvSpPr txBox="1"/>
          <p:nvPr/>
        </p:nvSpPr>
        <p:spPr>
          <a:xfrm>
            <a:off x="510874" y="972586"/>
            <a:ext cx="7530835" cy="3373297"/>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dirty="0">
                <a:effectLst/>
                <a:latin typeface="Verdana" panose="020B0604030504040204" pitchFamily="34" charset="0"/>
                <a:ea typeface="Calibri" panose="020F0502020204030204" pitchFamily="34" charset="0"/>
                <a:cs typeface="Times New Roman" panose="02020603050405020304" pitchFamily="18" charset="0"/>
              </a:rPr>
              <a:t>You work in an international company located in Flanders. Since many employees are from Flanders, colleagues often speak Flemish. Recently, a colleague was hired who only speaks English and no Dutch. This requires an effort from the employees to switch to English. The new colleague feels a bit guilty because they need to speak English especially for him. He doesn’t want to bother them too much, that’s why he doesn’t join them for lunch. His colleagues see this differently. They think their new colleague does not want to integrate within their team</a:t>
            </a: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Verdana"/>
                <a:ea typeface="Verdana"/>
                <a:cs typeface="Verdana"/>
                <a:sym typeface="Verdana"/>
              </a:rPr>
              <a:t>How would you deal with this situation?</a:t>
            </a:r>
            <a:endParaRPr sz="1800" b="0" i="0" u="none" strike="noStrike" cap="none" dirty="0">
              <a:solidFill>
                <a:srgbClr val="000000"/>
              </a:solidFill>
              <a:latin typeface="Verdana"/>
              <a:ea typeface="Verdana"/>
              <a:cs typeface="Verdana"/>
              <a:sym typeface="Verdana"/>
            </a:endParaRPr>
          </a:p>
          <a:p>
            <a:pPr marL="13970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Verdana"/>
                <a:ea typeface="Verdana"/>
                <a:cs typeface="Verdana"/>
                <a:sym typeface="Verdana"/>
              </a:rPr>
            </a:br>
            <a:endParaRPr sz="40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3"/>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285" name="Google Shape;285;p3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286" name="Google Shape;286;p3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287" name="Google Shape;287;p33"/>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“HUGS AND KISSES”</a:t>
            </a:r>
            <a:r>
              <a:rPr lang="en-US" sz="2400" dirty="0">
                <a:ea typeface="Verdana"/>
              </a:rPr>
              <a:t> </a:t>
            </a:r>
            <a:r>
              <a:rPr lang="en-US" sz="2400" b="0" i="0" u="none" strike="noStrike" cap="none" dirty="0">
                <a:solidFill>
                  <a:srgbClr val="FFFFFF"/>
                </a:solidFill>
                <a:latin typeface="Verdana"/>
                <a:ea typeface="Verdana"/>
                <a:cs typeface="Verdana"/>
                <a:sym typeface="Verdana"/>
              </a:rPr>
              <a:t>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 name="Title 1">
            <a:extLst>
              <a:ext uri="{FF2B5EF4-FFF2-40B4-BE49-F238E27FC236}">
                <a16:creationId xmlns:a16="http://schemas.microsoft.com/office/drawing/2014/main" id="{A50F5CAE-9246-4178-B9F9-1075605F5D96}"/>
              </a:ext>
            </a:extLst>
          </p:cNvPr>
          <p:cNvSpPr>
            <a:spLocks noGrp="1"/>
          </p:cNvSpPr>
          <p:nvPr>
            <p:ph type="title"/>
          </p:nvPr>
        </p:nvSpPr>
        <p:spPr/>
        <p:txBody>
          <a:bodyPr/>
          <a:lstStyle/>
          <a:p>
            <a:r>
              <a:rPr lang="en-GB" dirty="0"/>
              <a:t>Hugs and kisses</a:t>
            </a:r>
          </a:p>
        </p:txBody>
      </p:sp>
      <p:sp>
        <p:nvSpPr>
          <p:cNvPr id="3" name="Text Placeholder 2">
            <a:extLst>
              <a:ext uri="{FF2B5EF4-FFF2-40B4-BE49-F238E27FC236}">
                <a16:creationId xmlns:a16="http://schemas.microsoft.com/office/drawing/2014/main" id="{A72815C6-E631-441E-B84A-4A73EB29E097}"/>
              </a:ext>
            </a:extLst>
          </p:cNvPr>
          <p:cNvSpPr>
            <a:spLocks noGrp="1"/>
          </p:cNvSpPr>
          <p:nvPr>
            <p:ph type="body" idx="1"/>
          </p:nvPr>
        </p:nvSpPr>
        <p:spPr/>
        <p:txBody>
          <a:bodyPr/>
          <a:lstStyle/>
          <a:p>
            <a:endParaRPr lang="en-GB"/>
          </a:p>
        </p:txBody>
      </p:sp>
      <p:cxnSp>
        <p:nvCxnSpPr>
          <p:cNvPr id="297" name="Google Shape;297;p3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298" name="Google Shape;298;p34"/>
          <p:cNvSpPr txBox="1"/>
          <p:nvPr/>
        </p:nvSpPr>
        <p:spPr>
          <a:xfrm>
            <a:off x="510874" y="972586"/>
            <a:ext cx="7530835" cy="3373297"/>
          </a:xfrm>
          <a:prstGeom prst="rect">
            <a:avLst/>
          </a:prstGeom>
          <a:noFill/>
          <a:ln>
            <a:noFill/>
          </a:ln>
        </p:spPr>
        <p:txBody>
          <a:bodyPr spcFirstLastPara="1" wrap="square" lIns="91425" tIns="91425" rIns="91425" bIns="91425" anchor="t" anchorCtr="0">
            <a:noAutofit/>
          </a:bodyPr>
          <a:lstStyle/>
          <a:p>
            <a:pPr marL="139700" marR="0" lvl="0" indent="0" algn="just" rtl="0">
              <a:lnSpc>
                <a:spcPct val="100000"/>
              </a:lnSpc>
              <a:spcBef>
                <a:spcPts val="0"/>
              </a:spcBef>
              <a:spcAft>
                <a:spcPts val="0"/>
              </a:spcAft>
              <a:buNone/>
            </a:pPr>
            <a:endParaRPr lang="en-US" sz="1800" b="0" i="0" u="none" strike="noStrike" cap="none" dirty="0">
              <a:solidFill>
                <a:srgbClr val="000000"/>
              </a:solidFill>
              <a:latin typeface="Verdana"/>
              <a:ea typeface="Verdana"/>
              <a:cs typeface="Verdana"/>
              <a:sym typeface="Verdana"/>
            </a:endParaRPr>
          </a:p>
          <a:p>
            <a:pPr marL="139700" marR="0" lvl="0" indent="0" algn="just" rtl="0">
              <a:lnSpc>
                <a:spcPct val="100000"/>
              </a:lnSpc>
              <a:spcBef>
                <a:spcPts val="0"/>
              </a:spcBef>
              <a:spcAft>
                <a:spcPts val="0"/>
              </a:spcAft>
              <a:buNone/>
            </a:pPr>
            <a:r>
              <a:rPr lang="en-US" sz="1800" b="0" i="0" u="none" strike="noStrike" cap="none" dirty="0">
                <a:solidFill>
                  <a:srgbClr val="000000"/>
                </a:solidFill>
                <a:latin typeface="Verdana"/>
                <a:ea typeface="Verdana"/>
                <a:cs typeface="Verdana"/>
                <a:sym typeface="Verdana"/>
              </a:rPr>
              <a:t>Kalila starts working for a company where people are greeting each other in a rather informal way, by kissing and hugging. Kalila </a:t>
            </a:r>
            <a:r>
              <a:rPr lang="en-US" sz="1800" dirty="0">
                <a:latin typeface="Verdana"/>
                <a:ea typeface="Verdana"/>
                <a:cs typeface="Verdana"/>
                <a:sym typeface="Verdana"/>
              </a:rPr>
              <a:t>does not feel comfortable about this. </a:t>
            </a:r>
            <a:endParaRPr dirty="0"/>
          </a:p>
          <a:p>
            <a:pPr marL="139700" marR="0" lvl="0" indent="0" algn="just" rtl="0">
              <a:lnSpc>
                <a:spcPct val="100000"/>
              </a:lnSpc>
              <a:spcBef>
                <a:spcPts val="0"/>
              </a:spcBef>
              <a:spcAft>
                <a:spcPts val="0"/>
              </a:spcAft>
              <a:buNone/>
            </a:pPr>
            <a:endParaRPr lang="en-US" sz="1800" b="0" i="0" u="none" strike="noStrike" cap="none" dirty="0">
              <a:solidFill>
                <a:srgbClr val="000000"/>
              </a:solidFill>
              <a:latin typeface="Verdana"/>
              <a:ea typeface="Verdana"/>
              <a:cs typeface="Verdana"/>
              <a:sym typeface="Verdana"/>
            </a:endParaRPr>
          </a:p>
          <a:p>
            <a:pPr marL="139700" marR="0" lvl="0" indent="0" algn="ctr" rtl="0">
              <a:lnSpc>
                <a:spcPct val="100000"/>
              </a:lnSpc>
              <a:spcBef>
                <a:spcPts val="0"/>
              </a:spcBef>
              <a:spcAft>
                <a:spcPts val="0"/>
              </a:spcAft>
              <a:buNone/>
            </a:pPr>
            <a:r>
              <a:rPr lang="en-US" sz="1800" b="0" i="0" u="none" strike="noStrike" cap="none" dirty="0">
                <a:solidFill>
                  <a:srgbClr val="000000"/>
                </a:solidFill>
                <a:latin typeface="Verdana"/>
                <a:ea typeface="Verdana"/>
                <a:cs typeface="Verdana"/>
                <a:sym typeface="Verdana"/>
              </a:rPr>
              <a:t>How would you deal with this situation?</a:t>
            </a:r>
            <a:endParaRPr dirty="0"/>
          </a:p>
          <a:p>
            <a:pPr marL="139700" marR="0" lvl="0" indent="0" algn="just" rtl="0">
              <a:lnSpc>
                <a:spcPct val="100000"/>
              </a:lnSpc>
              <a:spcBef>
                <a:spcPts val="0"/>
              </a:spcBef>
              <a:spcAft>
                <a:spcPts val="0"/>
              </a:spcAft>
              <a:buNone/>
            </a:pPr>
            <a:endParaRPr sz="1800" b="0" i="0" u="none" strike="noStrike" cap="none" dirty="0">
              <a:solidFill>
                <a:srgbClr val="000000"/>
              </a:solidFill>
              <a:latin typeface="Verdana"/>
              <a:ea typeface="Verdana"/>
              <a:cs typeface="Verdana"/>
              <a:sym typeface="Verdana"/>
            </a:endParaRPr>
          </a:p>
          <a:p>
            <a:pPr marL="139700" marR="0" lvl="0" indent="0" algn="just" rtl="0">
              <a:lnSpc>
                <a:spcPct val="100000"/>
              </a:lnSpc>
              <a:spcBef>
                <a:spcPts val="0"/>
              </a:spcBef>
              <a:spcAft>
                <a:spcPts val="0"/>
              </a:spcAft>
              <a:buNone/>
            </a:pPr>
            <a:br>
              <a:rPr lang="en-US" sz="1800" b="0" i="0" u="none" strike="noStrike" cap="none" dirty="0">
                <a:solidFill>
                  <a:srgbClr val="000000"/>
                </a:solidFill>
                <a:latin typeface="Verdana"/>
                <a:ea typeface="Verdana"/>
                <a:cs typeface="Verdana"/>
                <a:sym typeface="Verdana"/>
              </a:rPr>
            </a:br>
            <a:endParaRPr sz="48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8" name="Google Shape;79;p15">
            <a:extLst>
              <a:ext uri="{FF2B5EF4-FFF2-40B4-BE49-F238E27FC236}">
                <a16:creationId xmlns:a16="http://schemas.microsoft.com/office/drawing/2014/main" id="{1B4BCCD7-5EDD-42A1-83C4-4408B2D1082A}"/>
              </a:ext>
            </a:extLst>
          </p:cNvPr>
          <p:cNvSpPr txBox="1"/>
          <p:nvPr/>
        </p:nvSpPr>
        <p:spPr>
          <a:xfrm>
            <a:off x="674858" y="1634249"/>
            <a:ext cx="8198227" cy="2966611"/>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600" dirty="0">
                <a:latin typeface="Verdana" panose="020B0604030504040204" pitchFamily="34" charset="0"/>
                <a:ea typeface="Verdana" panose="020B0604030504040204" pitchFamily="34" charset="0"/>
                <a:cs typeface="Verdana" panose="020B0604030504040204" pitchFamily="34" charset="0"/>
              </a:rPr>
              <a:t>4</a:t>
            </a:r>
            <a:r>
              <a:rPr kumimoji="0" lang="en-GB"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3,3%</a:t>
            </a:r>
            <a:endParaRPr kumimoji="0" lang="en-US"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12243710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308" name="Google Shape;308;p3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309" name="Google Shape;309;p35"/>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310" name="Google Shape;310;p35"/>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“LUNCH TIME” 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2" name="Title 1">
            <a:extLst>
              <a:ext uri="{FF2B5EF4-FFF2-40B4-BE49-F238E27FC236}">
                <a16:creationId xmlns:a16="http://schemas.microsoft.com/office/drawing/2014/main" id="{54269E10-4D3A-48CA-ACED-6299A007B444}"/>
              </a:ext>
            </a:extLst>
          </p:cNvPr>
          <p:cNvSpPr>
            <a:spLocks noGrp="1"/>
          </p:cNvSpPr>
          <p:nvPr>
            <p:ph type="title"/>
          </p:nvPr>
        </p:nvSpPr>
        <p:spPr/>
        <p:txBody>
          <a:bodyPr/>
          <a:lstStyle/>
          <a:p>
            <a:r>
              <a:rPr lang="en-GB" dirty="0"/>
              <a:t>Lunch time</a:t>
            </a:r>
          </a:p>
        </p:txBody>
      </p:sp>
      <p:sp>
        <p:nvSpPr>
          <p:cNvPr id="3" name="Text Placeholder 2">
            <a:extLst>
              <a:ext uri="{FF2B5EF4-FFF2-40B4-BE49-F238E27FC236}">
                <a16:creationId xmlns:a16="http://schemas.microsoft.com/office/drawing/2014/main" id="{DF43834C-7724-427D-9009-212321E082A7}"/>
              </a:ext>
            </a:extLst>
          </p:cNvPr>
          <p:cNvSpPr>
            <a:spLocks noGrp="1"/>
          </p:cNvSpPr>
          <p:nvPr>
            <p:ph type="body" idx="1"/>
          </p:nvPr>
        </p:nvSpPr>
        <p:spPr/>
        <p:txBody>
          <a:bodyPr/>
          <a:lstStyle/>
          <a:p>
            <a:endParaRPr lang="en-GB"/>
          </a:p>
        </p:txBody>
      </p:sp>
      <p:cxnSp>
        <p:nvCxnSpPr>
          <p:cNvPr id="320" name="Google Shape;320;p36"/>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321" name="Google Shape;321;p36"/>
          <p:cNvSpPr txBox="1"/>
          <p:nvPr/>
        </p:nvSpPr>
        <p:spPr>
          <a:xfrm>
            <a:off x="510874" y="972586"/>
            <a:ext cx="7530835" cy="3373297"/>
          </a:xfrm>
          <a:prstGeom prst="rect">
            <a:avLst/>
          </a:prstGeom>
          <a:noFill/>
          <a:ln>
            <a:noFill/>
          </a:ln>
        </p:spPr>
        <p:txBody>
          <a:bodyPr spcFirstLastPara="1" wrap="square" lIns="91425" tIns="91425" rIns="91425" bIns="91425" anchor="t" anchorCtr="0">
            <a:noAutofit/>
          </a:bodyPr>
          <a:lstStyle/>
          <a:p>
            <a:pPr marL="139700" marR="0" lvl="0" indent="0" algn="just" rtl="0">
              <a:lnSpc>
                <a:spcPct val="100000"/>
              </a:lnSpc>
              <a:spcBef>
                <a:spcPts val="0"/>
              </a:spcBef>
              <a:spcAft>
                <a:spcPts val="0"/>
              </a:spcAft>
              <a:buClr>
                <a:srgbClr val="000000"/>
              </a:buClr>
              <a:buSzPts val="1400"/>
              <a:buFont typeface="Arial"/>
              <a:buNone/>
            </a:pPr>
            <a:endParaRPr lang="en-US" sz="1800" b="0" i="0" u="none" strike="noStrike" cap="none" dirty="0">
              <a:solidFill>
                <a:srgbClr val="000000"/>
              </a:solidFill>
              <a:latin typeface="Verdana"/>
              <a:ea typeface="Verdana"/>
              <a:cs typeface="Verdana"/>
              <a:sym typeface="Verdana"/>
            </a:endParaRPr>
          </a:p>
          <a:p>
            <a:pPr marL="139700" marR="0" lvl="0" indent="0" algn="just"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Verdana"/>
                <a:ea typeface="Verdana"/>
                <a:cs typeface="Verdana"/>
                <a:sym typeface="Verdana"/>
              </a:rPr>
              <a:t>Emir</a:t>
            </a:r>
            <a:r>
              <a:rPr lang="en-US" sz="1800" dirty="0">
                <a:latin typeface="Verdana"/>
                <a:ea typeface="Verdana"/>
                <a:cs typeface="Verdana"/>
                <a:sym typeface="Verdana"/>
              </a:rPr>
              <a:t> </a:t>
            </a:r>
            <a:r>
              <a:rPr lang="en-US" sz="1800" b="0" i="0" u="none" strike="noStrike" cap="none" dirty="0">
                <a:solidFill>
                  <a:srgbClr val="000000"/>
                </a:solidFill>
                <a:latin typeface="Verdana"/>
                <a:ea typeface="Verdana"/>
                <a:cs typeface="Verdana"/>
                <a:sym typeface="Verdana"/>
              </a:rPr>
              <a:t>does not want to eat in the cafeteria of the company because they serve pork. However, he is aware that lunch time is an important moment to get to know the colleagues in an informal way and since he is new in the company, he finds it extra important to have those moments with his colleagues. </a:t>
            </a:r>
            <a:endParaRPr dirty="0"/>
          </a:p>
          <a:p>
            <a:pPr marL="139700" marR="0" lvl="0" indent="0" algn="just" rtl="0">
              <a:lnSpc>
                <a:spcPct val="100000"/>
              </a:lnSpc>
              <a:spcBef>
                <a:spcPts val="0"/>
              </a:spcBef>
              <a:spcAft>
                <a:spcPts val="0"/>
              </a:spcAft>
              <a:buClr>
                <a:srgbClr val="000000"/>
              </a:buClr>
              <a:buSzPts val="1400"/>
              <a:buFont typeface="Arial"/>
              <a:buNone/>
            </a:pPr>
            <a:endParaRPr lang="en-US" sz="1800" b="0" i="0" u="none" strike="noStrike" cap="none" dirty="0">
              <a:solidFill>
                <a:srgbClr val="000000"/>
              </a:solidFill>
              <a:latin typeface="Verdana"/>
              <a:ea typeface="Verdana"/>
              <a:cs typeface="Verdana"/>
              <a:sym typeface="Verdana"/>
            </a:endParaRPr>
          </a:p>
          <a:p>
            <a:pPr marL="139700" marR="0" lvl="0" indent="0" algn="ctr"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Verdana"/>
                <a:ea typeface="Verdana"/>
                <a:cs typeface="Verdana"/>
                <a:sym typeface="Verdana"/>
              </a:rPr>
              <a:t>How would you deal with this situation?</a:t>
            </a:r>
            <a:endParaRPr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7"/>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331" name="Google Shape;331;p3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332" name="Google Shape;332;p37"/>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333" name="Google Shape;333;p37"/>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“WHAT SHE SAYS”</a:t>
            </a:r>
            <a:r>
              <a:rPr lang="en-US" sz="2400" dirty="0">
                <a:ea typeface="Verdana"/>
              </a:rPr>
              <a:t> </a:t>
            </a:r>
            <a:r>
              <a:rPr lang="en-US" sz="2400" dirty="0">
                <a:solidFill>
                  <a:srgbClr val="FFFFFF"/>
                </a:solidFill>
                <a:latin typeface="Verdana"/>
                <a:ea typeface="Verdana"/>
                <a:cs typeface="Verdana"/>
                <a:sym typeface="Verdana"/>
              </a:rPr>
              <a:t>D</a:t>
            </a:r>
            <a:r>
              <a:rPr lang="en-US" sz="2400" b="0" i="0" u="none" strike="noStrike" cap="none" dirty="0">
                <a:solidFill>
                  <a:srgbClr val="FFFFFF"/>
                </a:solidFill>
                <a:latin typeface="Verdana"/>
                <a:ea typeface="Verdana"/>
                <a:cs typeface="Verdana"/>
                <a:sym typeface="Verdana"/>
              </a:rPr>
              <a:t>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2" name="Title 1">
            <a:extLst>
              <a:ext uri="{FF2B5EF4-FFF2-40B4-BE49-F238E27FC236}">
                <a16:creationId xmlns:a16="http://schemas.microsoft.com/office/drawing/2014/main" id="{F291043B-8330-405B-B26A-8A51230F77A2}"/>
              </a:ext>
            </a:extLst>
          </p:cNvPr>
          <p:cNvSpPr>
            <a:spLocks noGrp="1"/>
          </p:cNvSpPr>
          <p:nvPr>
            <p:ph type="title"/>
          </p:nvPr>
        </p:nvSpPr>
        <p:spPr/>
        <p:txBody>
          <a:bodyPr/>
          <a:lstStyle/>
          <a:p>
            <a:r>
              <a:rPr lang="en-GB" dirty="0"/>
              <a:t>What she says</a:t>
            </a:r>
          </a:p>
        </p:txBody>
      </p:sp>
      <p:sp>
        <p:nvSpPr>
          <p:cNvPr id="3" name="Text Placeholder 2">
            <a:extLst>
              <a:ext uri="{FF2B5EF4-FFF2-40B4-BE49-F238E27FC236}">
                <a16:creationId xmlns:a16="http://schemas.microsoft.com/office/drawing/2014/main" id="{411FD919-FFF8-4011-9F1D-3D9EF16AED99}"/>
              </a:ext>
            </a:extLst>
          </p:cNvPr>
          <p:cNvSpPr>
            <a:spLocks noGrp="1"/>
          </p:cNvSpPr>
          <p:nvPr>
            <p:ph type="body" idx="1"/>
          </p:nvPr>
        </p:nvSpPr>
        <p:spPr/>
        <p:txBody>
          <a:bodyPr/>
          <a:lstStyle/>
          <a:p>
            <a:endParaRPr lang="en-GB"/>
          </a:p>
        </p:txBody>
      </p:sp>
      <p:cxnSp>
        <p:nvCxnSpPr>
          <p:cNvPr id="343" name="Google Shape;343;p38"/>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344" name="Google Shape;344;p38"/>
          <p:cNvSpPr txBox="1"/>
          <p:nvPr/>
        </p:nvSpPr>
        <p:spPr>
          <a:xfrm>
            <a:off x="608625" y="997334"/>
            <a:ext cx="7425900" cy="2790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effectLst/>
                <a:latin typeface="Verdana" panose="020B0604030504040204" pitchFamily="34" charset="0"/>
                <a:ea typeface="Calibri" panose="020F0502020204030204" pitchFamily="34" charset="0"/>
                <a:cs typeface="Times New Roman" panose="02020603050405020304" pitchFamily="18" charset="0"/>
              </a:rPr>
              <a:t>Ravi who is new in the company, does not accept orders from women. In meetings, he isn’t even listening when a woman is speaking.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Verdana"/>
                <a:ea typeface="Verdana"/>
                <a:cs typeface="Verdana"/>
                <a:sym typeface="Verdana"/>
              </a:rPr>
              <a:t>How would you deal with this situation?</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13970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Verdana"/>
                <a:ea typeface="Verdana"/>
                <a:cs typeface="Verdana"/>
                <a:sym typeface="Verdana"/>
              </a:rPr>
            </a:br>
            <a:endParaRPr sz="40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9"/>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354" name="Google Shape;354;p3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355" name="Google Shape;355;p39"/>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356" name="Google Shape;356;p39"/>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“THE</a:t>
            </a:r>
            <a:r>
              <a:rPr lang="en-US" sz="2400" dirty="0">
                <a:solidFill>
                  <a:srgbClr val="FFFFFF"/>
                </a:solidFill>
                <a:latin typeface="Verdana"/>
                <a:ea typeface="Verdana"/>
                <a:cs typeface="Verdana"/>
                <a:sym typeface="Verdana"/>
              </a:rPr>
              <a:t> SOCIAL EVENT</a:t>
            </a:r>
            <a:r>
              <a:rPr lang="en-US" sz="2400" b="0" i="0" u="none" strike="noStrike" cap="none" dirty="0">
                <a:solidFill>
                  <a:srgbClr val="FFFFFF"/>
                </a:solidFill>
                <a:latin typeface="Verdana"/>
                <a:ea typeface="Verdana"/>
                <a:cs typeface="Verdana"/>
                <a:sym typeface="Verdana"/>
              </a:rPr>
              <a:t>”</a:t>
            </a:r>
            <a:r>
              <a:rPr lang="en-US" sz="2400" b="0" i="0" u="none" strike="noStrike" cap="none" dirty="0">
                <a:ea typeface="Verdana"/>
              </a:rPr>
              <a:t> </a:t>
            </a:r>
            <a:r>
              <a:rPr lang="en-US" sz="2400" dirty="0">
                <a:solidFill>
                  <a:srgbClr val="FFFFFF"/>
                </a:solidFill>
                <a:latin typeface="Verdana"/>
                <a:ea typeface="Verdana"/>
                <a:cs typeface="Verdana"/>
                <a:sym typeface="Verdana"/>
              </a:rPr>
              <a:t>D</a:t>
            </a:r>
            <a:r>
              <a:rPr lang="en-US" sz="2400" b="0" i="0" u="none" strike="noStrike" cap="none" dirty="0">
                <a:solidFill>
                  <a:srgbClr val="FFFFFF"/>
                </a:solidFill>
                <a:latin typeface="Verdana"/>
                <a:ea typeface="Verdana"/>
                <a:cs typeface="Verdana"/>
                <a:sym typeface="Verdana"/>
              </a:rPr>
              <a:t>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2" name="Title 1">
            <a:extLst>
              <a:ext uri="{FF2B5EF4-FFF2-40B4-BE49-F238E27FC236}">
                <a16:creationId xmlns:a16="http://schemas.microsoft.com/office/drawing/2014/main" id="{BCB7C5F5-4DE7-496C-88D8-2EF465EAA36F}"/>
              </a:ext>
            </a:extLst>
          </p:cNvPr>
          <p:cNvSpPr>
            <a:spLocks noGrp="1"/>
          </p:cNvSpPr>
          <p:nvPr>
            <p:ph type="title"/>
          </p:nvPr>
        </p:nvSpPr>
        <p:spPr/>
        <p:txBody>
          <a:bodyPr/>
          <a:lstStyle/>
          <a:p>
            <a:r>
              <a:rPr lang="en-GB" dirty="0"/>
              <a:t>The social event</a:t>
            </a:r>
          </a:p>
        </p:txBody>
      </p:sp>
      <p:sp>
        <p:nvSpPr>
          <p:cNvPr id="3" name="Text Placeholder 2">
            <a:extLst>
              <a:ext uri="{FF2B5EF4-FFF2-40B4-BE49-F238E27FC236}">
                <a16:creationId xmlns:a16="http://schemas.microsoft.com/office/drawing/2014/main" id="{F0893EAA-7848-44AB-B16B-98217992C1CF}"/>
              </a:ext>
            </a:extLst>
          </p:cNvPr>
          <p:cNvSpPr>
            <a:spLocks noGrp="1"/>
          </p:cNvSpPr>
          <p:nvPr>
            <p:ph type="body" idx="1"/>
          </p:nvPr>
        </p:nvSpPr>
        <p:spPr/>
        <p:txBody>
          <a:bodyPr/>
          <a:lstStyle/>
          <a:p>
            <a:endParaRPr lang="en-GB"/>
          </a:p>
        </p:txBody>
      </p:sp>
      <p:cxnSp>
        <p:nvCxnSpPr>
          <p:cNvPr id="366" name="Google Shape;366;p40"/>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367" name="Google Shape;367;p40"/>
          <p:cNvSpPr txBox="1"/>
          <p:nvPr/>
        </p:nvSpPr>
        <p:spPr>
          <a:xfrm>
            <a:off x="608625" y="997334"/>
            <a:ext cx="7425900" cy="2790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effectLst/>
                <a:latin typeface="Verdana" panose="020B0604030504040204" pitchFamily="34" charset="0"/>
                <a:ea typeface="Calibri" panose="020F0502020204030204" pitchFamily="34" charset="0"/>
                <a:cs typeface="Times New Roman" panose="02020603050405020304" pitchFamily="18" charset="0"/>
              </a:rPr>
              <a:t>The international employees within your company have no local friends. That’s why they start establishing an international community amongst themselves. They organise an event with international food at work and forget to invite the locals.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Clr>
                <a:schemeClr val="dk1"/>
              </a:buClr>
              <a:buSzPts val="1800"/>
              <a:buFont typeface="Arial"/>
              <a:buNone/>
            </a:pPr>
            <a:r>
              <a:rPr lang="en-US" sz="1800" dirty="0">
                <a:solidFill>
                  <a:schemeClr val="dk1"/>
                </a:solidFill>
                <a:latin typeface="Verdana"/>
                <a:ea typeface="Verdana"/>
                <a:cs typeface="Verdana"/>
                <a:sym typeface="Verdana"/>
              </a:rPr>
              <a:t>How would you deal with this situation?</a:t>
            </a:r>
            <a:endParaRPr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dirty="0">
              <a:latin typeface="Verdana"/>
              <a:ea typeface="Verdana"/>
              <a:cs typeface="Verdana"/>
              <a:sym typeface="Verdana"/>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13970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Verdana"/>
                <a:ea typeface="Verdana"/>
                <a:cs typeface="Verdana"/>
                <a:sym typeface="Verdana"/>
              </a:rPr>
            </a:br>
            <a:endParaRPr sz="40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1"/>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377" name="Google Shape;377;p4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378" name="Google Shape;378;p41"/>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379" name="Google Shape;379;p41"/>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a:t>
            </a:r>
            <a:r>
              <a:rPr lang="en-US" sz="2400" dirty="0">
                <a:solidFill>
                  <a:srgbClr val="FFFFFF"/>
                </a:solidFill>
                <a:latin typeface="Verdana"/>
                <a:ea typeface="Verdana"/>
                <a:cs typeface="Verdana"/>
                <a:sym typeface="Verdana"/>
              </a:rPr>
              <a:t>THE HEADSCARF</a:t>
            </a:r>
            <a:r>
              <a:rPr lang="en-US" sz="2400" b="0" i="0" u="none" strike="noStrike" cap="none" dirty="0">
                <a:solidFill>
                  <a:srgbClr val="FFFFFF"/>
                </a:solidFill>
                <a:latin typeface="Verdana"/>
                <a:ea typeface="Verdana"/>
                <a:cs typeface="Verdana"/>
                <a:sym typeface="Verdana"/>
              </a:rPr>
              <a:t>” Dilemma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2" name="Title 1">
            <a:extLst>
              <a:ext uri="{FF2B5EF4-FFF2-40B4-BE49-F238E27FC236}">
                <a16:creationId xmlns:a16="http://schemas.microsoft.com/office/drawing/2014/main" id="{CDE7EF14-A446-46C6-8664-978D1DE5188A}"/>
              </a:ext>
            </a:extLst>
          </p:cNvPr>
          <p:cNvSpPr>
            <a:spLocks noGrp="1"/>
          </p:cNvSpPr>
          <p:nvPr>
            <p:ph type="title"/>
          </p:nvPr>
        </p:nvSpPr>
        <p:spPr/>
        <p:txBody>
          <a:bodyPr/>
          <a:lstStyle/>
          <a:p>
            <a:r>
              <a:rPr lang="en-GB" dirty="0"/>
              <a:t>The headscarf</a:t>
            </a:r>
          </a:p>
        </p:txBody>
      </p:sp>
      <p:sp>
        <p:nvSpPr>
          <p:cNvPr id="3" name="Text Placeholder 2">
            <a:extLst>
              <a:ext uri="{FF2B5EF4-FFF2-40B4-BE49-F238E27FC236}">
                <a16:creationId xmlns:a16="http://schemas.microsoft.com/office/drawing/2014/main" id="{23B226F6-BEA1-4C91-8DD8-A264A26AEF3F}"/>
              </a:ext>
            </a:extLst>
          </p:cNvPr>
          <p:cNvSpPr>
            <a:spLocks noGrp="1"/>
          </p:cNvSpPr>
          <p:nvPr>
            <p:ph type="body" idx="1"/>
          </p:nvPr>
        </p:nvSpPr>
        <p:spPr/>
        <p:txBody>
          <a:bodyPr/>
          <a:lstStyle/>
          <a:p>
            <a:endParaRPr lang="en-GB"/>
          </a:p>
        </p:txBody>
      </p:sp>
      <p:cxnSp>
        <p:nvCxnSpPr>
          <p:cNvPr id="389" name="Google Shape;389;p42"/>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390" name="Google Shape;390;p42"/>
          <p:cNvSpPr txBox="1"/>
          <p:nvPr/>
        </p:nvSpPr>
        <p:spPr>
          <a:xfrm>
            <a:off x="608625" y="997334"/>
            <a:ext cx="7425900" cy="2790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US" sz="1800" dirty="0">
                <a:latin typeface="Verdana"/>
                <a:ea typeface="Verdana"/>
                <a:cs typeface="Verdana"/>
                <a:sym typeface="Verdana"/>
              </a:rPr>
              <a:t>Yasmine is working in the company for a couple of months now and she shows strong performance. You notice that 2 direct colleagues are </a:t>
            </a:r>
            <a:r>
              <a:rPr lang="en-US" sz="1800" dirty="0" err="1">
                <a:latin typeface="Verdana"/>
                <a:ea typeface="Verdana"/>
                <a:cs typeface="Verdana"/>
                <a:sym typeface="Verdana"/>
              </a:rPr>
              <a:t>sceptical</a:t>
            </a:r>
            <a:r>
              <a:rPr lang="en-US" sz="1800" dirty="0">
                <a:latin typeface="Verdana"/>
                <a:ea typeface="Verdana"/>
                <a:cs typeface="Verdana"/>
                <a:sym typeface="Verdana"/>
              </a:rPr>
              <a:t> about the fact that she’s wearing a headscarf. These colleagues exclude her from informal talks, and they even did not invite her to a team brainstorm. </a:t>
            </a:r>
            <a:endParaRPr dirty="0"/>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Verdana"/>
                <a:ea typeface="Verdana"/>
                <a:cs typeface="Verdana"/>
                <a:sym typeface="Verdana"/>
              </a:rPr>
              <a:t>How would you deal with this situation?</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13970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Verdana"/>
                <a:ea typeface="Verdana"/>
                <a:cs typeface="Verdana"/>
                <a:sym typeface="Verdana"/>
              </a:rPr>
            </a:br>
            <a:endParaRPr sz="40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3"/>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400" name="Google Shape;400;p4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401" name="Google Shape;401;p4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402" name="Google Shape;402;p43"/>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“THE </a:t>
            </a:r>
            <a:r>
              <a:rPr lang="en-US" sz="2400" dirty="0">
                <a:solidFill>
                  <a:srgbClr val="FFFFFF"/>
                </a:solidFill>
                <a:latin typeface="Verdana"/>
                <a:ea typeface="Verdana"/>
                <a:cs typeface="Verdana"/>
                <a:sym typeface="Verdana"/>
              </a:rPr>
              <a:t>SOCIAL TALK</a:t>
            </a:r>
            <a:r>
              <a:rPr lang="en-US" sz="2400" b="0" i="0" u="none" strike="noStrike" cap="none" dirty="0">
                <a:solidFill>
                  <a:srgbClr val="FFFFFF"/>
                </a:solidFill>
                <a:latin typeface="Verdana"/>
                <a:ea typeface="Verdana"/>
                <a:cs typeface="Verdana"/>
                <a:sym typeface="Verdana"/>
              </a:rPr>
              <a:t>”</a:t>
            </a:r>
            <a:r>
              <a:rPr lang="en-US" sz="2400" b="0" i="0" u="none" strike="noStrike" cap="none" dirty="0">
                <a:ea typeface="Verdana"/>
              </a:rPr>
              <a:t> </a:t>
            </a:r>
            <a:r>
              <a:rPr lang="en-US" sz="2400" dirty="0">
                <a:solidFill>
                  <a:srgbClr val="FFFFFF"/>
                </a:solidFill>
                <a:latin typeface="Verdana"/>
                <a:ea typeface="Verdana"/>
                <a:cs typeface="Verdana"/>
                <a:sym typeface="Verdana"/>
              </a:rPr>
              <a:t>D</a:t>
            </a:r>
            <a:r>
              <a:rPr lang="en-US" sz="2400" b="0" i="0" u="none" strike="noStrike" cap="none" dirty="0">
                <a:solidFill>
                  <a:srgbClr val="FFFFFF"/>
                </a:solidFill>
                <a:latin typeface="Verdana"/>
                <a:ea typeface="Verdana"/>
                <a:cs typeface="Verdana"/>
                <a:sym typeface="Verdana"/>
              </a:rPr>
              <a:t>ilemma</a:t>
            </a:r>
            <a:endParaRPr sz="2400" b="0" i="0" u="none" strike="noStrike" cap="none" dirty="0">
              <a:solidFill>
                <a:srgbClr val="FFFFFF"/>
              </a:solidFill>
              <a:latin typeface="Verdana"/>
              <a:ea typeface="Verdana"/>
              <a:cs typeface="Verdana"/>
              <a:sym typeface="Verdana"/>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2" name="Title 1">
            <a:extLst>
              <a:ext uri="{FF2B5EF4-FFF2-40B4-BE49-F238E27FC236}">
                <a16:creationId xmlns:a16="http://schemas.microsoft.com/office/drawing/2014/main" id="{7DC2CD9E-35A7-4A44-A176-6F0A00017692}"/>
              </a:ext>
            </a:extLst>
          </p:cNvPr>
          <p:cNvSpPr>
            <a:spLocks noGrp="1"/>
          </p:cNvSpPr>
          <p:nvPr>
            <p:ph type="title"/>
          </p:nvPr>
        </p:nvSpPr>
        <p:spPr/>
        <p:txBody>
          <a:bodyPr/>
          <a:lstStyle/>
          <a:p>
            <a:r>
              <a:rPr lang="en-GB" dirty="0"/>
              <a:t>The social talk</a:t>
            </a:r>
          </a:p>
        </p:txBody>
      </p:sp>
      <p:sp>
        <p:nvSpPr>
          <p:cNvPr id="3" name="Text Placeholder 2">
            <a:extLst>
              <a:ext uri="{FF2B5EF4-FFF2-40B4-BE49-F238E27FC236}">
                <a16:creationId xmlns:a16="http://schemas.microsoft.com/office/drawing/2014/main" id="{A6630C7B-C369-4A70-8080-B7686B0F3CC3}"/>
              </a:ext>
            </a:extLst>
          </p:cNvPr>
          <p:cNvSpPr>
            <a:spLocks noGrp="1"/>
          </p:cNvSpPr>
          <p:nvPr>
            <p:ph type="body" idx="1"/>
          </p:nvPr>
        </p:nvSpPr>
        <p:spPr/>
        <p:txBody>
          <a:bodyPr/>
          <a:lstStyle/>
          <a:p>
            <a:endParaRPr lang="en-GB"/>
          </a:p>
        </p:txBody>
      </p:sp>
      <p:cxnSp>
        <p:nvCxnSpPr>
          <p:cNvPr id="412" name="Google Shape;412;p4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413" name="Google Shape;413;p44"/>
          <p:cNvSpPr txBox="1"/>
          <p:nvPr/>
        </p:nvSpPr>
        <p:spPr>
          <a:xfrm>
            <a:off x="608625" y="997334"/>
            <a:ext cx="7425900" cy="2790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US" sz="1800" dirty="0">
                <a:latin typeface="Verdana"/>
                <a:ea typeface="Verdana"/>
                <a:cs typeface="Verdana"/>
                <a:sym typeface="Verdana"/>
              </a:rPr>
              <a:t>Marcella recently joined a team where she’s the first international. After a couple of weeks she indicates that she’s feeling lonely. She misses the more informal activities and social talk, which was part of the work culture in her country of origin. </a:t>
            </a:r>
            <a:endParaRPr dirty="0"/>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Verdana"/>
                <a:ea typeface="Verdana"/>
                <a:cs typeface="Verdana"/>
                <a:sym typeface="Verdana"/>
              </a:rPr>
              <a:t>How would you deal with this situation?</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13970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Verdana"/>
                <a:ea typeface="Verdana"/>
                <a:cs typeface="Verdana"/>
                <a:sym typeface="Verdana"/>
              </a:rPr>
            </a:br>
            <a:endParaRPr sz="40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pic>
        <p:nvPicPr>
          <p:cNvPr id="4" name="Picture 3">
            <a:extLst>
              <a:ext uri="{FF2B5EF4-FFF2-40B4-BE49-F238E27FC236}">
                <a16:creationId xmlns:a16="http://schemas.microsoft.com/office/drawing/2014/main" id="{E7AE381B-E5E9-4098-B0A3-780287BA26AE}"/>
              </a:ext>
            </a:extLst>
          </p:cNvPr>
          <p:cNvPicPr>
            <a:picLocks noChangeAspect="1"/>
          </p:cNvPicPr>
          <p:nvPr/>
        </p:nvPicPr>
        <p:blipFill>
          <a:blip r:embed="rId3"/>
          <a:stretch>
            <a:fillRect/>
          </a:stretch>
        </p:blipFill>
        <p:spPr>
          <a:xfrm>
            <a:off x="668884" y="1320512"/>
            <a:ext cx="7406640" cy="2774862"/>
          </a:xfrm>
          <a:prstGeom prst="rect">
            <a:avLst/>
          </a:prstGeom>
        </p:spPr>
      </p:pic>
    </p:spTree>
    <p:extLst>
      <p:ext uri="{BB962C8B-B14F-4D97-AF65-F5344CB8AC3E}">
        <p14:creationId xmlns:p14="http://schemas.microsoft.com/office/powerpoint/2010/main" val="136986474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3"/>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400" name="Google Shape;400;p4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401" name="Google Shape;401;p4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402" name="Google Shape;402;p43"/>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“SHAKE </a:t>
            </a:r>
            <a:r>
              <a:rPr lang="en-US" sz="2400" b="0" i="0" u="none" strike="noStrike" cap="none" dirty="0" err="1">
                <a:solidFill>
                  <a:srgbClr val="FFFFFF"/>
                </a:solidFill>
                <a:latin typeface="Verdana"/>
                <a:ea typeface="Verdana"/>
                <a:cs typeface="Verdana"/>
                <a:sym typeface="Verdana"/>
              </a:rPr>
              <a:t>SHAKE</a:t>
            </a:r>
            <a:r>
              <a:rPr lang="en-US" sz="2400" b="0" i="0" u="none" strike="noStrike" cap="none" dirty="0">
                <a:solidFill>
                  <a:srgbClr val="FFFFFF"/>
                </a:solidFill>
                <a:latin typeface="Verdana"/>
                <a:ea typeface="Verdana"/>
                <a:cs typeface="Verdana"/>
                <a:sym typeface="Verdana"/>
              </a:rPr>
              <a:t> </a:t>
            </a:r>
            <a:r>
              <a:rPr lang="en-US" sz="2400" b="0" i="0" u="none" strike="noStrike" cap="none" dirty="0" err="1">
                <a:solidFill>
                  <a:srgbClr val="FFFFFF"/>
                </a:solidFill>
                <a:latin typeface="Verdana"/>
                <a:ea typeface="Verdana"/>
                <a:cs typeface="Verdana"/>
                <a:sym typeface="Verdana"/>
              </a:rPr>
              <a:t>SHAKE</a:t>
            </a:r>
            <a:r>
              <a:rPr lang="en-US" sz="2400" b="0" i="0" u="none" strike="noStrike" cap="none" dirty="0">
                <a:solidFill>
                  <a:srgbClr val="FFFFFF"/>
                </a:solidFill>
                <a:latin typeface="Verdana"/>
                <a:ea typeface="Verdana"/>
                <a:cs typeface="Verdana"/>
                <a:sym typeface="Verdana"/>
              </a:rPr>
              <a:t>”</a:t>
            </a:r>
            <a:r>
              <a:rPr lang="en-US" sz="2400" b="0" i="0" u="none" strike="noStrike" cap="none" dirty="0">
                <a:ea typeface="Verdana"/>
              </a:rPr>
              <a:t> </a:t>
            </a:r>
            <a:r>
              <a:rPr lang="en-US" sz="2400" dirty="0">
                <a:solidFill>
                  <a:srgbClr val="FFFFFF"/>
                </a:solidFill>
                <a:latin typeface="Verdana"/>
                <a:ea typeface="Verdana"/>
                <a:cs typeface="Verdana"/>
                <a:sym typeface="Verdana"/>
              </a:rPr>
              <a:t>D</a:t>
            </a:r>
            <a:r>
              <a:rPr lang="en-US" sz="2400" b="0" i="0" u="none" strike="noStrike" cap="none" dirty="0">
                <a:solidFill>
                  <a:srgbClr val="FFFFFF"/>
                </a:solidFill>
                <a:latin typeface="Verdana"/>
                <a:ea typeface="Verdana"/>
                <a:cs typeface="Verdana"/>
                <a:sym typeface="Verdana"/>
              </a:rPr>
              <a:t>ilemma</a:t>
            </a:r>
            <a:endParaRPr sz="2400" b="0" i="0" u="none" strike="noStrike" cap="none" dirty="0">
              <a:solidFill>
                <a:srgbClr val="FFFFFF"/>
              </a:solidFill>
              <a:latin typeface="Verdana"/>
              <a:ea typeface="Verdana"/>
              <a:cs typeface="Verdana"/>
              <a:sym typeface="Verdana"/>
            </a:endParaRPr>
          </a:p>
        </p:txBody>
      </p:sp>
      <p:grpSp>
        <p:nvGrpSpPr>
          <p:cNvPr id="403" name="Google Shape;403;p43"/>
          <p:cNvGrpSpPr/>
          <p:nvPr/>
        </p:nvGrpSpPr>
        <p:grpSpPr>
          <a:xfrm>
            <a:off x="1827525" y="246300"/>
            <a:ext cx="5231750" cy="792600"/>
            <a:chOff x="1827525" y="246300"/>
            <a:chExt cx="5231750" cy="792600"/>
          </a:xfrm>
        </p:grpSpPr>
        <p:pic>
          <p:nvPicPr>
            <p:cNvPr id="405" name="Google Shape;405;p43"/>
            <p:cNvPicPr preferRelativeResize="0"/>
            <p:nvPr/>
          </p:nvPicPr>
          <p:blipFill rotWithShape="1">
            <a:blip r:embed="rId4">
              <a:alphaModFix/>
            </a:blip>
            <a:srcRect/>
            <a:stretch/>
          </p:blipFill>
          <p:spPr>
            <a:xfrm>
              <a:off x="6343750" y="286050"/>
              <a:ext cx="715525" cy="713100"/>
            </a:xfrm>
            <a:prstGeom prst="rect">
              <a:avLst/>
            </a:prstGeom>
            <a:noFill/>
            <a:ln>
              <a:noFill/>
            </a:ln>
          </p:spPr>
        </p:pic>
        <p:pic>
          <p:nvPicPr>
            <p:cNvPr id="406" name="Google Shape;406;p43"/>
            <p:cNvPicPr preferRelativeResize="0"/>
            <p:nvPr/>
          </p:nvPicPr>
          <p:blipFill rotWithShape="1">
            <a:blip r:embed="rId5">
              <a:alphaModFix/>
            </a:blip>
            <a:srcRect/>
            <a:stretch/>
          </p:blipFill>
          <p:spPr>
            <a:xfrm>
              <a:off x="1827525" y="246300"/>
              <a:ext cx="1128655" cy="792600"/>
            </a:xfrm>
            <a:prstGeom prst="rect">
              <a:avLst/>
            </a:prstGeom>
            <a:noFill/>
            <a:ln>
              <a:noFill/>
            </a:ln>
          </p:spPr>
        </p:pic>
      </p:grpSp>
    </p:spTree>
    <p:extLst>
      <p:ext uri="{BB962C8B-B14F-4D97-AF65-F5344CB8AC3E}">
        <p14:creationId xmlns:p14="http://schemas.microsoft.com/office/powerpoint/2010/main" val="333085518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2" name="Title 1">
            <a:extLst>
              <a:ext uri="{FF2B5EF4-FFF2-40B4-BE49-F238E27FC236}">
                <a16:creationId xmlns:a16="http://schemas.microsoft.com/office/drawing/2014/main" id="{0E74569D-AE08-425C-BDA9-119D8128F6BA}"/>
              </a:ext>
            </a:extLst>
          </p:cNvPr>
          <p:cNvSpPr>
            <a:spLocks noGrp="1"/>
          </p:cNvSpPr>
          <p:nvPr>
            <p:ph type="title"/>
          </p:nvPr>
        </p:nvSpPr>
        <p:spPr/>
        <p:txBody>
          <a:bodyPr/>
          <a:lstStyle/>
          <a:p>
            <a:r>
              <a:rPr lang="en-GB" dirty="0"/>
              <a:t>Shake </a:t>
            </a:r>
            <a:r>
              <a:rPr lang="en-GB" dirty="0" err="1"/>
              <a:t>shake</a:t>
            </a:r>
            <a:r>
              <a:rPr lang="en-GB" dirty="0"/>
              <a:t> </a:t>
            </a:r>
            <a:r>
              <a:rPr lang="en-GB" dirty="0" err="1"/>
              <a:t>shake</a:t>
            </a:r>
            <a:endParaRPr lang="en-GB" dirty="0"/>
          </a:p>
        </p:txBody>
      </p:sp>
      <p:sp>
        <p:nvSpPr>
          <p:cNvPr id="3" name="Text Placeholder 2">
            <a:extLst>
              <a:ext uri="{FF2B5EF4-FFF2-40B4-BE49-F238E27FC236}">
                <a16:creationId xmlns:a16="http://schemas.microsoft.com/office/drawing/2014/main" id="{7EF8327A-0CAE-49E4-A788-DB6FCB67C880}"/>
              </a:ext>
            </a:extLst>
          </p:cNvPr>
          <p:cNvSpPr>
            <a:spLocks noGrp="1"/>
          </p:cNvSpPr>
          <p:nvPr>
            <p:ph type="body" idx="1"/>
          </p:nvPr>
        </p:nvSpPr>
        <p:spPr/>
        <p:txBody>
          <a:bodyPr/>
          <a:lstStyle/>
          <a:p>
            <a:endParaRPr lang="en-GB"/>
          </a:p>
        </p:txBody>
      </p:sp>
      <p:cxnSp>
        <p:nvCxnSpPr>
          <p:cNvPr id="412" name="Google Shape;412;p4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413" name="Google Shape;413;p44"/>
          <p:cNvSpPr txBox="1"/>
          <p:nvPr/>
        </p:nvSpPr>
        <p:spPr>
          <a:xfrm>
            <a:off x="608625" y="997334"/>
            <a:ext cx="7425900" cy="2790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endParaRPr lang="en-US" sz="1800" dirty="0">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en-US" sz="1800" dirty="0">
                <a:latin typeface="Verdana"/>
                <a:ea typeface="Verdana"/>
                <a:cs typeface="Verdana"/>
                <a:sym typeface="Verdana"/>
              </a:rPr>
              <a:t>Ali recently joined a company where it’s common practice to shake hands</a:t>
            </a:r>
            <a:r>
              <a:rPr lang="en-US" sz="1800">
                <a:latin typeface="Verdana"/>
                <a:ea typeface="Verdana"/>
                <a:cs typeface="Verdana"/>
                <a:sym typeface="Verdana"/>
              </a:rPr>
              <a:t>, whenever </a:t>
            </a:r>
            <a:r>
              <a:rPr lang="en-US" sz="1800" dirty="0">
                <a:latin typeface="Verdana"/>
                <a:ea typeface="Verdana"/>
                <a:cs typeface="Verdana"/>
                <a:sym typeface="Verdana"/>
              </a:rPr>
              <a:t>someone arrives or leaves the office.</a:t>
            </a:r>
          </a:p>
          <a:p>
            <a:pPr marL="0" marR="0" lvl="0" indent="0" algn="just" rtl="0">
              <a:lnSpc>
                <a:spcPct val="100000"/>
              </a:lnSpc>
              <a:spcBef>
                <a:spcPts val="0"/>
              </a:spcBef>
              <a:spcAft>
                <a:spcPts val="0"/>
              </a:spcAft>
              <a:buClr>
                <a:srgbClr val="000000"/>
              </a:buClr>
              <a:buSzPts val="1800"/>
              <a:buFont typeface="Arial"/>
              <a:buNone/>
            </a:pPr>
            <a:r>
              <a:rPr lang="en-US" sz="1800" dirty="0">
                <a:latin typeface="Verdana"/>
                <a:ea typeface="Verdana"/>
                <a:cs typeface="Verdana"/>
                <a:sym typeface="Verdana"/>
              </a:rPr>
              <a:t>You notice that Ali does not want to shake hands with women.</a:t>
            </a: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Verdana"/>
                <a:ea typeface="Verdana"/>
                <a:cs typeface="Verdana"/>
                <a:sym typeface="Verdana"/>
              </a:rPr>
              <a:t>How would you deal with this situation?</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13970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Verdana"/>
                <a:ea typeface="Verdana"/>
                <a:cs typeface="Verdana"/>
                <a:sym typeface="Verdana"/>
              </a:rPr>
            </a:br>
            <a:endParaRPr sz="4000" b="0" i="0" u="none" strike="noStrike" cap="none"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28473533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3"/>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400" name="Google Shape;400;p4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401" name="Google Shape;401;p4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402" name="Google Shape;402;p43"/>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“WEEKEND WORK”</a:t>
            </a:r>
            <a:r>
              <a:rPr lang="en-US" sz="2400" b="0" i="0" u="none" strike="noStrike" cap="none" dirty="0">
                <a:ea typeface="Verdana"/>
              </a:rPr>
              <a:t> </a:t>
            </a:r>
            <a:r>
              <a:rPr lang="en-US" sz="2400" dirty="0">
                <a:solidFill>
                  <a:srgbClr val="FFFFFF"/>
                </a:solidFill>
                <a:latin typeface="Verdana"/>
                <a:ea typeface="Verdana"/>
                <a:cs typeface="Verdana"/>
                <a:sym typeface="Verdana"/>
              </a:rPr>
              <a:t>D</a:t>
            </a:r>
            <a:r>
              <a:rPr lang="en-US" sz="2400" b="0" i="0" u="none" strike="noStrike" cap="none" dirty="0">
                <a:solidFill>
                  <a:srgbClr val="FFFFFF"/>
                </a:solidFill>
                <a:latin typeface="Verdana"/>
                <a:ea typeface="Verdana"/>
                <a:cs typeface="Verdana"/>
                <a:sym typeface="Verdana"/>
              </a:rPr>
              <a:t>ilemma</a:t>
            </a:r>
            <a:endParaRPr sz="2400" b="0" i="0" u="none" strike="noStrike" cap="none"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229432550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2" name="Title 1">
            <a:extLst>
              <a:ext uri="{FF2B5EF4-FFF2-40B4-BE49-F238E27FC236}">
                <a16:creationId xmlns:a16="http://schemas.microsoft.com/office/drawing/2014/main" id="{81F7FA08-8444-4D93-8BCF-F506EF237AC3}"/>
              </a:ext>
            </a:extLst>
          </p:cNvPr>
          <p:cNvSpPr>
            <a:spLocks noGrp="1"/>
          </p:cNvSpPr>
          <p:nvPr>
            <p:ph type="title"/>
          </p:nvPr>
        </p:nvSpPr>
        <p:spPr/>
        <p:txBody>
          <a:bodyPr/>
          <a:lstStyle/>
          <a:p>
            <a:r>
              <a:rPr lang="en-GB" dirty="0"/>
              <a:t>Weekend work</a:t>
            </a:r>
          </a:p>
        </p:txBody>
      </p:sp>
      <p:sp>
        <p:nvSpPr>
          <p:cNvPr id="3" name="Text Placeholder 2">
            <a:extLst>
              <a:ext uri="{FF2B5EF4-FFF2-40B4-BE49-F238E27FC236}">
                <a16:creationId xmlns:a16="http://schemas.microsoft.com/office/drawing/2014/main" id="{3FC7C870-8EA7-4146-A083-2BD573BB1148}"/>
              </a:ext>
            </a:extLst>
          </p:cNvPr>
          <p:cNvSpPr>
            <a:spLocks noGrp="1"/>
          </p:cNvSpPr>
          <p:nvPr>
            <p:ph type="body" idx="1"/>
          </p:nvPr>
        </p:nvSpPr>
        <p:spPr/>
        <p:txBody>
          <a:bodyPr/>
          <a:lstStyle/>
          <a:p>
            <a:pPr algn="ctr"/>
            <a:endParaRPr lang="en-GB" dirty="0"/>
          </a:p>
        </p:txBody>
      </p:sp>
      <p:cxnSp>
        <p:nvCxnSpPr>
          <p:cNvPr id="412" name="Google Shape;412;p4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413" name="Google Shape;413;p44"/>
          <p:cNvSpPr txBox="1"/>
          <p:nvPr/>
        </p:nvSpPr>
        <p:spPr>
          <a:xfrm>
            <a:off x="608625" y="997334"/>
            <a:ext cx="7425900" cy="279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Verdana"/>
                <a:ea typeface="Verdana"/>
                <a:cs typeface="Verdana"/>
                <a:sym typeface="Verdana"/>
              </a:rPr>
              <a:t>Yonsha</a:t>
            </a:r>
            <a:r>
              <a:rPr lang="en-US" sz="1800" b="0" i="0" u="none" strike="noStrike" cap="none" dirty="0">
                <a:solidFill>
                  <a:srgbClr val="000000"/>
                </a:solidFill>
                <a:latin typeface="Verdana"/>
                <a:ea typeface="Verdana"/>
                <a:cs typeface="Verdana"/>
                <a:sym typeface="Verdana"/>
              </a:rPr>
              <a:t> applied for the position of Lab Technician in a medical laboratory. The line manager is very convinced that she’s right for the job: she has the technical skills as well as a positive attitude. However, there’s one problem: during the interview she clearly stressed she does not want to work on Saturdays due to religious reasons.</a:t>
            </a:r>
          </a:p>
          <a:p>
            <a:pPr marL="0" marR="0" lvl="0" indent="0" algn="l" rtl="0">
              <a:lnSpc>
                <a:spcPct val="100000"/>
              </a:lnSpc>
              <a:spcBef>
                <a:spcPts val="0"/>
              </a:spcBef>
              <a:spcAft>
                <a:spcPts val="0"/>
              </a:spcAft>
              <a:buClr>
                <a:srgbClr val="000000"/>
              </a:buClr>
              <a:buSzPts val="1800"/>
              <a:buFont typeface="Arial"/>
              <a:buNone/>
            </a:pPr>
            <a:r>
              <a:rPr lang="en-US" sz="1800" dirty="0">
                <a:latin typeface="Verdana"/>
                <a:ea typeface="Verdana"/>
                <a:cs typeface="Verdana"/>
                <a:sym typeface="Verdana"/>
              </a:rPr>
              <a:t>Other team members follow a work schedule with Saturday work every three weeks.</a:t>
            </a:r>
            <a:endParaRPr lang="en-US"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lang="en-US" sz="1800" dirty="0">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Verdana"/>
                <a:ea typeface="Verdana"/>
                <a:cs typeface="Verdana"/>
                <a:sym typeface="Verdana"/>
              </a:rPr>
              <a:t>How would you deal with this situation?</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13970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Verdana"/>
                <a:ea typeface="Verdana"/>
                <a:cs typeface="Verdana"/>
                <a:sym typeface="Verdana"/>
              </a:rPr>
            </a:br>
            <a:endParaRPr sz="4000" b="0" i="0" u="none" strike="noStrike" cap="none"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9886188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3"/>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400" name="Google Shape;400;p4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401" name="Google Shape;401;p4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402" name="Google Shape;402;p43"/>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“RAMADAN”</a:t>
            </a:r>
            <a:r>
              <a:rPr lang="en-US" sz="2400" b="0" i="0" u="none" strike="noStrike" cap="none" dirty="0">
                <a:ea typeface="Verdana"/>
              </a:rPr>
              <a:t> </a:t>
            </a:r>
            <a:r>
              <a:rPr lang="en-US" sz="2400" dirty="0">
                <a:solidFill>
                  <a:srgbClr val="FFFFFF"/>
                </a:solidFill>
                <a:latin typeface="Verdana"/>
                <a:ea typeface="Verdana"/>
                <a:cs typeface="Verdana"/>
                <a:sym typeface="Verdana"/>
              </a:rPr>
              <a:t>D</a:t>
            </a:r>
            <a:r>
              <a:rPr lang="en-US" sz="2400" b="0" i="0" u="none" strike="noStrike" cap="none" dirty="0">
                <a:solidFill>
                  <a:srgbClr val="FFFFFF"/>
                </a:solidFill>
                <a:latin typeface="Verdana"/>
                <a:ea typeface="Verdana"/>
                <a:cs typeface="Verdana"/>
                <a:sym typeface="Verdana"/>
              </a:rPr>
              <a:t>ilemma</a:t>
            </a:r>
            <a:endParaRPr sz="2400" b="0" i="0" u="none" strike="noStrike" cap="none"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110556409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2" name="Title 1">
            <a:extLst>
              <a:ext uri="{FF2B5EF4-FFF2-40B4-BE49-F238E27FC236}">
                <a16:creationId xmlns:a16="http://schemas.microsoft.com/office/drawing/2014/main" id="{720FF4FA-9E37-4879-BCC7-0BE2CD6FC291}"/>
              </a:ext>
            </a:extLst>
          </p:cNvPr>
          <p:cNvSpPr>
            <a:spLocks noGrp="1"/>
          </p:cNvSpPr>
          <p:nvPr>
            <p:ph type="title"/>
          </p:nvPr>
        </p:nvSpPr>
        <p:spPr/>
        <p:txBody>
          <a:bodyPr/>
          <a:lstStyle/>
          <a:p>
            <a:r>
              <a:rPr lang="en-GB" dirty="0"/>
              <a:t>Ramadan</a:t>
            </a:r>
          </a:p>
        </p:txBody>
      </p:sp>
      <p:sp>
        <p:nvSpPr>
          <p:cNvPr id="3" name="Text Placeholder 2">
            <a:extLst>
              <a:ext uri="{FF2B5EF4-FFF2-40B4-BE49-F238E27FC236}">
                <a16:creationId xmlns:a16="http://schemas.microsoft.com/office/drawing/2014/main" id="{CCDCB881-7D06-4848-9BF2-BE682704047F}"/>
              </a:ext>
            </a:extLst>
          </p:cNvPr>
          <p:cNvSpPr>
            <a:spLocks noGrp="1"/>
          </p:cNvSpPr>
          <p:nvPr>
            <p:ph type="body" idx="1"/>
          </p:nvPr>
        </p:nvSpPr>
        <p:spPr/>
        <p:txBody>
          <a:bodyPr/>
          <a:lstStyle/>
          <a:p>
            <a:endParaRPr lang="en-GB"/>
          </a:p>
        </p:txBody>
      </p:sp>
      <p:cxnSp>
        <p:nvCxnSpPr>
          <p:cNvPr id="412" name="Google Shape;412;p4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413" name="Google Shape;413;p44"/>
          <p:cNvSpPr txBox="1"/>
          <p:nvPr/>
        </p:nvSpPr>
        <p:spPr>
          <a:xfrm>
            <a:off x="608625" y="997334"/>
            <a:ext cx="7425900" cy="2790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Mari applied for the open position in the operations team (which consists of 10 people). He’s suitable for the job, but he participates in Ramadan. As the operations team already has 2 employees who participate in Ramadan, the line manager fears hiring Mari would make the team schedule even trickier than it already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800"/>
              <a:buFont typeface="Arial"/>
              <a:buNone/>
            </a:pPr>
            <a:endParaRPr lang="en-US" sz="1800" dirty="0">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Verdana"/>
                <a:ea typeface="Verdana"/>
                <a:cs typeface="Verdana"/>
                <a:sym typeface="Verdana"/>
              </a:rPr>
              <a:t>How would you deal with this situation?</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13970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Verdana"/>
                <a:ea typeface="Verdana"/>
                <a:cs typeface="Verdana"/>
                <a:sym typeface="Verdana"/>
              </a:rPr>
            </a:br>
            <a:endParaRPr sz="4000" b="0" i="0" u="none" strike="noStrike" cap="none"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5447921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3"/>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t>Ti</a:t>
            </a:r>
            <a:endParaRPr/>
          </a:p>
        </p:txBody>
      </p:sp>
      <p:sp>
        <p:nvSpPr>
          <p:cNvPr id="400" name="Google Shape;400;p4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401" name="Google Shape;401;p4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402" name="Google Shape;402;p43"/>
          <p:cNvSpPr/>
          <p:nvPr/>
        </p:nvSpPr>
        <p:spPr>
          <a:xfrm>
            <a:off x="0" y="1545450"/>
            <a:ext cx="634375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FFFFFF"/>
                </a:solidFill>
                <a:latin typeface="Verdana"/>
                <a:ea typeface="Verdana"/>
                <a:cs typeface="Verdana"/>
                <a:sym typeface="Verdana"/>
              </a:rPr>
              <a:t>“TENSE ATMOSPHERE”</a:t>
            </a:r>
            <a:r>
              <a:rPr lang="en-US" sz="2400" b="0" i="0" u="none" strike="noStrike" cap="none" dirty="0">
                <a:ea typeface="Verdana"/>
              </a:rPr>
              <a:t> </a:t>
            </a:r>
            <a:r>
              <a:rPr lang="en-US" sz="2400" dirty="0">
                <a:solidFill>
                  <a:srgbClr val="FFFFFF"/>
                </a:solidFill>
                <a:latin typeface="Verdana"/>
                <a:ea typeface="Verdana"/>
                <a:cs typeface="Verdana"/>
                <a:sym typeface="Verdana"/>
              </a:rPr>
              <a:t>D</a:t>
            </a:r>
            <a:r>
              <a:rPr lang="en-US" sz="2400" b="0" i="0" u="none" strike="noStrike" cap="none" dirty="0">
                <a:solidFill>
                  <a:srgbClr val="FFFFFF"/>
                </a:solidFill>
                <a:latin typeface="Verdana"/>
                <a:ea typeface="Verdana"/>
                <a:cs typeface="Verdana"/>
                <a:sym typeface="Verdana"/>
              </a:rPr>
              <a:t>ilemma</a:t>
            </a:r>
            <a:endParaRPr sz="2400" b="0" i="0" u="none" strike="noStrike" cap="none"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25551157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2" name="Title 1">
            <a:extLst>
              <a:ext uri="{FF2B5EF4-FFF2-40B4-BE49-F238E27FC236}">
                <a16:creationId xmlns:a16="http://schemas.microsoft.com/office/drawing/2014/main" id="{CFC41416-62EA-4C49-868D-F53A3FCEC11C}"/>
              </a:ext>
            </a:extLst>
          </p:cNvPr>
          <p:cNvSpPr>
            <a:spLocks noGrp="1"/>
          </p:cNvSpPr>
          <p:nvPr>
            <p:ph type="title"/>
          </p:nvPr>
        </p:nvSpPr>
        <p:spPr/>
        <p:txBody>
          <a:bodyPr/>
          <a:lstStyle/>
          <a:p>
            <a:r>
              <a:rPr lang="en-GB" dirty="0"/>
              <a:t>Tense atmosphere</a:t>
            </a:r>
          </a:p>
        </p:txBody>
      </p:sp>
      <p:sp>
        <p:nvSpPr>
          <p:cNvPr id="3" name="Text Placeholder 2">
            <a:extLst>
              <a:ext uri="{FF2B5EF4-FFF2-40B4-BE49-F238E27FC236}">
                <a16:creationId xmlns:a16="http://schemas.microsoft.com/office/drawing/2014/main" id="{A6652221-82FF-4729-8450-0FE6C9C6E2CD}"/>
              </a:ext>
            </a:extLst>
          </p:cNvPr>
          <p:cNvSpPr>
            <a:spLocks noGrp="1"/>
          </p:cNvSpPr>
          <p:nvPr>
            <p:ph type="body" idx="1"/>
          </p:nvPr>
        </p:nvSpPr>
        <p:spPr/>
        <p:txBody>
          <a:bodyPr/>
          <a:lstStyle/>
          <a:p>
            <a:endParaRPr lang="en-GB"/>
          </a:p>
        </p:txBody>
      </p:sp>
      <p:cxnSp>
        <p:nvCxnSpPr>
          <p:cNvPr id="412" name="Google Shape;412;p4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413" name="Google Shape;413;p44"/>
          <p:cNvSpPr txBox="1"/>
          <p:nvPr/>
        </p:nvSpPr>
        <p:spPr>
          <a:xfrm>
            <a:off x="608625" y="997334"/>
            <a:ext cx="7425900" cy="2790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US" sz="1800" dirty="0" err="1">
                <a:effectLst/>
                <a:latin typeface="Verdana" panose="020B0604030504040204" pitchFamily="34" charset="0"/>
                <a:ea typeface="Calibri" panose="020F0502020204030204" pitchFamily="34" charset="0"/>
                <a:cs typeface="Times New Roman" panose="02020603050405020304" pitchFamily="18" charset="0"/>
              </a:rPr>
              <a:t>Ajwad</a:t>
            </a:r>
            <a:r>
              <a:rPr lang="en-US" sz="1800" dirty="0">
                <a:effectLst/>
                <a:latin typeface="Verdana" panose="020B0604030504040204" pitchFamily="34" charset="0"/>
                <a:ea typeface="Calibri" panose="020F0502020204030204" pitchFamily="34" charset="0"/>
                <a:cs typeface="Times New Roman" panose="02020603050405020304" pitchFamily="18" charset="0"/>
              </a:rPr>
              <a:t> and Tayeb are two employees of the same team. They do not get along at all, argue all the time and even physically fought each other once. Reason for their mutual hostility is their different origins: they’re descended from two rival Berber families.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800"/>
              <a:buFont typeface="Arial"/>
              <a:buNone/>
            </a:pPr>
            <a:endParaRPr lang="en-US" sz="1800" dirty="0">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Verdana"/>
                <a:ea typeface="Verdana"/>
                <a:cs typeface="Verdana"/>
                <a:sym typeface="Verdana"/>
              </a:rPr>
              <a:t>How would you deal with this situation?</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erdana"/>
              <a:ea typeface="Verdana"/>
              <a:cs typeface="Verdana"/>
              <a:sym typeface="Verdana"/>
            </a:endParaRPr>
          </a:p>
          <a:p>
            <a:pPr marL="13970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Verdana"/>
                <a:ea typeface="Verdana"/>
                <a:cs typeface="Verdana"/>
                <a:sym typeface="Verdana"/>
              </a:rPr>
            </a:br>
            <a:endParaRPr sz="4000" b="0" i="0" u="none" strike="noStrike" cap="none"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63010314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4"/>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GB"/>
              <a:t>Ti</a:t>
            </a:r>
            <a:endParaRPr/>
          </a:p>
        </p:txBody>
      </p:sp>
      <p:sp>
        <p:nvSpPr>
          <p:cNvPr id="452" name="Google Shape;452;p5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453" name="Google Shape;453;p54"/>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454" name="Google Shape;454;p54"/>
          <p:cNvSpPr/>
          <p:nvPr/>
        </p:nvSpPr>
        <p:spPr>
          <a:xfrm>
            <a:off x="1201150" y="1545450"/>
            <a:ext cx="648450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chemeClr val="lt1"/>
                </a:solidFill>
                <a:latin typeface="Verdana"/>
                <a:ea typeface="Verdana"/>
                <a:cs typeface="Verdana"/>
                <a:sym typeface="Verdana"/>
              </a:rPr>
              <a:t>Thank you</a:t>
            </a:r>
            <a:endParaRPr sz="48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135029198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oogle Shape;101;p17">
            <a:extLst>
              <a:ext uri="{FF2B5EF4-FFF2-40B4-BE49-F238E27FC236}">
                <a16:creationId xmlns:a16="http://schemas.microsoft.com/office/drawing/2014/main" id="{CB8D8A57-C411-4864-823A-940C053EE03F}"/>
              </a:ext>
            </a:extLst>
          </p:cNvPr>
          <p:cNvPicPr preferRelativeResize="0"/>
          <p:nvPr/>
        </p:nvPicPr>
        <p:blipFill rotWithShape="1">
          <a:blip r:embed="rId3">
            <a:alphaModFix/>
          </a:blip>
          <a:srcRect l="730" t="41438" r="-730" b="6115"/>
          <a:stretch/>
        </p:blipFill>
        <p:spPr>
          <a:xfrm>
            <a:off x="0" y="2971800"/>
            <a:ext cx="9287435" cy="3006788"/>
          </a:xfrm>
          <a:prstGeom prst="rect">
            <a:avLst/>
          </a:prstGeom>
          <a:noFill/>
          <a:ln>
            <a:noFill/>
          </a:ln>
        </p:spPr>
      </p:pic>
      <p:graphicFrame>
        <p:nvGraphicFramePr>
          <p:cNvPr id="4" name="Table 3">
            <a:extLst>
              <a:ext uri="{FF2B5EF4-FFF2-40B4-BE49-F238E27FC236}">
                <a16:creationId xmlns:a16="http://schemas.microsoft.com/office/drawing/2014/main" id="{37DC37AA-7A5C-462E-A51E-3AF3EF11B14D}"/>
              </a:ext>
            </a:extLst>
          </p:cNvPr>
          <p:cNvGraphicFramePr>
            <a:graphicFrameLocks noGrp="1"/>
          </p:cNvGraphicFramePr>
          <p:nvPr>
            <p:extLst>
              <p:ext uri="{D42A27DB-BD31-4B8C-83A1-F6EECF244321}">
                <p14:modId xmlns:p14="http://schemas.microsoft.com/office/powerpoint/2010/main" val="1944049326"/>
              </p:ext>
            </p:extLst>
          </p:nvPr>
        </p:nvGraphicFramePr>
        <p:xfrm>
          <a:off x="1035294" y="2020695"/>
          <a:ext cx="7189692" cy="3072003"/>
        </p:xfrm>
        <a:graphic>
          <a:graphicData uri="http://schemas.openxmlformats.org/drawingml/2006/table">
            <a:tbl>
              <a:tblPr firstRow="1" bandRow="1">
                <a:tableStyleId>{2D5ABB26-0587-4C30-8999-92F81FD0307C}</a:tableStyleId>
              </a:tblPr>
              <a:tblGrid>
                <a:gridCol w="2396564">
                  <a:extLst>
                    <a:ext uri="{9D8B030D-6E8A-4147-A177-3AD203B41FA5}">
                      <a16:colId xmlns:a16="http://schemas.microsoft.com/office/drawing/2014/main" val="136094811"/>
                    </a:ext>
                  </a:extLst>
                </a:gridCol>
                <a:gridCol w="2396564">
                  <a:extLst>
                    <a:ext uri="{9D8B030D-6E8A-4147-A177-3AD203B41FA5}">
                      <a16:colId xmlns:a16="http://schemas.microsoft.com/office/drawing/2014/main" val="3541905865"/>
                    </a:ext>
                  </a:extLst>
                </a:gridCol>
                <a:gridCol w="2396564">
                  <a:extLst>
                    <a:ext uri="{9D8B030D-6E8A-4147-A177-3AD203B41FA5}">
                      <a16:colId xmlns:a16="http://schemas.microsoft.com/office/drawing/2014/main" val="2651620735"/>
                    </a:ext>
                  </a:extLst>
                </a:gridCol>
              </a:tblGrid>
              <a:tr h="1315461">
                <a:tc>
                  <a:txBody>
                    <a:bodyPr/>
                    <a:lstStyle/>
                    <a:p>
                      <a:pPr algn="l"/>
                      <a:endParaRPr lang="en-GB"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11285"/>
                  </a:ext>
                </a:extLst>
              </a:tr>
              <a:tr h="1630806">
                <a:tc>
                  <a:txBody>
                    <a:bodyPr/>
                    <a:lstStyle/>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Prof Dr Dirk Buyens</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Professor HR and Partner</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Vlerick Business School</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hlinkClick r:id="rId4"/>
                        </a:rPr>
                        <a:t>dirk.buyens@vlerick.com</a:t>
                      </a:r>
                      <a:endParaRPr lang="en-GB"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+32 9 210 97 11</a:t>
                      </a:r>
                    </a:p>
                    <a:p>
                      <a:pPr algn="l">
                        <a:lnSpc>
                          <a:spcPct val="150000"/>
                        </a:lnSpc>
                      </a:pPr>
                      <a:endParaRPr lang="en-GB" sz="12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Hannelore Waterschoot </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Managing Partner</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Talentree</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hlinkClick r:id="rId5"/>
                        </a:rPr>
                        <a:t>hannelore@talentree.be</a:t>
                      </a:r>
                      <a:endParaRPr lang="en-GB"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+32 473 89 42 37</a:t>
                      </a:r>
                    </a:p>
                    <a:p>
                      <a:pPr algn="l">
                        <a:lnSpc>
                          <a:spcPct val="150000"/>
                        </a:lnSpc>
                      </a:pPr>
                      <a:endParaRPr lang="en-GB" sz="12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pPr>
                      <a:r>
                        <a:rPr lang="en-GB" sz="1200">
                          <a:latin typeface="Verdana" panose="020B0604030504040204" pitchFamily="34" charset="0"/>
                          <a:ea typeface="Verdana" panose="020B0604030504040204" pitchFamily="34" charset="0"/>
                          <a:cs typeface="Verdana" panose="020B0604030504040204" pitchFamily="34" charset="0"/>
                        </a:rPr>
                        <a:t>Sarah Quataert</a:t>
                      </a:r>
                      <a:endParaRPr lang="en-GB" sz="1200" dirty="0">
                        <a:latin typeface="Verdana" panose="020B0604030504040204" pitchFamily="34" charset="0"/>
                        <a:ea typeface="Verdana" panose="020B0604030504040204" pitchFamily="34" charset="0"/>
                        <a:cs typeface="Verdana" panose="020B0604030504040204" pitchFamily="34" charset="0"/>
                      </a:endParaRP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Senior Researcher</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Vlerick Business School</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b="0" i="0" u="sng" strike="noStrike" cap="none" dirty="0">
                          <a:solidFill>
                            <a:schemeClr val="tx1"/>
                          </a:solidFill>
                          <a:effectLst/>
                          <a:latin typeface="+mn-lt"/>
                          <a:ea typeface="+mn-ea"/>
                          <a:cs typeface="+mn-cs"/>
                          <a:sym typeface="Arial"/>
                          <a:hlinkClick r:id="rId6"/>
                        </a:rPr>
                        <a:t>Sarah.quataert@vlerick.com</a:t>
                      </a:r>
                      <a:endParaRPr lang="en-GB" sz="1200" dirty="0">
                        <a:latin typeface="Verdana" panose="020B0604030504040204" pitchFamily="34" charset="0"/>
                        <a:ea typeface="Verdana" panose="020B0604030504040204" pitchFamily="34" charset="0"/>
                        <a:cs typeface="Verdana" panose="020B0604030504040204" pitchFamily="34" charset="0"/>
                      </a:endParaRP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+32 9 210 92 78</a:t>
                      </a:r>
                    </a:p>
                    <a:p>
                      <a:pPr algn="l">
                        <a:lnSpc>
                          <a:spcPct val="150000"/>
                        </a:lnSpc>
                      </a:pPr>
                      <a:endParaRPr lang="en-GB" sz="12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395974"/>
                  </a:ext>
                </a:extLst>
              </a:tr>
            </a:tbl>
          </a:graphicData>
        </a:graphic>
      </p:graphicFrame>
      <p:pic>
        <p:nvPicPr>
          <p:cNvPr id="5" name="Picture 4">
            <a:extLst>
              <a:ext uri="{FF2B5EF4-FFF2-40B4-BE49-F238E27FC236}">
                <a16:creationId xmlns:a16="http://schemas.microsoft.com/office/drawing/2014/main" id="{07304092-52CC-47FA-B75E-E3600B62DB71}"/>
              </a:ext>
            </a:extLst>
          </p:cNvPr>
          <p:cNvPicPr>
            <a:picLocks noChangeAspect="1"/>
          </p:cNvPicPr>
          <p:nvPr/>
        </p:nvPicPr>
        <p:blipFill>
          <a:blip r:embed="rId7"/>
          <a:stretch>
            <a:fillRect/>
          </a:stretch>
        </p:blipFill>
        <p:spPr>
          <a:xfrm>
            <a:off x="3558912" y="2151162"/>
            <a:ext cx="898718" cy="1083622"/>
          </a:xfrm>
          <a:prstGeom prst="rect">
            <a:avLst/>
          </a:prstGeom>
        </p:spPr>
      </p:pic>
      <p:pic>
        <p:nvPicPr>
          <p:cNvPr id="6" name="Picture 5">
            <a:extLst>
              <a:ext uri="{FF2B5EF4-FFF2-40B4-BE49-F238E27FC236}">
                <a16:creationId xmlns:a16="http://schemas.microsoft.com/office/drawing/2014/main" id="{3D68F3B6-4AD4-40C9-B77E-640A6C6E0392}"/>
              </a:ext>
            </a:extLst>
          </p:cNvPr>
          <p:cNvPicPr>
            <a:picLocks noChangeAspect="1"/>
          </p:cNvPicPr>
          <p:nvPr/>
        </p:nvPicPr>
        <p:blipFill>
          <a:blip r:embed="rId8"/>
          <a:stretch>
            <a:fillRect/>
          </a:stretch>
        </p:blipFill>
        <p:spPr>
          <a:xfrm>
            <a:off x="1133251" y="2099517"/>
            <a:ext cx="825455" cy="1083622"/>
          </a:xfrm>
          <a:prstGeom prst="rect">
            <a:avLst/>
          </a:prstGeom>
        </p:spPr>
      </p:pic>
      <p:grpSp>
        <p:nvGrpSpPr>
          <p:cNvPr id="12" name="Google Shape;103;p17">
            <a:extLst>
              <a:ext uri="{FF2B5EF4-FFF2-40B4-BE49-F238E27FC236}">
                <a16:creationId xmlns:a16="http://schemas.microsoft.com/office/drawing/2014/main" id="{2064D1E8-2C4A-4E7F-8E5D-7F1B5EDE59D7}"/>
              </a:ext>
            </a:extLst>
          </p:cNvPr>
          <p:cNvGrpSpPr/>
          <p:nvPr/>
        </p:nvGrpSpPr>
        <p:grpSpPr>
          <a:xfrm>
            <a:off x="1827525" y="246300"/>
            <a:ext cx="5231750" cy="792600"/>
            <a:chOff x="1827525" y="246300"/>
            <a:chExt cx="5231750" cy="792600"/>
          </a:xfrm>
        </p:grpSpPr>
        <p:pic>
          <p:nvPicPr>
            <p:cNvPr id="13" name="Google Shape;104;p17">
              <a:extLst>
                <a:ext uri="{FF2B5EF4-FFF2-40B4-BE49-F238E27FC236}">
                  <a16:creationId xmlns:a16="http://schemas.microsoft.com/office/drawing/2014/main" id="{E318DC2C-F270-481D-9435-7882C8674F46}"/>
                </a:ext>
              </a:extLst>
            </p:cNvPr>
            <p:cNvPicPr preferRelativeResize="0"/>
            <p:nvPr/>
          </p:nvPicPr>
          <p:blipFill>
            <a:blip r:embed="rId9">
              <a:alphaModFix/>
            </a:blip>
            <a:stretch>
              <a:fillRect/>
            </a:stretch>
          </p:blipFill>
          <p:spPr>
            <a:xfrm>
              <a:off x="3086163" y="246300"/>
              <a:ext cx="2971674" cy="792600"/>
            </a:xfrm>
            <a:prstGeom prst="rect">
              <a:avLst/>
            </a:prstGeom>
            <a:noFill/>
            <a:ln>
              <a:noFill/>
            </a:ln>
          </p:spPr>
        </p:pic>
        <p:pic>
          <p:nvPicPr>
            <p:cNvPr id="14" name="Google Shape;105;p17">
              <a:extLst>
                <a:ext uri="{FF2B5EF4-FFF2-40B4-BE49-F238E27FC236}">
                  <a16:creationId xmlns:a16="http://schemas.microsoft.com/office/drawing/2014/main" id="{2B18E5C5-1030-409D-BEFA-FE07CE714D0E}"/>
                </a:ext>
              </a:extLst>
            </p:cNvPr>
            <p:cNvPicPr preferRelativeResize="0"/>
            <p:nvPr/>
          </p:nvPicPr>
          <p:blipFill>
            <a:blip r:embed="rId10">
              <a:alphaModFix/>
            </a:blip>
            <a:stretch>
              <a:fillRect/>
            </a:stretch>
          </p:blipFill>
          <p:spPr>
            <a:xfrm>
              <a:off x="6343750" y="286050"/>
              <a:ext cx="715525" cy="713100"/>
            </a:xfrm>
            <a:prstGeom prst="rect">
              <a:avLst/>
            </a:prstGeom>
            <a:noFill/>
            <a:ln>
              <a:noFill/>
            </a:ln>
          </p:spPr>
        </p:pic>
        <p:pic>
          <p:nvPicPr>
            <p:cNvPr id="15" name="Google Shape;106;p17">
              <a:extLst>
                <a:ext uri="{FF2B5EF4-FFF2-40B4-BE49-F238E27FC236}">
                  <a16:creationId xmlns:a16="http://schemas.microsoft.com/office/drawing/2014/main" id="{D348EF4F-67FE-4D4E-BFEB-171804BCDD8C}"/>
                </a:ext>
              </a:extLst>
            </p:cNvPr>
            <p:cNvPicPr preferRelativeResize="0"/>
            <p:nvPr/>
          </p:nvPicPr>
          <p:blipFill>
            <a:blip r:embed="rId11">
              <a:alphaModFix/>
            </a:blip>
            <a:stretch>
              <a:fillRect/>
            </a:stretch>
          </p:blipFill>
          <p:spPr>
            <a:xfrm>
              <a:off x="1827525" y="246300"/>
              <a:ext cx="1128655" cy="792600"/>
            </a:xfrm>
            <a:prstGeom prst="rect">
              <a:avLst/>
            </a:prstGeom>
            <a:noFill/>
            <a:ln>
              <a:noFill/>
            </a:ln>
          </p:spPr>
        </p:pic>
      </p:grpSp>
      <p:sp>
        <p:nvSpPr>
          <p:cNvPr id="19" name="Google Shape;66;p14">
            <a:extLst>
              <a:ext uri="{FF2B5EF4-FFF2-40B4-BE49-F238E27FC236}">
                <a16:creationId xmlns:a16="http://schemas.microsoft.com/office/drawing/2014/main" id="{909B73AC-76E3-40B1-97BB-C5C1D011C459}"/>
              </a:ext>
            </a:extLst>
          </p:cNvPr>
          <p:cNvSpPr txBox="1">
            <a:spLocks/>
          </p:cNvSpPr>
          <p:nvPr/>
        </p:nvSpPr>
        <p:spPr>
          <a:xfrm>
            <a:off x="369840" y="1210025"/>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0000"/>
              </a:lnSpc>
              <a:buNone/>
            </a:pPr>
            <a:r>
              <a:rPr lang="en-US" sz="2400" b="1" dirty="0">
                <a:solidFill>
                  <a:srgbClr val="004C97"/>
                </a:solidFill>
                <a:latin typeface="Verdana"/>
                <a:ea typeface="Verdana"/>
                <a:cs typeface="Verdana"/>
              </a:rPr>
              <a:t>Contact us</a:t>
            </a:r>
            <a:endParaRPr lang="en-US" sz="2000" dirty="0">
              <a:latin typeface="Verdana"/>
              <a:ea typeface="Verdana"/>
              <a:cs typeface="Verdana"/>
              <a:sym typeface="Verdana"/>
            </a:endParaRPr>
          </a:p>
        </p:txBody>
      </p:sp>
      <p:pic>
        <p:nvPicPr>
          <p:cNvPr id="2" name="Picture 1" descr="A picture containing wall, clothing, person, standing&#10;&#10;Description automatically generated">
            <a:extLst>
              <a:ext uri="{FF2B5EF4-FFF2-40B4-BE49-F238E27FC236}">
                <a16:creationId xmlns:a16="http://schemas.microsoft.com/office/drawing/2014/main" id="{63310892-BE81-6863-B8AC-D9D1B83570C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4703" t="1" r="24522" b="29"/>
          <a:stretch/>
        </p:blipFill>
        <p:spPr>
          <a:xfrm flipH="1">
            <a:off x="5894391" y="2171500"/>
            <a:ext cx="898718" cy="1063284"/>
          </a:xfrm>
          <a:prstGeom prst="rect">
            <a:avLst/>
          </a:prstGeom>
        </p:spPr>
      </p:pic>
    </p:spTree>
    <p:extLst>
      <p:ext uri="{BB962C8B-B14F-4D97-AF65-F5344CB8AC3E}">
        <p14:creationId xmlns:p14="http://schemas.microsoft.com/office/powerpoint/2010/main" val="1863622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7" name="Google Shape;79;p15">
            <a:extLst>
              <a:ext uri="{FF2B5EF4-FFF2-40B4-BE49-F238E27FC236}">
                <a16:creationId xmlns:a16="http://schemas.microsoft.com/office/drawing/2014/main" id="{A768F5A2-D441-4092-8EBE-66FF80D57A54}"/>
              </a:ext>
            </a:extLst>
          </p:cNvPr>
          <p:cNvSpPr txBox="1"/>
          <p:nvPr/>
        </p:nvSpPr>
        <p:spPr>
          <a:xfrm>
            <a:off x="513672" y="1843435"/>
            <a:ext cx="8198227" cy="2966611"/>
          </a:xfrm>
          <a:prstGeom prst="rect">
            <a:avLst/>
          </a:prstGeom>
          <a:noFill/>
          <a:ln>
            <a:noFill/>
          </a:ln>
        </p:spPr>
        <p:txBody>
          <a:bodyPr spcFirstLastPara="1" wrap="square" lIns="91425" tIns="91425" rIns="91425" bIns="91425" anchor="t" anchorCtr="0">
            <a:noAutofit/>
          </a:bodyPr>
          <a:lstStyle/>
          <a:p>
            <a:pPr algn="just"/>
            <a:r>
              <a:rPr lang="en-GB" sz="2800" dirty="0">
                <a:latin typeface="Verdana" panose="020B0604030504040204" pitchFamily="34" charset="0"/>
                <a:ea typeface="Verdana" panose="020B0604030504040204" pitchFamily="34" charset="0"/>
                <a:cs typeface="Verdana" panose="020B0604030504040204" pitchFamily="34" charset="0"/>
              </a:rPr>
              <a:t>Q.8: What is the top HR priority for the largest Belgian organisations?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1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516760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pic>
        <p:nvPicPr>
          <p:cNvPr id="5" name="Picture 4">
            <a:extLst>
              <a:ext uri="{FF2B5EF4-FFF2-40B4-BE49-F238E27FC236}">
                <a16:creationId xmlns:a16="http://schemas.microsoft.com/office/drawing/2014/main" id="{D5CC72C0-7025-4DA4-9255-6D0B29ADCC8D}"/>
              </a:ext>
            </a:extLst>
          </p:cNvPr>
          <p:cNvPicPr>
            <a:picLocks noChangeAspect="1"/>
          </p:cNvPicPr>
          <p:nvPr/>
        </p:nvPicPr>
        <p:blipFill>
          <a:blip r:embed="rId3"/>
          <a:stretch>
            <a:fillRect/>
          </a:stretch>
        </p:blipFill>
        <p:spPr>
          <a:xfrm>
            <a:off x="186050" y="1461424"/>
            <a:ext cx="8297550" cy="2137503"/>
          </a:xfrm>
          <a:prstGeom prst="rect">
            <a:avLst/>
          </a:prstGeom>
        </p:spPr>
      </p:pic>
    </p:spTree>
    <p:extLst>
      <p:ext uri="{BB962C8B-B14F-4D97-AF65-F5344CB8AC3E}">
        <p14:creationId xmlns:p14="http://schemas.microsoft.com/office/powerpoint/2010/main" val="1375560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B5E622-95EF-446B-B991-8C231E5DE1BA}"/>
              </a:ext>
            </a:extLst>
          </p:cNvPr>
          <p:cNvSpPr>
            <a:spLocks noGrp="1"/>
          </p:cNvSpPr>
          <p:nvPr>
            <p:ph type="body" idx="1"/>
          </p:nvPr>
        </p:nvSpPr>
        <p:spPr>
          <a:xfrm>
            <a:off x="0" y="0"/>
            <a:ext cx="9215120" cy="5143500"/>
          </a:xfrm>
          <a:solidFill>
            <a:srgbClr val="0B5394"/>
          </a:solidFill>
        </p:spPr>
        <p:txBody>
          <a:bodyPr/>
          <a:lstStyle/>
          <a:p>
            <a:pPr marL="114300" indent="0">
              <a:buNone/>
            </a:pPr>
            <a:endParaRPr lang="en-GB" sz="3200" dirty="0">
              <a:solidFill>
                <a:schemeClr val="bg1"/>
              </a:solidFill>
            </a:endParaRPr>
          </a:p>
          <a:p>
            <a:pPr marL="114300" indent="0">
              <a:buNone/>
            </a:pPr>
            <a:endParaRPr lang="en-GB" sz="3200" dirty="0">
              <a:solidFill>
                <a:schemeClr val="bg1"/>
              </a:solidFill>
            </a:endParaRPr>
          </a:p>
          <a:p>
            <a:pPr marL="114300" indent="0">
              <a:buNone/>
            </a:pPr>
            <a:endParaRPr lang="en-GB" sz="3200" dirty="0">
              <a:solidFill>
                <a:schemeClr val="bg1"/>
              </a:solidFill>
            </a:endParaRPr>
          </a:p>
          <a:p>
            <a:pPr marL="114300" indent="0">
              <a:buNone/>
            </a:pPr>
            <a:endParaRPr lang="en-GB" sz="3200" dirty="0">
              <a:solidFill>
                <a:schemeClr val="bg1"/>
              </a:solidFill>
            </a:endParaRPr>
          </a:p>
          <a:p>
            <a:pPr marL="114300" indent="0" algn="ctr">
              <a:buNone/>
            </a:pPr>
            <a:r>
              <a:rPr lang="en-GB" sz="3200" b="1" dirty="0">
                <a:solidFill>
                  <a:schemeClr val="bg1"/>
                </a:solidFill>
              </a:rPr>
              <a:t>2. The labour market paradox</a:t>
            </a:r>
          </a:p>
        </p:txBody>
      </p:sp>
    </p:spTree>
    <p:extLst>
      <p:ext uri="{BB962C8B-B14F-4D97-AF65-F5344CB8AC3E}">
        <p14:creationId xmlns:p14="http://schemas.microsoft.com/office/powerpoint/2010/main" val="2223410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sym typeface="Verdana"/>
              </a:rPr>
              <a:t>The war for talent continues to rise</a:t>
            </a:r>
            <a:endParaRPr lang="en-US" sz="2000" dirty="0">
              <a:latin typeface="Verdana"/>
              <a:ea typeface="Verdana"/>
              <a:cs typeface="Verdana"/>
              <a:sym typeface="Verdana"/>
            </a:endParaRPr>
          </a:p>
        </p:txBody>
      </p:sp>
      <p:sp>
        <p:nvSpPr>
          <p:cNvPr id="4" name="Text Placeholder 4">
            <a:extLst>
              <a:ext uri="{FF2B5EF4-FFF2-40B4-BE49-F238E27FC236}">
                <a16:creationId xmlns:a16="http://schemas.microsoft.com/office/drawing/2014/main" id="{FEA31BBC-8835-498E-B84E-DED50B8137E6}"/>
              </a:ext>
            </a:extLst>
          </p:cNvPr>
          <p:cNvSpPr>
            <a:spLocks noGrp="1"/>
          </p:cNvSpPr>
          <p:nvPr>
            <p:ph type="body" idx="1"/>
          </p:nvPr>
        </p:nvSpPr>
        <p:spPr>
          <a:xfrm>
            <a:off x="-158496" y="933019"/>
            <a:ext cx="5014275" cy="3443909"/>
          </a:xfrm>
        </p:spPr>
        <p:txBody>
          <a:bodyPr/>
          <a:lstStyle/>
          <a:p>
            <a:pPr marL="939800" lvl="1" indent="-342900">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More vacancies than ever</a:t>
            </a:r>
          </a:p>
          <a:p>
            <a:pPr marL="939800" lvl="1" indent="-342900">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Digitalisation gives rise to new jobs</a:t>
            </a:r>
          </a:p>
          <a:p>
            <a:pPr marL="939800" lvl="1" indent="-342900">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Mismatch and underutilized potential</a:t>
            </a:r>
          </a:p>
          <a:p>
            <a:pPr marL="939800" lvl="1" indent="-342900">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Late entry to labour market &amp; we leave labour market too soon</a:t>
            </a:r>
          </a:p>
          <a:p>
            <a:pPr marL="939800" lvl="1" indent="-342900">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Ageing population causing skills shortage</a:t>
            </a:r>
          </a:p>
          <a:p>
            <a:pPr>
              <a:buFont typeface="+mj-lt"/>
              <a:buAutoNum type="arabicPeriod"/>
            </a:pPr>
            <a:endParaRPr lang="en-GB" sz="1400" dirty="0">
              <a:latin typeface="Verdana" panose="020B0604030504040204" pitchFamily="34" charset="0"/>
              <a:ea typeface="Verdana" panose="020B0604030504040204" pitchFamily="34" charset="0"/>
              <a:cs typeface="Verdana" panose="020B0604030504040204" pitchFamily="34" charset="0"/>
            </a:endParaRPr>
          </a:p>
          <a:p>
            <a:pPr>
              <a:buFont typeface="+mj-lt"/>
              <a:buAutoNum type="arabicPeriod"/>
            </a:pPr>
            <a:endParaRPr lang="en-GB" sz="1400" dirty="0">
              <a:latin typeface="Verdana" panose="020B0604030504040204" pitchFamily="34" charset="0"/>
              <a:ea typeface="Verdana" panose="020B0604030504040204" pitchFamily="34" charset="0"/>
              <a:cs typeface="Verdana" panose="020B0604030504040204" pitchFamily="34" charset="0"/>
            </a:endParaRPr>
          </a:p>
          <a:p>
            <a:pPr>
              <a:buFont typeface="+mj-lt"/>
              <a:buAutoNum type="arabicPeriod"/>
            </a:pPr>
            <a:endParaRPr lang="en-GB" sz="1400" dirty="0">
              <a:latin typeface="Verdana" panose="020B0604030504040204" pitchFamily="34" charset="0"/>
              <a:ea typeface="Verdana" panose="020B0604030504040204" pitchFamily="34" charset="0"/>
              <a:cs typeface="Verdana" panose="020B0604030504040204" pitchFamily="34" charset="0"/>
            </a:endParaRPr>
          </a:p>
          <a:p>
            <a:endParaRPr lang="en-GB" sz="1400"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1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Afbeeldingsresultaat voor &quot;war for talent&quot;">
            <a:extLst>
              <a:ext uri="{FF2B5EF4-FFF2-40B4-BE49-F238E27FC236}">
                <a16:creationId xmlns:a16="http://schemas.microsoft.com/office/drawing/2014/main" id="{5060676A-E59A-45E7-B9BC-21AF6B87F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779" y="1247909"/>
            <a:ext cx="3162746" cy="264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High rate of unfilled vacancies</a:t>
            </a:r>
            <a:endParaRPr lang="en-US" sz="2000" dirty="0">
              <a:latin typeface="Verdana"/>
              <a:ea typeface="Verdana"/>
              <a:cs typeface="Verdana"/>
              <a:sym typeface="Verdana"/>
            </a:endParaRPr>
          </a:p>
        </p:txBody>
      </p:sp>
      <p:pic>
        <p:nvPicPr>
          <p:cNvPr id="4" name="Picture 3">
            <a:extLst>
              <a:ext uri="{FF2B5EF4-FFF2-40B4-BE49-F238E27FC236}">
                <a16:creationId xmlns:a16="http://schemas.microsoft.com/office/drawing/2014/main" id="{433E3624-025E-4FCC-9F40-8E33A8CE83AD}"/>
              </a:ext>
            </a:extLst>
          </p:cNvPr>
          <p:cNvPicPr>
            <a:picLocks noChangeAspect="1"/>
          </p:cNvPicPr>
          <p:nvPr/>
        </p:nvPicPr>
        <p:blipFill>
          <a:blip r:embed="rId3"/>
          <a:stretch>
            <a:fillRect/>
          </a:stretch>
        </p:blipFill>
        <p:spPr>
          <a:xfrm>
            <a:off x="1851660" y="889896"/>
            <a:ext cx="5160342" cy="3048321"/>
          </a:xfrm>
          <a:prstGeom prst="rect">
            <a:avLst/>
          </a:prstGeom>
        </p:spPr>
      </p:pic>
    </p:spTree>
    <p:extLst>
      <p:ext uri="{BB962C8B-B14F-4D97-AF65-F5344CB8AC3E}">
        <p14:creationId xmlns:p14="http://schemas.microsoft.com/office/powerpoint/2010/main" val="229353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 name="Title 6">
            <a:extLst>
              <a:ext uri="{FF2B5EF4-FFF2-40B4-BE49-F238E27FC236}">
                <a16:creationId xmlns:a16="http://schemas.microsoft.com/office/drawing/2014/main" id="{DE6F41D0-AE30-456D-BA48-910D899FF054}"/>
              </a:ext>
            </a:extLst>
          </p:cNvPr>
          <p:cNvSpPr>
            <a:spLocks noGrp="1"/>
          </p:cNvSpPr>
          <p:nvPr>
            <p:ph type="title"/>
          </p:nvPr>
        </p:nvSpPr>
        <p:spPr/>
        <p:txBody>
          <a:bodyPr/>
          <a:lstStyle/>
          <a:p>
            <a:r>
              <a:rPr lang="en-GB" dirty="0"/>
              <a:t>Four modules</a:t>
            </a:r>
          </a:p>
        </p:txBody>
      </p:sp>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sp>
        <p:nvSpPr>
          <p:cNvPr id="9" name="TextBox 8">
            <a:extLst>
              <a:ext uri="{FF2B5EF4-FFF2-40B4-BE49-F238E27FC236}">
                <a16:creationId xmlns:a16="http://schemas.microsoft.com/office/drawing/2014/main" id="{79901D94-EE24-4480-8D75-DC7E8920CDDA}"/>
              </a:ext>
            </a:extLst>
          </p:cNvPr>
          <p:cNvSpPr txBox="1"/>
          <p:nvPr/>
        </p:nvSpPr>
        <p:spPr>
          <a:xfrm>
            <a:off x="640080" y="1151483"/>
            <a:ext cx="7936800" cy="2867708"/>
          </a:xfrm>
          <a:prstGeom prst="rect">
            <a:avLst/>
          </a:prstGeom>
          <a:noFill/>
        </p:spPr>
        <p:txBody>
          <a:bodyPr wrap="square" rtlCol="0">
            <a:spAutoFit/>
          </a:bodyPr>
          <a:lstStyle/>
          <a:p>
            <a:pPr marL="228600" marR="16324" indent="-228600" algn="just">
              <a:lnSpc>
                <a:spcPct val="150000"/>
              </a:lnSpc>
              <a:spcBef>
                <a:spcPts val="490"/>
              </a:spcBef>
              <a:buFont typeface="+mj-lt"/>
              <a:buAutoNum type="arabicPeriod"/>
            </a:pPr>
            <a:r>
              <a:rPr lang="en-GB" sz="2300" b="1" spc="24" dirty="0">
                <a:latin typeface="Verdana" panose="020B0604030504040204" pitchFamily="34" charset="0"/>
                <a:ea typeface="Verdana" panose="020B0604030504040204" pitchFamily="34" charset="0"/>
                <a:cs typeface="Verdana" panose="020B0604030504040204" pitchFamily="34" charset="0"/>
              </a:rPr>
              <a:t>Multicultural diversity on the agenda</a:t>
            </a:r>
          </a:p>
          <a:p>
            <a:pPr marL="228600" marR="16324" indent="-228600" algn="just">
              <a:lnSpc>
                <a:spcPct val="150000"/>
              </a:lnSpc>
              <a:spcBef>
                <a:spcPts val="490"/>
              </a:spcBef>
              <a:buFont typeface="+mj-lt"/>
              <a:buAutoNum type="arabicPeriod"/>
            </a:pPr>
            <a:r>
              <a:rPr lang="en-GB" sz="2300" spc="24" dirty="0">
                <a:latin typeface="Verdana" panose="020B0604030504040204" pitchFamily="34" charset="0"/>
                <a:ea typeface="Verdana" panose="020B0604030504040204" pitchFamily="34" charset="0"/>
                <a:cs typeface="Verdana" panose="020B0604030504040204" pitchFamily="34" charset="0"/>
              </a:rPr>
              <a:t>Building a diverse organisation: getting the foundations right</a:t>
            </a:r>
          </a:p>
          <a:p>
            <a:pPr marL="228600" marR="16324" indent="-228600" algn="just">
              <a:lnSpc>
                <a:spcPct val="150000"/>
              </a:lnSpc>
              <a:spcBef>
                <a:spcPts val="490"/>
              </a:spcBef>
              <a:buFont typeface="+mj-lt"/>
              <a:buAutoNum type="arabicPeriod"/>
            </a:pPr>
            <a:r>
              <a:rPr lang="en-GB" sz="2300" spc="24" dirty="0">
                <a:latin typeface="Verdana" panose="020B0604030504040204" pitchFamily="34" charset="0"/>
                <a:ea typeface="Verdana" panose="020B0604030504040204" pitchFamily="34" charset="0"/>
                <a:cs typeface="Verdana" panose="020B0604030504040204" pitchFamily="34" charset="0"/>
              </a:rPr>
              <a:t>Recruiting for diversity</a:t>
            </a:r>
          </a:p>
          <a:p>
            <a:pPr marL="228600" marR="16324" indent="-228600" algn="just">
              <a:lnSpc>
                <a:spcPct val="150000"/>
              </a:lnSpc>
              <a:spcBef>
                <a:spcPts val="490"/>
              </a:spcBef>
              <a:buFont typeface="+mj-lt"/>
              <a:buAutoNum type="arabicPeriod"/>
            </a:pPr>
            <a:r>
              <a:rPr lang="en-GB" sz="2300" spc="24" dirty="0">
                <a:latin typeface="Verdana" panose="020B0604030504040204" pitchFamily="34" charset="0"/>
                <a:ea typeface="Verdana" panose="020B0604030504040204" pitchFamily="34" charset="0"/>
                <a:cs typeface="Verdana" panose="020B0604030504040204" pitchFamily="34" charset="0"/>
              </a:rPr>
              <a:t>Managing diversity in the workplace</a:t>
            </a:r>
            <a:endParaRPr lang="en-US" sz="2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76266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Projections of working-age population</a:t>
            </a:r>
            <a:endParaRPr lang="en-US" sz="2000" dirty="0">
              <a:latin typeface="Verdana"/>
              <a:ea typeface="Verdana"/>
              <a:cs typeface="Verdana"/>
              <a:sym typeface="Verdana"/>
            </a:endParaRPr>
          </a:p>
        </p:txBody>
      </p:sp>
      <p:pic>
        <p:nvPicPr>
          <p:cNvPr id="5" name="Picture 2" descr="https://lh4.googleusercontent.com/xmB0wUCPXbfpYouJVJc9G66zW6MLSsJE_dnboYGQgrQmqWNfmra3HmJCH6ji1u3aOki8rJFy8dn7-saotdmoiw8vsKIcSEGdhcuUvk31hFuRbWeeUXXYcajZITW7v1pom_0uvzab">
            <a:extLst>
              <a:ext uri="{FF2B5EF4-FFF2-40B4-BE49-F238E27FC236}">
                <a16:creationId xmlns:a16="http://schemas.microsoft.com/office/drawing/2014/main" id="{9CDD4812-9712-43E8-93DA-944AF1554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76" y="923452"/>
            <a:ext cx="6346848" cy="333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05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sym typeface="Verdana"/>
              </a:rPr>
              <a:t>Challenges for newcomers</a:t>
            </a:r>
          </a:p>
        </p:txBody>
      </p:sp>
      <p:sp>
        <p:nvSpPr>
          <p:cNvPr id="7" name="Google Shape;77;p15">
            <a:extLst>
              <a:ext uri="{FF2B5EF4-FFF2-40B4-BE49-F238E27FC236}">
                <a16:creationId xmlns:a16="http://schemas.microsoft.com/office/drawing/2014/main" id="{1EEDACF1-2007-461A-B442-254E9B48C94D}"/>
              </a:ext>
            </a:extLst>
          </p:cNvPr>
          <p:cNvSpPr txBox="1">
            <a:spLocks/>
          </p:cNvSpPr>
          <p:nvPr/>
        </p:nvSpPr>
        <p:spPr>
          <a:xfrm>
            <a:off x="-75024" y="810724"/>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939800" lvl="1" indent="-342900">
              <a:buClr>
                <a:schemeClr val="tx1"/>
              </a:buClr>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Language requirements </a:t>
            </a:r>
          </a:p>
          <a:p>
            <a:pPr marL="939800" lvl="1" indent="-342900">
              <a:buClr>
                <a:schemeClr val="tx1"/>
              </a:buClr>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Unknown is unappreciated   </a:t>
            </a:r>
          </a:p>
          <a:p>
            <a:pPr marL="939800" lvl="1" indent="-342900">
              <a:buClr>
                <a:schemeClr val="tx1"/>
              </a:buClr>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Lack of a local business network</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No implicit knowledge of the job market</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Being overqualified</a:t>
            </a:r>
          </a:p>
          <a:p>
            <a:pPr marL="1054100" lvl="2" indent="0">
              <a:buFont typeface="Arial"/>
              <a:buNone/>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600"/>
              </a:spcAft>
              <a:buFont typeface="Arial"/>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473703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23AE-66AE-46DE-88C7-776F7E548445}"/>
              </a:ext>
            </a:extLst>
          </p:cNvPr>
          <p:cNvSpPr>
            <a:spLocks noGrp="1"/>
          </p:cNvSpPr>
          <p:nvPr>
            <p:ph type="title"/>
          </p:nvPr>
        </p:nvSpPr>
        <p:spPr/>
        <p:txBody>
          <a:bodyPr/>
          <a:lstStyle/>
          <a:p>
            <a:r>
              <a:rPr lang="en-GB" dirty="0"/>
              <a:t>Challenges for newcomers</a:t>
            </a:r>
          </a:p>
        </p:txBody>
      </p:sp>
      <p:sp>
        <p:nvSpPr>
          <p:cNvPr id="8" name="Text Placeholder 2">
            <a:extLst>
              <a:ext uri="{FF2B5EF4-FFF2-40B4-BE49-F238E27FC236}">
                <a16:creationId xmlns:a16="http://schemas.microsoft.com/office/drawing/2014/main" id="{E3615081-84E3-4121-B59B-F3BE3EA18BD5}"/>
              </a:ext>
            </a:extLst>
          </p:cNvPr>
          <p:cNvSpPr>
            <a:spLocks noGrp="1"/>
          </p:cNvSpPr>
          <p:nvPr>
            <p:ph type="body" idx="1"/>
          </p:nvPr>
        </p:nvSpPr>
        <p:spPr/>
        <p:txBody>
          <a:bodyPr/>
          <a:lstStyle/>
          <a:p>
            <a:pPr>
              <a:buFont typeface="Courier New" panose="02070309020205020404" pitchFamily="49" charset="0"/>
              <a:buChar char="o"/>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After the first 18 months in Belgium, only 42% of newcomers (with a foreign mother tongue) found a job</a:t>
            </a:r>
          </a:p>
          <a:p>
            <a:pPr>
              <a:buFont typeface="Courier New" panose="02070309020205020404" pitchFamily="49" charset="0"/>
              <a:buChar char="o"/>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Most jobs are found in:</a:t>
            </a:r>
          </a:p>
          <a:p>
            <a:pPr lvl="1">
              <a:buFont typeface="Courier New" panose="02070309020205020404" pitchFamily="49" charset="0"/>
              <a:buChar char="o"/>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West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Flandres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and Flemish Brabant</a:t>
            </a:r>
          </a:p>
          <a:p>
            <a:pPr lvl="1">
              <a:buFont typeface="Courier New" panose="02070309020205020404" pitchFamily="49" charset="0"/>
              <a:buChar char="o"/>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Private companies</a:t>
            </a:r>
          </a:p>
          <a:p>
            <a:pPr lvl="1">
              <a:buFont typeface="Courier New" panose="02070309020205020404" pitchFamily="49" charset="0"/>
              <a:buChar char="o"/>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Large companies </a:t>
            </a:r>
          </a:p>
          <a:p>
            <a:pPr lvl="1">
              <a:buFont typeface="Courier New" panose="02070309020205020404" pitchFamily="49" charset="0"/>
              <a:buChar char="o"/>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2">
              <a:buFont typeface="Courier New" panose="02070309020205020404" pitchFamily="49" charset="0"/>
              <a:buChar char="o"/>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buFont typeface="Courier New" panose="02070309020205020404" pitchFamily="49" charset="0"/>
              <a:buChar char="o"/>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9C52CCF2-E6A2-4FEC-8107-AEB4954EF93F}"/>
              </a:ext>
            </a:extLst>
          </p:cNvPr>
          <p:cNvSpPr txBox="1"/>
          <p:nvPr/>
        </p:nvSpPr>
        <p:spPr>
          <a:xfrm>
            <a:off x="6041940" y="3729415"/>
            <a:ext cx="1987296" cy="261610"/>
          </a:xfrm>
          <a:prstGeom prst="rect">
            <a:avLst/>
          </a:prstGeom>
          <a:noFill/>
        </p:spPr>
        <p:txBody>
          <a:bodyPr wrap="square" rtlCol="0">
            <a:spAutoFit/>
          </a:bodyPr>
          <a:lstStyle/>
          <a:p>
            <a:r>
              <a:rPr lang="en-GB" sz="1100" i="1" dirty="0"/>
              <a:t>Source: </a:t>
            </a:r>
            <a:r>
              <a:rPr lang="en-GB" sz="1100" i="1" dirty="0" err="1"/>
              <a:t>Etion</a:t>
            </a:r>
            <a:r>
              <a:rPr lang="en-GB" sz="1100" i="1" dirty="0"/>
              <a:t>, 2019</a:t>
            </a:r>
          </a:p>
        </p:txBody>
      </p:sp>
    </p:spTree>
    <p:extLst>
      <p:ext uri="{BB962C8B-B14F-4D97-AF65-F5344CB8AC3E}">
        <p14:creationId xmlns:p14="http://schemas.microsoft.com/office/powerpoint/2010/main" val="299359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The </a:t>
            </a:r>
            <a:r>
              <a:rPr lang="en-US" sz="2400" b="1" dirty="0" err="1">
                <a:solidFill>
                  <a:srgbClr val="004C97"/>
                </a:solidFill>
                <a:latin typeface="Verdana"/>
                <a:ea typeface="Verdana"/>
                <a:cs typeface="Verdana"/>
              </a:rPr>
              <a:t>labour</a:t>
            </a:r>
            <a:r>
              <a:rPr lang="en-US" sz="2400" b="1" dirty="0">
                <a:solidFill>
                  <a:srgbClr val="004C97"/>
                </a:solidFill>
                <a:latin typeface="Verdana"/>
                <a:ea typeface="Verdana"/>
                <a:cs typeface="Verdana"/>
              </a:rPr>
              <a:t> market paradox</a:t>
            </a:r>
            <a:endParaRPr lang="en-US" sz="2000" dirty="0">
              <a:latin typeface="Verdana"/>
              <a:ea typeface="Verdana"/>
              <a:cs typeface="Verdana"/>
              <a:sym typeface="Verdana"/>
            </a:endParaRPr>
          </a:p>
        </p:txBody>
      </p:sp>
      <p:sp>
        <p:nvSpPr>
          <p:cNvPr id="4" name="Google Shape;77;p15">
            <a:extLst>
              <a:ext uri="{FF2B5EF4-FFF2-40B4-BE49-F238E27FC236}">
                <a16:creationId xmlns:a16="http://schemas.microsoft.com/office/drawing/2014/main" id="{0E32BDE8-484C-4E94-A7A6-9FE62447653D}"/>
              </a:ext>
            </a:extLst>
          </p:cNvPr>
          <p:cNvSpPr txBox="1">
            <a:spLocks noGrp="1"/>
          </p:cNvSpPr>
          <p:nvPr>
            <p:ph type="body" idx="1"/>
          </p:nvPr>
        </p:nvSpPr>
        <p:spPr>
          <a:xfrm>
            <a:off x="640080" y="1383424"/>
            <a:ext cx="7609840" cy="2351252"/>
          </a:xfrm>
          <a:prstGeom prst="rect">
            <a:avLst/>
          </a:prstGeom>
        </p:spPr>
        <p:txBody>
          <a:bodyPr spcFirstLastPara="1" wrap="square" lIns="91425" tIns="91425" rIns="91425" bIns="91425" anchor="t" anchorCtr="0">
            <a:noAutofit/>
          </a:bodyPr>
          <a:lstStyle/>
          <a:p>
            <a:pPr marL="114300" lvl="0" indent="0" algn="just">
              <a:lnSpc>
                <a:spcPct val="150000"/>
              </a:lnSpc>
              <a:buNone/>
            </a:pPr>
            <a:r>
              <a:rPr lang="en-US" i="1" dirty="0" err="1">
                <a:solidFill>
                  <a:schemeClr val="tx1"/>
                </a:solidFill>
                <a:latin typeface="Verdana" panose="020B0604030504040204" pitchFamily="34" charset="0"/>
                <a:ea typeface="Verdana" panose="020B0604030504040204" pitchFamily="34" charset="0"/>
                <a:cs typeface="Verdana" panose="020B0604030504040204" pitchFamily="34" charset="0"/>
              </a:rPr>
              <a:t>Organisations</a:t>
            </a: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 are looking for highly skilled talents and have difficulties finding them on the </a:t>
            </a:r>
            <a:r>
              <a:rPr lang="en-US" i="1" dirty="0" err="1">
                <a:solidFill>
                  <a:schemeClr val="tx1"/>
                </a:solidFill>
                <a:latin typeface="Verdana" panose="020B0604030504040204" pitchFamily="34" charset="0"/>
                <a:ea typeface="Verdana" panose="020B0604030504040204" pitchFamily="34" charset="0"/>
                <a:cs typeface="Verdana" panose="020B0604030504040204" pitchFamily="34" charset="0"/>
              </a:rPr>
              <a:t>labour</a:t>
            </a: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 market while highly educated newcomers have difficulties entering the job market at their competence-level</a:t>
            </a:r>
          </a:p>
          <a:p>
            <a:pPr marL="114300" lvl="0" indent="0">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054100" lvl="2" indent="0">
              <a:buNone/>
            </a:pPr>
            <a:r>
              <a:rPr lang="en-US"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1600"/>
              </a:spcAft>
              <a:buNone/>
            </a:pPr>
            <a:endParaRPr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1026022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The </a:t>
            </a:r>
            <a:r>
              <a:rPr lang="en-US" sz="2400" b="1" dirty="0" err="1">
                <a:solidFill>
                  <a:srgbClr val="004C97"/>
                </a:solidFill>
                <a:latin typeface="Verdana"/>
                <a:ea typeface="Verdana"/>
                <a:cs typeface="Verdana"/>
              </a:rPr>
              <a:t>labour</a:t>
            </a:r>
            <a:r>
              <a:rPr lang="en-US" sz="2400" b="1" dirty="0">
                <a:solidFill>
                  <a:srgbClr val="004C97"/>
                </a:solidFill>
                <a:latin typeface="Verdana"/>
                <a:ea typeface="Verdana"/>
                <a:cs typeface="Verdana"/>
              </a:rPr>
              <a:t> market paradox</a:t>
            </a:r>
            <a:endParaRPr lang="en-US" sz="2000" dirty="0">
              <a:latin typeface="Verdana"/>
              <a:ea typeface="Verdana"/>
              <a:cs typeface="Verdana"/>
              <a:sym typeface="Verdana"/>
            </a:endParaRPr>
          </a:p>
        </p:txBody>
      </p:sp>
      <p:pic>
        <p:nvPicPr>
          <p:cNvPr id="7" name="Picture 6" descr="https://lh5.googleusercontent.com/3atSYoeICsn3rGxlRtCcFs5vBt5E90A4FttESBiXTJ4WV_xYziLtZ4M7WbnTFWAIEL5p5jH5vdYlvKsSFs7lG6K18x0AU1LHdIwzcZ17nOa-uV4llQmaO24WEUbg96ogtw4sfNv4do-ajOIPwA">
            <a:extLst>
              <a:ext uri="{FF2B5EF4-FFF2-40B4-BE49-F238E27FC236}">
                <a16:creationId xmlns:a16="http://schemas.microsoft.com/office/drawing/2014/main" id="{A092397A-49AC-458F-9D21-E54D70724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669" y="958976"/>
            <a:ext cx="6260662" cy="28719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03CD286-7022-4477-BF49-21C7284435E4}"/>
              </a:ext>
            </a:extLst>
          </p:cNvPr>
          <p:cNvSpPr txBox="1"/>
          <p:nvPr/>
        </p:nvSpPr>
        <p:spPr>
          <a:xfrm>
            <a:off x="1078922" y="3830953"/>
            <a:ext cx="7187146" cy="877163"/>
          </a:xfrm>
          <a:prstGeom prst="rect">
            <a:avLst/>
          </a:prstGeom>
          <a:noFill/>
        </p:spPr>
        <p:txBody>
          <a:bodyPr wrap="square" rtlCol="0">
            <a:spAutoFit/>
          </a:bodyPr>
          <a:lstStyle/>
          <a:p>
            <a:r>
              <a:rPr kumimoji="0" lang="en-US" sz="1000" b="0" i="1" u="none" strike="noStrike" kern="0" cap="none" spc="0" normalizeH="0" baseline="0" noProof="0" dirty="0">
                <a:ln>
                  <a:noFill/>
                </a:ln>
                <a:solidFill>
                  <a:srgbClr val="000000"/>
                </a:solidFill>
                <a:effectLst/>
                <a:uLnTx/>
                <a:uFillTx/>
                <a:sym typeface="Arial"/>
              </a:rPr>
              <a:t>Source:</a:t>
            </a:r>
            <a:r>
              <a:rPr lang="en-US" sz="1000" i="1" dirty="0" err="1"/>
              <a:t>Trbovic</a:t>
            </a:r>
            <a:r>
              <a:rPr lang="en-US" sz="1000" i="1" dirty="0"/>
              <a:t>, N., Volckaert, E., Buyens, D., &amp; Defever, E. (2018). HR BAROMETER 2018, HRM trends and challenges in Belgian </a:t>
            </a:r>
            <a:r>
              <a:rPr lang="en-US" sz="1000" i="1" dirty="0" err="1"/>
              <a:t>organisations</a:t>
            </a:r>
            <a:r>
              <a:rPr lang="en-US" sz="1000" i="1" dirty="0"/>
              <a:t>. Ghent: </a:t>
            </a:r>
            <a:r>
              <a:rPr lang="en-US" sz="1000" i="1" dirty="0" err="1"/>
              <a:t>Vlerick</a:t>
            </a:r>
            <a:r>
              <a:rPr lang="en-US" sz="1000" i="1" dirty="0"/>
              <a:t> Business School &amp; Hudson.</a:t>
            </a:r>
            <a:endParaRPr lang="en-US" sz="1000" dirty="0"/>
          </a:p>
          <a:p>
            <a:br>
              <a:rPr lang="en-US" sz="1000" dirty="0"/>
            </a:br>
            <a:r>
              <a:rPr kumimoji="0" lang="en-US" sz="1000" b="0" i="1"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453373BA-D607-4E61-B1C4-7D29A3CF5010}"/>
              </a:ext>
            </a:extLst>
          </p:cNvPr>
          <p:cNvSpPr txBox="1"/>
          <p:nvPr/>
        </p:nvSpPr>
        <p:spPr>
          <a:xfrm>
            <a:off x="7381931" y="4046024"/>
            <a:ext cx="2126700" cy="276999"/>
          </a:xfrm>
          <a:prstGeom prst="rect">
            <a:avLst/>
          </a:prstGeom>
          <a:noFill/>
        </p:spPr>
        <p:txBody>
          <a:bodyPr wrap="square" rtlCol="0">
            <a:spAutoFit/>
          </a:bodyPr>
          <a:lstStyle/>
          <a:p>
            <a:r>
              <a:rPr lang="en-GB" sz="1200" dirty="0"/>
              <a:t>Vlerick – Hudson (2018)</a:t>
            </a:r>
          </a:p>
        </p:txBody>
      </p:sp>
      <p:sp>
        <p:nvSpPr>
          <p:cNvPr id="2" name="Oval 1">
            <a:extLst>
              <a:ext uri="{FF2B5EF4-FFF2-40B4-BE49-F238E27FC236}">
                <a16:creationId xmlns:a16="http://schemas.microsoft.com/office/drawing/2014/main" id="{22F09E84-E4BF-4637-8E2C-B5FE75ECD35F}"/>
              </a:ext>
            </a:extLst>
          </p:cNvPr>
          <p:cNvSpPr/>
          <p:nvPr/>
        </p:nvSpPr>
        <p:spPr>
          <a:xfrm>
            <a:off x="2320290" y="2343150"/>
            <a:ext cx="1543050" cy="64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9067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23AE-66AE-46DE-88C7-776F7E548445}"/>
              </a:ext>
            </a:extLst>
          </p:cNvPr>
          <p:cNvSpPr>
            <a:spLocks noGrp="1"/>
          </p:cNvSpPr>
          <p:nvPr>
            <p:ph type="title"/>
          </p:nvPr>
        </p:nvSpPr>
        <p:spPr/>
        <p:txBody>
          <a:bodyPr/>
          <a:lstStyle/>
          <a:p>
            <a:r>
              <a:rPr lang="en-GB" dirty="0"/>
              <a:t>A second paradox</a:t>
            </a:r>
          </a:p>
        </p:txBody>
      </p:sp>
      <p:sp>
        <p:nvSpPr>
          <p:cNvPr id="4" name="Text Placeholder 3">
            <a:extLst>
              <a:ext uri="{FF2B5EF4-FFF2-40B4-BE49-F238E27FC236}">
                <a16:creationId xmlns:a16="http://schemas.microsoft.com/office/drawing/2014/main" id="{1DDD58E9-73F1-496C-9E80-81D755DD0703}"/>
              </a:ext>
            </a:extLst>
          </p:cNvPr>
          <p:cNvSpPr>
            <a:spLocks noGrp="1"/>
          </p:cNvSpPr>
          <p:nvPr>
            <p:ph type="body" idx="1"/>
          </p:nvPr>
        </p:nvSpPr>
        <p:spPr/>
        <p:txBody>
          <a:bodyPr/>
          <a:lstStyle/>
          <a:p>
            <a:endParaRPr lang="en-GB"/>
          </a:p>
        </p:txBody>
      </p:sp>
      <p:sp>
        <p:nvSpPr>
          <p:cNvPr id="9" name="TextBox 8">
            <a:extLst>
              <a:ext uri="{FF2B5EF4-FFF2-40B4-BE49-F238E27FC236}">
                <a16:creationId xmlns:a16="http://schemas.microsoft.com/office/drawing/2014/main" id="{9C52CCF2-E6A2-4FEC-8107-AEB4954EF93F}"/>
              </a:ext>
            </a:extLst>
          </p:cNvPr>
          <p:cNvSpPr txBox="1"/>
          <p:nvPr/>
        </p:nvSpPr>
        <p:spPr>
          <a:xfrm>
            <a:off x="7021068" y="3729415"/>
            <a:ext cx="1987296" cy="261610"/>
          </a:xfrm>
          <a:prstGeom prst="rect">
            <a:avLst/>
          </a:prstGeom>
          <a:noFill/>
        </p:spPr>
        <p:txBody>
          <a:bodyPr wrap="square" rtlCol="0">
            <a:spAutoFit/>
          </a:bodyPr>
          <a:lstStyle/>
          <a:p>
            <a:r>
              <a:rPr lang="en-GB" sz="1100" i="1" dirty="0"/>
              <a:t>Source: </a:t>
            </a:r>
            <a:r>
              <a:rPr lang="en-GB" sz="1100" i="1" dirty="0" err="1"/>
              <a:t>Etion</a:t>
            </a:r>
            <a:r>
              <a:rPr lang="en-GB" sz="1100" i="1" dirty="0"/>
              <a:t>, 2019</a:t>
            </a:r>
          </a:p>
        </p:txBody>
      </p:sp>
      <p:graphicFrame>
        <p:nvGraphicFramePr>
          <p:cNvPr id="5" name="Chart 4">
            <a:extLst>
              <a:ext uri="{FF2B5EF4-FFF2-40B4-BE49-F238E27FC236}">
                <a16:creationId xmlns:a16="http://schemas.microsoft.com/office/drawing/2014/main" id="{2BD1CB10-F194-477E-AB29-FC99886F3708}"/>
              </a:ext>
            </a:extLst>
          </p:cNvPr>
          <p:cNvGraphicFramePr/>
          <p:nvPr/>
        </p:nvGraphicFramePr>
        <p:xfrm>
          <a:off x="1117092" y="903663"/>
          <a:ext cx="6056376" cy="3914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457914F-A83A-485D-A2C3-BD686ED9DEC0}"/>
              </a:ext>
            </a:extLst>
          </p:cNvPr>
          <p:cNvGraphicFramePr/>
          <p:nvPr/>
        </p:nvGraphicFramePr>
        <p:xfrm>
          <a:off x="1543812" y="795135"/>
          <a:ext cx="6056376" cy="3914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4819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B5E622-95EF-446B-B991-8C231E5DE1BA}"/>
              </a:ext>
            </a:extLst>
          </p:cNvPr>
          <p:cNvSpPr>
            <a:spLocks noGrp="1"/>
          </p:cNvSpPr>
          <p:nvPr>
            <p:ph type="body" idx="1"/>
          </p:nvPr>
        </p:nvSpPr>
        <p:spPr>
          <a:xfrm>
            <a:off x="0" y="0"/>
            <a:ext cx="9215120" cy="5143500"/>
          </a:xfrm>
          <a:solidFill>
            <a:srgbClr val="0B5394"/>
          </a:solidFill>
        </p:spPr>
        <p:txBody>
          <a:bodyPr/>
          <a:lstStyle/>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lgn="ctr">
              <a:buNone/>
            </a:pPr>
            <a:r>
              <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rPr>
              <a:t>3. Why diversity matters</a:t>
            </a:r>
          </a:p>
        </p:txBody>
      </p:sp>
    </p:spTree>
    <p:extLst>
      <p:ext uri="{BB962C8B-B14F-4D97-AF65-F5344CB8AC3E}">
        <p14:creationId xmlns:p14="http://schemas.microsoft.com/office/powerpoint/2010/main" val="3528142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67A38C-E13D-49DE-BC39-9820CC24BD10}"/>
              </a:ext>
            </a:extLst>
          </p:cNvPr>
          <p:cNvSpPr>
            <a:spLocks noGrp="1"/>
          </p:cNvSpPr>
          <p:nvPr>
            <p:ph type="body" idx="1"/>
          </p:nvPr>
        </p:nvSpPr>
        <p:spPr/>
        <p:txBody>
          <a:bodyPr/>
          <a:lstStyle/>
          <a:p>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Based on your own (professional) experience, what are:</a:t>
            </a:r>
          </a:p>
          <a:p>
            <a:pPr lvl="1"/>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Advantages for companies when investing in diversity</a:t>
            </a:r>
          </a:p>
          <a:p>
            <a:pPr lvl="1"/>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Risks for companies when </a:t>
            </a:r>
            <a:r>
              <a:rPr lang="en-GB" sz="1600" u="sng" dirty="0">
                <a:solidFill>
                  <a:schemeClr val="tx1"/>
                </a:solidFill>
                <a:latin typeface="Verdana" panose="020B0604030504040204" pitchFamily="34" charset="0"/>
                <a:ea typeface="Verdana" panose="020B0604030504040204" pitchFamily="34" charset="0"/>
                <a:cs typeface="Verdana" panose="020B0604030504040204" pitchFamily="34" charset="0"/>
              </a:rPr>
              <a:t>not </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investing in diversity</a:t>
            </a:r>
          </a:p>
          <a:p>
            <a:pPr lvl="1"/>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Write down 5 advantages and 5 risks</a:t>
            </a:r>
          </a:p>
        </p:txBody>
      </p:sp>
      <p:sp>
        <p:nvSpPr>
          <p:cNvPr id="5" name="Google Shape;66;p14">
            <a:extLst>
              <a:ext uri="{FF2B5EF4-FFF2-40B4-BE49-F238E27FC236}">
                <a16:creationId xmlns:a16="http://schemas.microsoft.com/office/drawing/2014/main" id="{1D52DB30-E8E8-48A9-98A5-5575547C280C}"/>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sym typeface="Verdana"/>
              </a:rPr>
              <a:t>Reflection</a:t>
            </a:r>
            <a:endParaRPr lang="en-US" sz="2000" dirty="0">
              <a:latin typeface="Verdana"/>
              <a:ea typeface="Verdana"/>
              <a:cs typeface="Verdana"/>
              <a:sym typeface="Verdana"/>
            </a:endParaRPr>
          </a:p>
        </p:txBody>
      </p:sp>
    </p:spTree>
    <p:extLst>
      <p:ext uri="{BB962C8B-B14F-4D97-AF65-F5344CB8AC3E}">
        <p14:creationId xmlns:p14="http://schemas.microsoft.com/office/powerpoint/2010/main" val="3210749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sym typeface="Verdana"/>
              </a:rPr>
              <a:t>Diversity &amp; financial performance</a:t>
            </a:r>
            <a:endParaRPr lang="en-US" sz="2000" dirty="0">
              <a:latin typeface="Verdana"/>
              <a:ea typeface="Verdana"/>
              <a:cs typeface="Verdana"/>
              <a:sym typeface="Verdana"/>
            </a:endParaRPr>
          </a:p>
        </p:txBody>
      </p:sp>
      <p:sp>
        <p:nvSpPr>
          <p:cNvPr id="3" name="Text Placeholder 2">
            <a:extLst>
              <a:ext uri="{FF2B5EF4-FFF2-40B4-BE49-F238E27FC236}">
                <a16:creationId xmlns:a16="http://schemas.microsoft.com/office/drawing/2014/main" id="{328597EB-1124-4559-922E-7ED12DE4AAB1}"/>
              </a:ext>
            </a:extLst>
          </p:cNvPr>
          <p:cNvSpPr>
            <a:spLocks noGrp="1"/>
          </p:cNvSpPr>
          <p:nvPr>
            <p:ph type="body" idx="1"/>
          </p:nvPr>
        </p:nvSpPr>
        <p:spPr/>
        <p:txBody>
          <a:bodyPr/>
          <a:lstStyle/>
          <a:p>
            <a:endParaRPr lang="en-GB"/>
          </a:p>
        </p:txBody>
      </p:sp>
      <p:pic>
        <p:nvPicPr>
          <p:cNvPr id="7" name="Picture 6" descr="https://lh5.googleusercontent.com/9DJUjKLCuD6YckawZ1mfLJ1PfYdtjGfG4z6_URZAjGUJJu8wSeC40z3IwLhSP9wVWVE7InfaPbPL3CcEoBW0voQpxbqebpHpzN-55aQYSEBC8PqYCKqqeXaeLLzgReEJFBvmN-96">
            <a:extLst>
              <a:ext uri="{FF2B5EF4-FFF2-40B4-BE49-F238E27FC236}">
                <a16:creationId xmlns:a16="http://schemas.microsoft.com/office/drawing/2014/main" id="{2252B82B-F586-4C8D-BD3C-CB70EFC060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1465" y="1070451"/>
            <a:ext cx="5041071" cy="3147981"/>
          </a:xfrm>
          <a:prstGeom prst="rect">
            <a:avLst/>
          </a:prstGeom>
          <a:noFill/>
          <a:ln>
            <a:noFill/>
          </a:ln>
        </p:spPr>
      </p:pic>
    </p:spTree>
    <p:extLst>
      <p:ext uri="{BB962C8B-B14F-4D97-AF65-F5344CB8AC3E}">
        <p14:creationId xmlns:p14="http://schemas.microsoft.com/office/powerpoint/2010/main" val="4065445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The business case for diversity</a:t>
            </a:r>
            <a:endParaRPr lang="en-US" sz="2000" dirty="0">
              <a:latin typeface="Verdana"/>
              <a:ea typeface="Verdana"/>
              <a:cs typeface="Verdana"/>
              <a:sym typeface="Verdana"/>
            </a:endParaRPr>
          </a:p>
        </p:txBody>
      </p:sp>
      <p:sp>
        <p:nvSpPr>
          <p:cNvPr id="5" name="Google Shape;77;p15">
            <a:extLst>
              <a:ext uri="{FF2B5EF4-FFF2-40B4-BE49-F238E27FC236}">
                <a16:creationId xmlns:a16="http://schemas.microsoft.com/office/drawing/2014/main" id="{ECEBF809-2E55-49E6-8610-6F58EE910008}"/>
              </a:ext>
            </a:extLst>
          </p:cNvPr>
          <p:cNvSpPr txBox="1">
            <a:spLocks noGrp="1"/>
          </p:cNvSpPr>
          <p:nvPr>
            <p:ph type="body" idx="1"/>
          </p:nvPr>
        </p:nvSpPr>
        <p:spPr>
          <a:xfrm>
            <a:off x="144431" y="1093426"/>
            <a:ext cx="8687869" cy="3503656"/>
          </a:xfrm>
          <a:prstGeom prst="rect">
            <a:avLst/>
          </a:prstGeom>
        </p:spPr>
        <p:txBody>
          <a:bodyPr spcFirstLastPara="1" wrap="square" lIns="91425" tIns="91425" rIns="91425" bIns="91425" anchor="t" anchorCtr="0">
            <a:noAutofit/>
          </a:bodyPr>
          <a:lstStyle/>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Winning the war for talent</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Strengthening customer orientation</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Improving decision making &amp; innovation</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Increasing employee satisfaction</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Enhancing the company’s image</a:t>
            </a:r>
          </a:p>
          <a:p>
            <a:pPr marL="114300" lvl="0" indent="0" algn="just">
              <a:buNone/>
            </a:pPr>
            <a:r>
              <a:rPr lang="en-US" sz="2400" dirty="0"/>
              <a:t> </a:t>
            </a:r>
            <a:r>
              <a:rPr lang="en-US" sz="1600" dirty="0"/>
              <a:t> </a:t>
            </a:r>
            <a:endParaRPr lang="en-US" sz="2400" dirty="0"/>
          </a:p>
          <a:p>
            <a:pPr marL="0" lvl="0" indent="0" algn="l" rtl="0">
              <a:spcBef>
                <a:spcPts val="0"/>
              </a:spcBef>
              <a:spcAft>
                <a:spcPts val="1600"/>
              </a:spcAft>
              <a:buNone/>
            </a:pPr>
            <a:endParaRPr sz="2400" dirty="0">
              <a:latin typeface="Verdana"/>
              <a:ea typeface="Verdana"/>
              <a:cs typeface="Verdana"/>
              <a:sym typeface="Verdana"/>
            </a:endParaRPr>
          </a:p>
        </p:txBody>
      </p:sp>
    </p:spTree>
    <p:extLst>
      <p:ext uri="{BB962C8B-B14F-4D97-AF65-F5344CB8AC3E}">
        <p14:creationId xmlns:p14="http://schemas.microsoft.com/office/powerpoint/2010/main" val="113456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484308" y="32733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Ti</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57" name="Google Shape;57;p13"/>
          <p:cNvSpPr/>
          <p:nvPr/>
        </p:nvSpPr>
        <p:spPr>
          <a:xfrm>
            <a:off x="0" y="1585425"/>
            <a:ext cx="6679580" cy="20526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err="1">
                <a:solidFill>
                  <a:schemeClr val="lt1"/>
                </a:solidFill>
                <a:latin typeface="Verdana"/>
                <a:ea typeface="Verdana"/>
                <a:cs typeface="Verdana"/>
                <a:sym typeface="Verdana"/>
              </a:rPr>
              <a:t>NiMAP</a:t>
            </a:r>
            <a:r>
              <a:rPr lang="en-GB" sz="4000" dirty="0">
                <a:solidFill>
                  <a:schemeClr val="lt1"/>
                </a:solidFill>
                <a:latin typeface="Verdana"/>
                <a:ea typeface="Verdana"/>
                <a:cs typeface="Verdana"/>
                <a:sym typeface="Verdana"/>
              </a:rPr>
              <a:t> MODULE</a:t>
            </a:r>
            <a:r>
              <a:rPr lang="en" sz="4000" dirty="0">
                <a:solidFill>
                  <a:schemeClr val="lt1"/>
                </a:solidFill>
                <a:latin typeface="Verdana"/>
                <a:ea typeface="Verdana"/>
                <a:cs typeface="Verdana"/>
                <a:sym typeface="Verdana"/>
              </a:rPr>
              <a:t> 1: </a:t>
            </a:r>
            <a:r>
              <a:rPr lang="en-GB" sz="4000" dirty="0">
                <a:solidFill>
                  <a:schemeClr val="lt1"/>
                </a:solidFill>
                <a:latin typeface="Verdana"/>
                <a:ea typeface="Verdana"/>
                <a:cs typeface="Verdana"/>
                <a:sym typeface="Verdana"/>
              </a:rPr>
              <a:t>Multicultural diversity on the agenda</a:t>
            </a:r>
            <a:endParaRPr sz="4000" dirty="0">
              <a:solidFill>
                <a:schemeClr val="lt1"/>
              </a:solidFill>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a:solidFill>
                  <a:srgbClr val="004C97"/>
                </a:solidFill>
                <a:latin typeface="Verdana"/>
                <a:ea typeface="Verdana"/>
                <a:cs typeface="Verdana"/>
              </a:rPr>
              <a:t>Winning the war for talent</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377AAC61-88DF-416E-A5D9-E711419601C5}"/>
              </a:ext>
            </a:extLst>
          </p:cNvPr>
          <p:cNvSpPr txBox="1">
            <a:spLocks/>
          </p:cNvSpPr>
          <p:nvPr/>
        </p:nvSpPr>
        <p:spPr>
          <a:xfrm>
            <a:off x="109728" y="906592"/>
            <a:ext cx="8304624" cy="3330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38163" indent="0">
              <a:buNone/>
            </a:pP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38163" indent="0" algn="just">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“In our </a:t>
            </a:r>
            <a:r>
              <a:rPr lang="en-US" sz="2000" i="1" dirty="0" err="1">
                <a:solidFill>
                  <a:schemeClr val="tx1"/>
                </a:solidFill>
                <a:latin typeface="Verdana" panose="020B0604030504040204" pitchFamily="34" charset="0"/>
                <a:ea typeface="Verdana" panose="020B0604030504040204" pitchFamily="34" charset="0"/>
                <a:cs typeface="Verdana" panose="020B0604030504040204" pitchFamily="34" charset="0"/>
              </a:rPr>
              <a:t>organisation</a:t>
            </a: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 it didn’t matter where someone was coming from, but they needed to speak Dutch or French. Only for the IT department it was OK if one could speak only English. But we feel that the war for talent is larger than ever, so we recently adapted our strict language requirements in all our departments.”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(HR manager, Insurance company).</a:t>
            </a:r>
          </a:p>
          <a:p>
            <a:pPr marL="139700" indent="0" algn="just" fontAlgn="base">
              <a:buFont typeface="Arial"/>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gn="just">
              <a:buFont typeface="Arial"/>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0" indent="0" algn="just">
              <a:spcAft>
                <a:spcPts val="1600"/>
              </a:spcAft>
              <a:buFont typeface="Arial"/>
              <a:buNone/>
            </a:pPr>
            <a:endParaRPr lang="en-US"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657104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Strengthening customer orientation</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377AAC61-88DF-416E-A5D9-E711419601C5}"/>
              </a:ext>
            </a:extLst>
          </p:cNvPr>
          <p:cNvSpPr txBox="1">
            <a:spLocks/>
          </p:cNvSpPr>
          <p:nvPr/>
        </p:nvSpPr>
        <p:spPr>
          <a:xfrm>
            <a:off x="132240" y="888814"/>
            <a:ext cx="8048592" cy="3330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38163" indent="0">
              <a:buFont typeface="Arial"/>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596900" lvl="1" indent="0" algn="just">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“We have people of different nationalities in our team. So we have a lot of inside knowledge about different cultures and countries. This enables us to penetrate new markets.” </a:t>
            </a:r>
          </a:p>
          <a:p>
            <a:pPr marL="596900" lvl="1" indent="0" algn="just">
              <a:buNone/>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(Talent manager, pharmaceutical company)</a:t>
            </a:r>
          </a:p>
          <a:p>
            <a:pPr marL="538163" indent="0">
              <a:buFont typeface="Arial"/>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39700" indent="0" fontAlgn="base">
              <a:buFont typeface="Arial"/>
              <a:buNone/>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gn="just">
              <a:buFont typeface="Arial"/>
              <a:buNone/>
            </a:pPr>
            <a:r>
              <a:rPr lang="en-US" sz="2000" dirty="0">
                <a:latin typeface="Verdana" panose="020B0604030504040204" pitchFamily="34" charset="0"/>
                <a:ea typeface="Verdana" panose="020B0604030504040204" pitchFamily="34" charset="0"/>
                <a:cs typeface="Verdana" panose="020B0604030504040204" pitchFamily="34" charset="0"/>
              </a:rPr>
              <a:t>  </a:t>
            </a:r>
          </a:p>
          <a:p>
            <a:pPr marL="0" indent="0">
              <a:spcAft>
                <a:spcPts val="1600"/>
              </a:spcAft>
              <a:buFont typeface="Arial"/>
              <a:buNone/>
            </a:pPr>
            <a:endParaRPr lang="en-US" sz="2000"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958882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Improving decision making &amp; innovation</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377AAC61-88DF-416E-A5D9-E711419601C5}"/>
              </a:ext>
            </a:extLst>
          </p:cNvPr>
          <p:cNvSpPr txBox="1">
            <a:spLocks/>
          </p:cNvSpPr>
          <p:nvPr/>
        </p:nvSpPr>
        <p:spPr>
          <a:xfrm>
            <a:off x="0" y="913198"/>
            <a:ext cx="8363712" cy="3330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96900" lvl="1" indent="0" algn="just">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“By observing other ways of working, you can learn a lot. So I believe that a diverse workforce boosts competence development. Furthermore, it brings people closer; when people need to work together with people of different cultures, they start to develop greater understanding for each other and that way, many prejudices disappear.” </a:t>
            </a:r>
          </a:p>
          <a:p>
            <a:pPr marL="596900" lvl="1" indent="0" algn="just">
              <a:buNone/>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(HR manager, international company)</a:t>
            </a:r>
          </a:p>
          <a:p>
            <a:pPr marL="538163" indent="0">
              <a:buFont typeface="Arial"/>
              <a:buNone/>
            </a:pP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US" i="1" dirty="0">
                <a:latin typeface="Verdana" panose="020B0604030504040204" pitchFamily="34" charset="0"/>
                <a:ea typeface="Verdana" panose="020B0604030504040204" pitchFamily="34" charset="0"/>
                <a:cs typeface="Verdana" panose="020B0604030504040204" pitchFamily="34" charset="0"/>
              </a:rPr>
            </a:br>
            <a:endParaRPr lang="en-US"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39700" indent="0" fontAlgn="base">
              <a:buFont typeface="Arial"/>
              <a:buNone/>
            </a:pPr>
            <a:endParaRPr lang="en-US"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gn="just">
              <a:buFont typeface="Arial"/>
              <a:buNone/>
            </a:pPr>
            <a:r>
              <a:rPr lang="en-US" i="1" dirty="0">
                <a:latin typeface="Verdana" panose="020B0604030504040204" pitchFamily="34" charset="0"/>
                <a:ea typeface="Verdana" panose="020B0604030504040204" pitchFamily="34" charset="0"/>
                <a:cs typeface="Verdana" panose="020B0604030504040204" pitchFamily="34" charset="0"/>
              </a:rPr>
              <a:t>  </a:t>
            </a:r>
          </a:p>
          <a:p>
            <a:pPr marL="0" indent="0">
              <a:spcAft>
                <a:spcPts val="1600"/>
              </a:spcAft>
              <a:buFont typeface="Arial"/>
              <a:buNone/>
            </a:pPr>
            <a:endParaRPr lang="en-US" i="1"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137150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sym typeface="Verdana"/>
              </a:rPr>
              <a:t>Fostering employee satisfaction</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377AAC61-88DF-416E-A5D9-E711419601C5}"/>
              </a:ext>
            </a:extLst>
          </p:cNvPr>
          <p:cNvSpPr txBox="1">
            <a:spLocks/>
          </p:cNvSpPr>
          <p:nvPr/>
        </p:nvSpPr>
        <p:spPr>
          <a:xfrm>
            <a:off x="144432" y="1132654"/>
            <a:ext cx="7936800" cy="3330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96900" lvl="1" indent="0" algn="just">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“We are an international company. Our clients expect that we reflect the diversity of our ecosystem in our workforce. Also our employees, especially the millennials, expect a diverse workforce when they opt to work for an international company.”  </a:t>
            </a:r>
          </a:p>
          <a:p>
            <a:pPr marL="596900" lvl="1" indent="0" algn="just">
              <a:buNone/>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(business manager, services company)</a:t>
            </a:r>
          </a:p>
          <a:p>
            <a:pPr marL="538163" indent="0">
              <a:buFont typeface="Arial"/>
              <a:buNone/>
            </a:pP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39700" indent="0" fontAlgn="base">
              <a:buFont typeface="Arial"/>
              <a:buNone/>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gn="just">
              <a:buFont typeface="Arial"/>
              <a:buNone/>
            </a:pPr>
            <a:r>
              <a:rPr lang="en-US" sz="2000" dirty="0">
                <a:latin typeface="Verdana" panose="020B0604030504040204" pitchFamily="34" charset="0"/>
                <a:ea typeface="Verdana" panose="020B0604030504040204" pitchFamily="34" charset="0"/>
                <a:cs typeface="Verdana" panose="020B0604030504040204" pitchFamily="34" charset="0"/>
              </a:rPr>
              <a:t>  </a:t>
            </a:r>
          </a:p>
          <a:p>
            <a:pPr marL="0" indent="0">
              <a:spcAft>
                <a:spcPts val="1600"/>
              </a:spcAft>
              <a:buFont typeface="Arial"/>
              <a:buNone/>
            </a:pPr>
            <a:endParaRPr lang="en-US" sz="2000"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466902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Enhancing the company’s image</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377AAC61-88DF-416E-A5D9-E711419601C5}"/>
              </a:ext>
            </a:extLst>
          </p:cNvPr>
          <p:cNvSpPr txBox="1">
            <a:spLocks/>
          </p:cNvSpPr>
          <p:nvPr/>
        </p:nvSpPr>
        <p:spPr>
          <a:xfrm>
            <a:off x="168816" y="784672"/>
            <a:ext cx="8365584" cy="3330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96900" lvl="1" indent="0" algn="just">
              <a:buNone/>
            </a:pPr>
            <a:r>
              <a:rPr lang="en-US" sz="1800" i="1" dirty="0">
                <a:solidFill>
                  <a:schemeClr val="tx1"/>
                </a:solidFill>
                <a:latin typeface="Verdana" panose="020B0604030504040204" pitchFamily="34" charset="0"/>
                <a:ea typeface="Verdana" panose="020B0604030504040204" pitchFamily="34" charset="0"/>
                <a:cs typeface="Verdana" panose="020B0604030504040204" pitchFamily="34" charset="0"/>
              </a:rPr>
              <a:t>“I think a broad range of stakeholders are a little fed up that change around diversity and equity is not happening at a faster pace. We will see employees getting more vocal and demanding their employers take action on diversity related issues. We have already seen this with some companies in 2018 like Google, but I feel more employees will feel empowered and expect more from their employers in this regard. Investors will continue to see diversity as an indicator of a company’s long term success.” </a:t>
            </a:r>
          </a:p>
          <a:p>
            <a:pPr marL="596900" lvl="1" indent="0" algn="just">
              <a:buNone/>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(VP, software company)</a:t>
            </a:r>
          </a:p>
          <a:p>
            <a:pPr marL="538163" indent="0">
              <a:buFont typeface="Arial"/>
              <a:buNone/>
            </a:pPr>
            <a:br>
              <a:rPr lang="en-US" dirty="0">
                <a:latin typeface="Verdana" panose="020B0604030504040204" pitchFamily="34" charset="0"/>
                <a:ea typeface="Verdana" panose="020B0604030504040204" pitchFamily="34" charset="0"/>
                <a:cs typeface="Verdana" panose="020B0604030504040204" pitchFamily="34" charset="0"/>
              </a:rPr>
            </a:b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39700" indent="0" fontAlgn="base">
              <a:buFont typeface="Arial"/>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gn="just">
              <a:buFont typeface="Arial"/>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0" indent="0">
              <a:spcAft>
                <a:spcPts val="1600"/>
              </a:spcAft>
              <a:buFont typeface="Arial"/>
              <a:buNone/>
            </a:pPr>
            <a:endParaRPr lang="en-US"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313941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Risks of being non-diverse</a:t>
            </a:r>
            <a:endParaRPr lang="en-US" sz="2000" dirty="0">
              <a:latin typeface="Verdana"/>
              <a:ea typeface="Verdana"/>
              <a:cs typeface="Verdana"/>
              <a:sym typeface="Verdana"/>
            </a:endParaRPr>
          </a:p>
        </p:txBody>
      </p:sp>
      <p:sp>
        <p:nvSpPr>
          <p:cNvPr id="4" name="Google Shape;77;p15">
            <a:extLst>
              <a:ext uri="{FF2B5EF4-FFF2-40B4-BE49-F238E27FC236}">
                <a16:creationId xmlns:a16="http://schemas.microsoft.com/office/drawing/2014/main" id="{7BF34E1D-F541-494A-9557-08B22B9E0F94}"/>
              </a:ext>
            </a:extLst>
          </p:cNvPr>
          <p:cNvSpPr txBox="1">
            <a:spLocks noGrp="1"/>
          </p:cNvSpPr>
          <p:nvPr>
            <p:ph type="body" idx="1"/>
          </p:nvPr>
        </p:nvSpPr>
        <p:spPr>
          <a:xfrm>
            <a:off x="-128838" y="1097280"/>
            <a:ext cx="8687869" cy="3749371"/>
          </a:xfrm>
          <a:prstGeom prst="rect">
            <a:avLst/>
          </a:prstGeom>
        </p:spPr>
        <p:txBody>
          <a:bodyPr spcFirstLastPara="1" wrap="square" lIns="91425" tIns="91425" rIns="91425" bIns="91425" anchor="t" anchorCtr="0">
            <a:noAutofit/>
          </a:bodyPr>
          <a:lstStyle/>
          <a:p>
            <a:pPr marL="939800" lvl="1" indent="-342900" algn="just">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Limited access to talent</a:t>
            </a:r>
          </a:p>
          <a:p>
            <a:pPr marL="939800" lvl="1" indent="-342900" algn="just">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Irrelevance</a:t>
            </a:r>
          </a:p>
          <a:p>
            <a:pPr marL="939800" lvl="1" indent="-342900" algn="just">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Turnover</a:t>
            </a:r>
          </a:p>
          <a:p>
            <a:pPr marL="939800" lvl="1" indent="-342900" algn="just">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Negative brand</a:t>
            </a:r>
          </a:p>
          <a:p>
            <a:pPr marL="939800" lvl="1" indent="-342900" algn="just">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Negative reactions</a:t>
            </a:r>
          </a:p>
          <a:p>
            <a:pPr marL="0" lvl="0" indent="0" algn="l" rtl="0">
              <a:spcBef>
                <a:spcPts val="0"/>
              </a:spcBef>
              <a:spcAft>
                <a:spcPts val="1600"/>
              </a:spcAft>
              <a:buNone/>
            </a:pPr>
            <a:endParaRPr dirty="0">
              <a:latin typeface="Verdana"/>
              <a:ea typeface="Verdana"/>
              <a:cs typeface="Verdana"/>
              <a:sym typeface="Verdana"/>
            </a:endParaRPr>
          </a:p>
        </p:txBody>
      </p:sp>
    </p:spTree>
    <p:extLst>
      <p:ext uri="{BB962C8B-B14F-4D97-AF65-F5344CB8AC3E}">
        <p14:creationId xmlns:p14="http://schemas.microsoft.com/office/powerpoint/2010/main" val="1561501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B5E622-95EF-446B-B991-8C231E5DE1BA}"/>
              </a:ext>
            </a:extLst>
          </p:cNvPr>
          <p:cNvSpPr>
            <a:spLocks noGrp="1"/>
          </p:cNvSpPr>
          <p:nvPr>
            <p:ph type="body" idx="1"/>
          </p:nvPr>
        </p:nvSpPr>
        <p:spPr>
          <a:xfrm>
            <a:off x="0" y="0"/>
            <a:ext cx="9215120" cy="5143500"/>
          </a:xfrm>
          <a:solidFill>
            <a:srgbClr val="0B5394"/>
          </a:solidFill>
        </p:spPr>
        <p:txBody>
          <a:bodyPr/>
          <a:lstStyle/>
          <a:p>
            <a:pPr marL="114300" indent="0">
              <a:buNone/>
            </a:pPr>
            <a:endParaRPr lang="en-GB" dirty="0">
              <a:solidFill>
                <a:schemeClr val="bg1"/>
              </a:solidFill>
            </a:endParaRPr>
          </a:p>
          <a:p>
            <a:pPr marL="114300" indent="0">
              <a:buNone/>
            </a:pPr>
            <a:endParaRPr lang="en-GB" dirty="0">
              <a:solidFill>
                <a:schemeClr val="bg1"/>
              </a:solidFill>
            </a:endParaRPr>
          </a:p>
          <a:p>
            <a:pPr marL="114300" indent="0">
              <a:buNone/>
            </a:pPr>
            <a:endParaRPr lang="en-GB" dirty="0">
              <a:solidFill>
                <a:schemeClr val="bg1"/>
              </a:solidFill>
            </a:endParaRPr>
          </a:p>
          <a:p>
            <a:pPr marL="114300" indent="0">
              <a:buNone/>
            </a:pPr>
            <a:endParaRPr lang="en-GB" dirty="0">
              <a:solidFill>
                <a:schemeClr val="bg1"/>
              </a:solidFill>
            </a:endParaRPr>
          </a:p>
          <a:p>
            <a:pPr marL="114300" indent="0">
              <a:buNone/>
            </a:pPr>
            <a:endParaRPr lang="en-GB" dirty="0">
              <a:solidFill>
                <a:schemeClr val="bg1"/>
              </a:solidFill>
            </a:endParaRPr>
          </a:p>
          <a:p>
            <a:pPr marL="114300" indent="0">
              <a:buNone/>
            </a:pPr>
            <a:endParaRPr lang="en-GB" dirty="0">
              <a:solidFill>
                <a:schemeClr val="bg1"/>
              </a:solidFill>
            </a:endParaRPr>
          </a:p>
          <a:p>
            <a:pPr marL="114300" indent="0" algn="ctr">
              <a:buNone/>
            </a:pPr>
            <a:r>
              <a:rPr lang="en-GB" sz="4400" b="1" dirty="0">
                <a:solidFill>
                  <a:schemeClr val="bg1"/>
                </a:solidFill>
              </a:rPr>
              <a:t>4. </a:t>
            </a:r>
            <a:r>
              <a:rPr lang="en-GB" sz="3600" b="1" dirty="0">
                <a:solidFill>
                  <a:schemeClr val="bg1"/>
                </a:solidFill>
              </a:rPr>
              <a:t>When to start</a:t>
            </a:r>
          </a:p>
        </p:txBody>
      </p:sp>
    </p:spTree>
    <p:extLst>
      <p:ext uri="{BB962C8B-B14F-4D97-AF65-F5344CB8AC3E}">
        <p14:creationId xmlns:p14="http://schemas.microsoft.com/office/powerpoint/2010/main" val="3826134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Triggers to start working on diversity</a:t>
            </a:r>
            <a:endParaRPr lang="en-US" sz="2000" dirty="0">
              <a:latin typeface="Verdana"/>
              <a:ea typeface="Verdana"/>
              <a:cs typeface="Verdana"/>
              <a:sym typeface="Verdana"/>
            </a:endParaRPr>
          </a:p>
        </p:txBody>
      </p:sp>
      <p:sp>
        <p:nvSpPr>
          <p:cNvPr id="3" name="Text Placeholder 2">
            <a:extLst>
              <a:ext uri="{FF2B5EF4-FFF2-40B4-BE49-F238E27FC236}">
                <a16:creationId xmlns:a16="http://schemas.microsoft.com/office/drawing/2014/main" id="{C12D5982-7F4C-43CB-854E-0DAA2CA776C4}"/>
              </a:ext>
            </a:extLst>
          </p:cNvPr>
          <p:cNvSpPr>
            <a:spLocks noGrp="1"/>
          </p:cNvSpPr>
          <p:nvPr>
            <p:ph type="body" idx="1"/>
          </p:nvPr>
        </p:nvSpPr>
        <p:spPr/>
        <p:txBody>
          <a:bodyPr/>
          <a:lstStyle/>
          <a:p>
            <a:endParaRPr lang="en-GB"/>
          </a:p>
        </p:txBody>
      </p:sp>
      <p:sp>
        <p:nvSpPr>
          <p:cNvPr id="7" name="Google Shape;77;p15">
            <a:extLst>
              <a:ext uri="{FF2B5EF4-FFF2-40B4-BE49-F238E27FC236}">
                <a16:creationId xmlns:a16="http://schemas.microsoft.com/office/drawing/2014/main" id="{48A99A32-4CC0-40C0-977F-F23E8E5F2895}"/>
              </a:ext>
            </a:extLst>
          </p:cNvPr>
          <p:cNvSpPr txBox="1">
            <a:spLocks/>
          </p:cNvSpPr>
          <p:nvPr/>
        </p:nvSpPr>
        <p:spPr>
          <a:xfrm>
            <a:off x="144432" y="810724"/>
            <a:ext cx="8687868" cy="40380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076325" fontAlgn="base">
              <a:lnSpc>
                <a:spcPct val="150000"/>
              </a:lnSpc>
              <a:buFont typeface="+mj-lt"/>
              <a:buAutoNum type="arabicPeriod"/>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630238" fontAlgn="base">
              <a:lnSpc>
                <a:spcPct val="150000"/>
              </a:lnSpc>
              <a:buFont typeface="+mj-lt"/>
              <a:buAutoNum type="arabicPeriod"/>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 new business development kick-off abroad</a:t>
            </a:r>
          </a:p>
          <a:p>
            <a:pPr marL="630238" fontAlgn="base">
              <a:lnSpc>
                <a:spcPct val="150000"/>
              </a:lnSpc>
              <a:buFont typeface="+mj-lt"/>
              <a:buAutoNum type="arabicPeriod"/>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An acquisition of an international company or merger with an international group </a:t>
            </a:r>
          </a:p>
          <a:p>
            <a:pPr marL="630238" fontAlgn="base">
              <a:lnSpc>
                <a:spcPct val="150000"/>
              </a:lnSpc>
              <a:buFont typeface="+mj-lt"/>
              <a:buAutoNum type="arabicPeriod"/>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 small diversity initiative such as hiring a refugee</a:t>
            </a:r>
          </a:p>
          <a:p>
            <a:pPr marL="630238" fontAlgn="base">
              <a:lnSpc>
                <a:spcPct val="150000"/>
              </a:lnSpc>
              <a:buFont typeface="+mj-lt"/>
              <a:buAutoNum type="arabicPeriod"/>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Hiring international talent due to a lack of expertise abroad</a:t>
            </a:r>
          </a:p>
          <a:p>
            <a:pPr lvl="1">
              <a:lnSpc>
                <a:spcPct val="150000"/>
              </a:lnSpc>
              <a:buFont typeface="Arial" panose="020B0604020202020204" pitchFamily="34"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Arial" panose="020B0604020202020204" pitchFamily="34"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a:lnSpc>
                <a:spcPct val="150000"/>
              </a:lnSpc>
              <a:buFont typeface="Arial" panose="020B0604020202020204" pitchFamily="34"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spcAft>
                <a:spcPts val="1600"/>
              </a:spcAft>
              <a:buFont typeface="Arial"/>
              <a:buNone/>
            </a:pPr>
            <a:endParaRPr lang="en-US" dirty="0">
              <a:solidFill>
                <a:schemeClr val="tx1"/>
              </a:solidFill>
              <a:latin typeface="Verdana"/>
              <a:ea typeface="Verdana"/>
              <a:cs typeface="Verdana"/>
              <a:sym typeface="Verdana"/>
            </a:endParaRPr>
          </a:p>
        </p:txBody>
      </p:sp>
    </p:spTree>
    <p:extLst>
      <p:ext uri="{BB962C8B-B14F-4D97-AF65-F5344CB8AC3E}">
        <p14:creationId xmlns:p14="http://schemas.microsoft.com/office/powerpoint/2010/main" val="1930306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Triggers to start working on diversity</a:t>
            </a:r>
            <a:endParaRPr lang="en-US" sz="2000" dirty="0">
              <a:latin typeface="Verdana"/>
              <a:ea typeface="Verdana"/>
              <a:cs typeface="Verdana"/>
              <a:sym typeface="Verdana"/>
            </a:endParaRPr>
          </a:p>
        </p:txBody>
      </p:sp>
      <p:sp>
        <p:nvSpPr>
          <p:cNvPr id="9" name="Google Shape;77;p15">
            <a:extLst>
              <a:ext uri="{FF2B5EF4-FFF2-40B4-BE49-F238E27FC236}">
                <a16:creationId xmlns:a16="http://schemas.microsoft.com/office/drawing/2014/main" id="{69B6889C-C22B-4D6C-9DEE-D0BBA15BCFA6}"/>
              </a:ext>
            </a:extLst>
          </p:cNvPr>
          <p:cNvSpPr txBox="1">
            <a:spLocks noGrp="1"/>
          </p:cNvSpPr>
          <p:nvPr>
            <p:ph type="body" idx="1"/>
          </p:nvPr>
        </p:nvSpPr>
        <p:spPr>
          <a:xfrm>
            <a:off x="133922" y="1078095"/>
            <a:ext cx="8656510" cy="4038002"/>
          </a:xfrm>
          <a:prstGeom prst="rect">
            <a:avLst/>
          </a:prstGeom>
        </p:spPr>
        <p:txBody>
          <a:bodyPr spcFirstLastPara="1" wrap="square" lIns="91425" tIns="91425" rIns="91425" bIns="91425" anchor="t" anchorCtr="0">
            <a:noAutofit/>
          </a:bodyPr>
          <a:lstStyle/>
          <a:p>
            <a:pPr marL="114300" indent="0" algn="just">
              <a:lnSpc>
                <a:spcPct val="150000"/>
              </a:lnSpc>
              <a:buNone/>
            </a:pP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“We are super diverse, but I should say that this happened more by accident than by intention. We were looking for skilled employees, and those are hard to find. So we started looking outside of Belgium. And then, one day, you notice that you actually have a quite diverse team. We experienced that this worked well, we became more innovative and our employees were more dedicated. That is why we are now striving for the target goal of 50%.”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(CHRO, biotechnology company)</a:t>
            </a:r>
          </a:p>
          <a:p>
            <a:pPr marL="114300" indent="0">
              <a:lnSpc>
                <a:spcPct val="150000"/>
              </a:lnSpc>
              <a:buNone/>
            </a:pPr>
            <a:b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a:lnSpc>
                <a:spcPct val="150000"/>
              </a:lnSpc>
              <a:buFont typeface="Arial" panose="020B0604020202020204" pitchFamily="34"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150000"/>
              </a:lnSpc>
              <a:spcBef>
                <a:spcPts val="0"/>
              </a:spcBef>
              <a:spcAft>
                <a:spcPts val="1600"/>
              </a:spcAft>
              <a:buNone/>
            </a:pPr>
            <a:endParaRPr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540817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Triggers to start working on diversity</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1AD5E55E-75BB-4866-9243-3DE245A190FC}"/>
              </a:ext>
            </a:extLst>
          </p:cNvPr>
          <p:cNvSpPr txBox="1">
            <a:spLocks/>
          </p:cNvSpPr>
          <p:nvPr/>
        </p:nvSpPr>
        <p:spPr>
          <a:xfrm>
            <a:off x="357352" y="810724"/>
            <a:ext cx="7723879" cy="40380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fontAlgn="base">
              <a:lnSpc>
                <a:spcPct val="150000"/>
              </a:lnSpc>
              <a:buFont typeface="Arial"/>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fontAlgn="base">
              <a:lnSpc>
                <a:spcPct val="150000"/>
              </a:lnSpc>
              <a:buFont typeface="+mj-lt"/>
              <a:buAutoNum type="arabicPeriod"/>
            </a:pP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Experiment with diversity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 situations where it might be relevant to your business </a:t>
            </a:r>
          </a:p>
          <a:p>
            <a:pPr algn="just" fontAlgn="base">
              <a:lnSpc>
                <a:spcPct val="150000"/>
              </a:lnSpc>
              <a:buFont typeface="+mj-lt"/>
              <a:buAutoNum type="arabicPeriod"/>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Learn about the </a:t>
            </a: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opportunities and challenges for your </a:t>
            </a:r>
            <a:r>
              <a:rPr lang="en-US" b="1" dirty="0" err="1">
                <a:solidFill>
                  <a:schemeClr val="tx1"/>
                </a:solidFill>
                <a:latin typeface="Verdana" panose="020B0604030504040204" pitchFamily="34" charset="0"/>
                <a:ea typeface="Verdana" panose="020B0604030504040204" pitchFamily="34" charset="0"/>
                <a:cs typeface="Verdana" panose="020B0604030504040204" pitchFamily="34" charset="0"/>
              </a:rPr>
              <a:t>organisation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just" fontAlgn="base">
              <a:lnSpc>
                <a:spcPct val="150000"/>
              </a:lnSpc>
              <a:buFont typeface="+mj-lt"/>
              <a:buAutoNum type="arabicPeriod"/>
            </a:pP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Start building a strategy and action plan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for full implementation (see Tool 2).</a:t>
            </a:r>
          </a:p>
          <a:p>
            <a:pPr marL="114300" indent="0" algn="just">
              <a:lnSpc>
                <a:spcPct val="150000"/>
              </a:lnSpc>
              <a:buFont typeface="Arial"/>
              <a:buNone/>
            </a:pPr>
            <a:b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a:lnSpc>
                <a:spcPct val="150000"/>
              </a:lnSpc>
              <a:buFont typeface="Arial" panose="020B0604020202020204" pitchFamily="34"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50000"/>
              </a:lnSpc>
              <a:spcAft>
                <a:spcPts val="1600"/>
              </a:spcAft>
              <a:buFont typeface="Arial"/>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18069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Title 2">
            <a:extLst>
              <a:ext uri="{FF2B5EF4-FFF2-40B4-BE49-F238E27FC236}">
                <a16:creationId xmlns:a16="http://schemas.microsoft.com/office/drawing/2014/main" id="{3CCA89ED-504E-4388-ADC8-2ADE5869CB00}"/>
              </a:ext>
            </a:extLst>
          </p:cNvPr>
          <p:cNvSpPr>
            <a:spLocks noGrp="1"/>
          </p:cNvSpPr>
          <p:nvPr>
            <p:ph type="title"/>
          </p:nvPr>
        </p:nvSpPr>
        <p:spPr/>
        <p:txBody>
          <a:bodyPr/>
          <a:lstStyle/>
          <a:p>
            <a:r>
              <a:rPr lang="en-GB" dirty="0"/>
              <a:t>Table of contents</a:t>
            </a:r>
          </a:p>
        </p:txBody>
      </p:sp>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sp>
        <p:nvSpPr>
          <p:cNvPr id="2" name="TextBox 1">
            <a:extLst>
              <a:ext uri="{FF2B5EF4-FFF2-40B4-BE49-F238E27FC236}">
                <a16:creationId xmlns:a16="http://schemas.microsoft.com/office/drawing/2014/main" id="{5C39EA24-A008-43AD-BE0F-6B246AE4A5AA}"/>
              </a:ext>
            </a:extLst>
          </p:cNvPr>
          <p:cNvSpPr txBox="1"/>
          <p:nvPr/>
        </p:nvSpPr>
        <p:spPr>
          <a:xfrm>
            <a:off x="640080" y="1027460"/>
            <a:ext cx="8089392" cy="2808076"/>
          </a:xfrm>
          <a:prstGeom prst="rect">
            <a:avLst/>
          </a:prstGeom>
          <a:noFill/>
        </p:spPr>
        <p:txBody>
          <a:bodyPr wrap="square" rtlCol="0">
            <a:spAutoFit/>
          </a:bodyPr>
          <a:lstStyle/>
          <a:p>
            <a:pPr marL="342900" indent="-342900">
              <a:lnSpc>
                <a:spcPct val="200000"/>
              </a:lnSpc>
              <a:buAutoNum type="arabicPeriod"/>
            </a:pPr>
            <a:r>
              <a:rPr lang="en-GB" sz="2300" dirty="0">
                <a:latin typeface="Verdana" panose="020B0604030504040204" pitchFamily="34" charset="0"/>
                <a:ea typeface="Verdana" panose="020B0604030504040204" pitchFamily="34" charset="0"/>
                <a:cs typeface="Verdana" panose="020B0604030504040204" pitchFamily="34" charset="0"/>
              </a:rPr>
              <a:t>Diversity: the new normal</a:t>
            </a:r>
          </a:p>
          <a:p>
            <a:pPr marL="342900" indent="-342900">
              <a:lnSpc>
                <a:spcPct val="200000"/>
              </a:lnSpc>
              <a:buAutoNum type="arabicPeriod"/>
            </a:pPr>
            <a:r>
              <a:rPr lang="en-GB" sz="2300" dirty="0">
                <a:latin typeface="Verdana" panose="020B0604030504040204" pitchFamily="34" charset="0"/>
                <a:ea typeface="Verdana" panose="020B0604030504040204" pitchFamily="34" charset="0"/>
                <a:cs typeface="Verdana" panose="020B0604030504040204" pitchFamily="34" charset="0"/>
              </a:rPr>
              <a:t>The labour market paradox</a:t>
            </a:r>
          </a:p>
          <a:p>
            <a:pPr marL="342900" indent="-342900">
              <a:lnSpc>
                <a:spcPct val="200000"/>
              </a:lnSpc>
              <a:buAutoNum type="arabicPeriod"/>
            </a:pPr>
            <a:r>
              <a:rPr lang="en-GB" sz="2300" dirty="0">
                <a:latin typeface="Verdana" panose="020B0604030504040204" pitchFamily="34" charset="0"/>
                <a:ea typeface="Verdana" panose="020B0604030504040204" pitchFamily="34" charset="0"/>
                <a:cs typeface="Verdana" panose="020B0604030504040204" pitchFamily="34" charset="0"/>
              </a:rPr>
              <a:t>Why diversity matters</a:t>
            </a:r>
          </a:p>
          <a:p>
            <a:pPr marL="342900" indent="-342900">
              <a:lnSpc>
                <a:spcPct val="200000"/>
              </a:lnSpc>
              <a:buAutoNum type="arabicPeriod"/>
            </a:pPr>
            <a:r>
              <a:rPr lang="en-GB" sz="2300" dirty="0">
                <a:latin typeface="Verdana" panose="020B0604030504040204" pitchFamily="34" charset="0"/>
                <a:ea typeface="Verdana" panose="020B0604030504040204" pitchFamily="34" charset="0"/>
                <a:cs typeface="Verdana" panose="020B0604030504040204" pitchFamily="34" charset="0"/>
              </a:rPr>
              <a:t>When to start with building a diverse organisation</a:t>
            </a:r>
          </a:p>
        </p:txBody>
      </p:sp>
    </p:spTree>
    <p:extLst>
      <p:ext uri="{BB962C8B-B14F-4D97-AF65-F5344CB8AC3E}">
        <p14:creationId xmlns:p14="http://schemas.microsoft.com/office/powerpoint/2010/main" val="3297323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Diversity from the onset</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4E208955-CCE0-4847-8527-73D565DC7B7E}"/>
              </a:ext>
            </a:extLst>
          </p:cNvPr>
          <p:cNvSpPr txBox="1">
            <a:spLocks/>
          </p:cNvSpPr>
          <p:nvPr/>
        </p:nvSpPr>
        <p:spPr>
          <a:xfrm>
            <a:off x="0" y="1042527"/>
            <a:ext cx="5373499" cy="35819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96900" lvl="1" indent="0" algn="just">
              <a:buFont typeface="Arial"/>
              <a:buNone/>
            </a:pPr>
            <a:r>
              <a:rPr lang="en-US" sz="1800">
                <a:solidFill>
                  <a:schemeClr val="tx1"/>
                </a:solidFill>
                <a:latin typeface="Verdana" panose="020B0604030504040204" pitchFamily="34" charset="0"/>
                <a:ea typeface="Verdana" panose="020B0604030504040204" pitchFamily="34" charset="0"/>
                <a:cs typeface="Verdana" panose="020B0604030504040204" pitchFamily="34" charset="0"/>
              </a:rPr>
              <a:t>It is far easier to build a diverse organisation from the ground up than to diversify a large, complex, homogeneous organisation </a:t>
            </a:r>
          </a:p>
          <a:p>
            <a:pPr lvl="1" algn="just">
              <a:buFont typeface="Arial" panose="020B0604020202020204" pitchFamily="34" charset="0"/>
              <a:buChar char="•"/>
            </a:pPr>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600"/>
              </a:spcAft>
              <a:buFont typeface="Arial"/>
              <a:buNone/>
            </a:pPr>
            <a:endParaRPr lang="en-US" sz="2000" dirty="0">
              <a:latin typeface="Verdana"/>
              <a:ea typeface="Verdana"/>
              <a:cs typeface="Verdana"/>
              <a:sym typeface="Verdana"/>
            </a:endParaRPr>
          </a:p>
        </p:txBody>
      </p:sp>
      <p:pic>
        <p:nvPicPr>
          <p:cNvPr id="8" name="Picture 2" descr="Afbeeldingsresultaat voor scale up">
            <a:extLst>
              <a:ext uri="{FF2B5EF4-FFF2-40B4-BE49-F238E27FC236}">
                <a16:creationId xmlns:a16="http://schemas.microsoft.com/office/drawing/2014/main" id="{EDCB2CBC-49E6-4643-BFC2-39AF28815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296" y="1129272"/>
            <a:ext cx="2125318" cy="20119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919BF26-4DF2-408B-8F0F-BFCF664298F5}"/>
              </a:ext>
            </a:extLst>
          </p:cNvPr>
          <p:cNvSpPr/>
          <p:nvPr/>
        </p:nvSpPr>
        <p:spPr>
          <a:xfrm>
            <a:off x="615066" y="3376807"/>
            <a:ext cx="7680960" cy="830997"/>
          </a:xfrm>
          <a:prstGeom prst="rect">
            <a:avLst/>
          </a:prstGeom>
        </p:spPr>
        <p:txBody>
          <a:bodyPr wrap="square">
            <a:spAutoFit/>
          </a:bodyPr>
          <a:lstStyle/>
          <a:p>
            <a:pPr algn="just"/>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“Diversity is not a topic on our agenda. But international growth is high on the agenda and the world is our playground. So building a mixed team is a natural process” </a:t>
            </a: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(CEO, Hello Customer)</a:t>
            </a: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7716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Share positive examples</a:t>
            </a:r>
            <a:endParaRPr lang="en-US" sz="2000" dirty="0">
              <a:latin typeface="Verdana"/>
              <a:ea typeface="Verdana"/>
              <a:cs typeface="Verdana"/>
              <a:sym typeface="Verdana"/>
            </a:endParaRPr>
          </a:p>
        </p:txBody>
      </p:sp>
      <p:sp>
        <p:nvSpPr>
          <p:cNvPr id="9" name="Google Shape;77;p15">
            <a:extLst>
              <a:ext uri="{FF2B5EF4-FFF2-40B4-BE49-F238E27FC236}">
                <a16:creationId xmlns:a16="http://schemas.microsoft.com/office/drawing/2014/main" id="{4AB5B9FA-0F67-435D-829F-9D5AE52B4A39}"/>
              </a:ext>
            </a:extLst>
          </p:cNvPr>
          <p:cNvSpPr txBox="1">
            <a:spLocks noGrp="1"/>
          </p:cNvSpPr>
          <p:nvPr>
            <p:ph type="body" idx="1"/>
          </p:nvPr>
        </p:nvSpPr>
        <p:spPr>
          <a:xfrm>
            <a:off x="144432" y="484588"/>
            <a:ext cx="8687868" cy="4038002"/>
          </a:xfrm>
          <a:prstGeom prst="rect">
            <a:avLst/>
          </a:prstGeom>
        </p:spPr>
        <p:txBody>
          <a:bodyPr spcFirstLastPara="1" wrap="square" lIns="91425" tIns="91425" rIns="91425" bIns="91425" anchor="t" anchorCtr="0">
            <a:noAutofit/>
          </a:bodyPr>
          <a:lstStyle/>
          <a:p>
            <a:pPr marL="596900" lvl="1" indent="0" algn="just">
              <a:buNone/>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47675" lvl="3" indent="0" algn="just">
              <a:lnSpc>
                <a:spcPct val="150000"/>
              </a:lnSpc>
              <a:spcBef>
                <a:spcPts val="600"/>
              </a:spcBef>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“I work in a typical local family firm. We - and I think many similar firms - are never the first movers. Though, examples of bigger </a:t>
            </a:r>
            <a:r>
              <a:rPr lang="en-US" sz="2000" i="1" dirty="0" err="1">
                <a:solidFill>
                  <a:schemeClr val="tx1"/>
                </a:solidFill>
                <a:latin typeface="Verdana" panose="020B0604030504040204" pitchFamily="34" charset="0"/>
                <a:ea typeface="Verdana" panose="020B0604030504040204" pitchFamily="34" charset="0"/>
                <a:cs typeface="Verdana" panose="020B0604030504040204" pitchFamily="34" charset="0"/>
              </a:rPr>
              <a:t>organisations</a:t>
            </a: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 who successfully move forward with it inspire us.”</a:t>
            </a:r>
          </a:p>
          <a:p>
            <a:pPr marL="447675" lvl="3" indent="0" algn="just">
              <a:lnSpc>
                <a:spcPct val="150000"/>
              </a:lnSpc>
              <a:buNone/>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(HR manager, building industry)</a:t>
            </a:r>
          </a:p>
          <a:p>
            <a:pPr marL="0" lvl="0" indent="0" algn="l" rtl="0">
              <a:spcBef>
                <a:spcPts val="0"/>
              </a:spcBef>
              <a:spcAft>
                <a:spcPts val="1600"/>
              </a:spcAft>
              <a:buNone/>
            </a:pPr>
            <a:endParaRPr sz="2000" dirty="0">
              <a:latin typeface="Verdana"/>
              <a:ea typeface="Verdana"/>
              <a:cs typeface="Verdana"/>
              <a:sym typeface="Verdana"/>
            </a:endParaRPr>
          </a:p>
        </p:txBody>
      </p:sp>
    </p:spTree>
    <p:extLst>
      <p:ext uri="{BB962C8B-B14F-4D97-AF65-F5344CB8AC3E}">
        <p14:creationId xmlns:p14="http://schemas.microsoft.com/office/powerpoint/2010/main" val="1108693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GB"/>
              <a:t>Ti</a:t>
            </a:r>
            <a:endParaRPr/>
          </a:p>
        </p:txBody>
      </p:sp>
      <p:sp>
        <p:nvSpPr>
          <p:cNvPr id="63" name="Google Shape;63;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64" name="Google Shape;64;p1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65" name="Google Shape;65;p13"/>
          <p:cNvSpPr/>
          <p:nvPr/>
        </p:nvSpPr>
        <p:spPr>
          <a:xfrm>
            <a:off x="0" y="1585425"/>
            <a:ext cx="667958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err="1">
                <a:solidFill>
                  <a:schemeClr val="lt1"/>
                </a:solidFill>
                <a:latin typeface="Verdana"/>
                <a:ea typeface="Verdana"/>
                <a:cs typeface="Verdana"/>
                <a:sym typeface="Verdana"/>
              </a:rPr>
              <a:t>NiMAP</a:t>
            </a:r>
            <a:r>
              <a:rPr lang="en-GB" sz="3200" b="0" i="0" u="none" strike="noStrike" cap="none" dirty="0">
                <a:solidFill>
                  <a:schemeClr val="lt1"/>
                </a:solidFill>
                <a:latin typeface="Verdana"/>
                <a:ea typeface="Verdana"/>
                <a:cs typeface="Verdana"/>
                <a:sym typeface="Verdana"/>
              </a:rPr>
              <a:t> MODULE 2</a:t>
            </a:r>
            <a:endParaRPr dirty="0"/>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chemeClr val="lt1"/>
                </a:solidFill>
                <a:latin typeface="Verdana"/>
                <a:ea typeface="Verdana"/>
                <a:cs typeface="Verdana"/>
                <a:sym typeface="Verdana"/>
              </a:rPr>
              <a:t>Building a diverse organisation: getting the foundations right</a:t>
            </a:r>
            <a:endParaRPr sz="3200" b="0" i="0" u="none" strike="noStrike" cap="none" dirty="0">
              <a:solidFill>
                <a:schemeClr val="lt1"/>
              </a:solidFill>
              <a:latin typeface="Verdana"/>
              <a:ea typeface="Verdana"/>
              <a:cs typeface="Verdana"/>
              <a:sym typeface="Verdan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nSpc>
                <a:spcPct val="100000"/>
              </a:lnSpc>
              <a:buNone/>
            </a:pPr>
            <a:r>
              <a:rPr lang="en-GB" sz="2400" b="1" dirty="0">
                <a:solidFill>
                  <a:srgbClr val="004C97"/>
                </a:solidFill>
                <a:latin typeface="Verdana"/>
                <a:ea typeface="Verdana"/>
                <a:cs typeface="Verdana"/>
                <a:sym typeface="Verdana"/>
              </a:rPr>
              <a:t>Table of contents</a:t>
            </a:r>
            <a:endParaRPr lang="en-GB" sz="2400" dirty="0"/>
          </a:p>
        </p:txBody>
      </p:sp>
      <p:sp>
        <p:nvSpPr>
          <p:cNvPr id="7" name="Google Shape;74;p14">
            <a:extLst>
              <a:ext uri="{FF2B5EF4-FFF2-40B4-BE49-F238E27FC236}">
                <a16:creationId xmlns:a16="http://schemas.microsoft.com/office/drawing/2014/main" id="{AEBD2F0B-EE11-4EC7-B1AC-DD90261EB7F8}"/>
              </a:ext>
            </a:extLst>
          </p:cNvPr>
          <p:cNvSpPr txBox="1">
            <a:spLocks/>
          </p:cNvSpPr>
          <p:nvPr/>
        </p:nvSpPr>
        <p:spPr>
          <a:xfrm>
            <a:off x="264750" y="495966"/>
            <a:ext cx="8614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228600" algn="just">
              <a:spcBef>
                <a:spcPts val="600"/>
              </a:spcBef>
              <a:buFont typeface="Arial"/>
              <a:buNone/>
            </a:pPr>
            <a:endParaRPr lang="en-US" sz="2600" dirty="0">
              <a:latin typeface="Verdana"/>
              <a:ea typeface="Verdana"/>
              <a:cs typeface="Verdana"/>
              <a:sym typeface="Verdana"/>
            </a:endParaRPr>
          </a:p>
          <a:p>
            <a:pPr algn="just">
              <a:lnSpc>
                <a:spcPct val="150000"/>
              </a:lnSpc>
              <a:spcBef>
                <a:spcPts val="600"/>
              </a:spcBef>
              <a:buFont typeface="Verdana"/>
              <a:buAutoNum type="arabicPeriod"/>
            </a:pPr>
            <a:r>
              <a:rPr lang="en-US" sz="2600" dirty="0">
                <a:solidFill>
                  <a:schemeClr val="dk1"/>
                </a:solidFill>
                <a:latin typeface="Verdana"/>
                <a:ea typeface="Verdana"/>
                <a:cs typeface="Verdana"/>
                <a:sym typeface="Verdana"/>
              </a:rPr>
              <a:t>Critical success factors of building a diverse </a:t>
            </a:r>
            <a:r>
              <a:rPr lang="en-US" sz="2600" dirty="0" err="1">
                <a:solidFill>
                  <a:schemeClr val="dk1"/>
                </a:solidFill>
                <a:latin typeface="Verdana"/>
                <a:ea typeface="Verdana"/>
                <a:cs typeface="Verdana"/>
                <a:sym typeface="Verdana"/>
              </a:rPr>
              <a:t>organisation</a:t>
            </a:r>
            <a:endParaRPr lang="en-US" sz="2600" dirty="0">
              <a:latin typeface="Verdana"/>
              <a:ea typeface="Verdana"/>
              <a:cs typeface="Verdana"/>
              <a:sym typeface="Verdana"/>
            </a:endParaRPr>
          </a:p>
          <a:p>
            <a:pPr algn="just">
              <a:lnSpc>
                <a:spcPct val="150000"/>
              </a:lnSpc>
              <a:spcBef>
                <a:spcPts val="600"/>
              </a:spcBef>
              <a:buFont typeface="Verdana"/>
              <a:buAutoNum type="arabicPeriod"/>
            </a:pPr>
            <a:r>
              <a:rPr lang="en-US" sz="2600" dirty="0">
                <a:solidFill>
                  <a:schemeClr val="dk1"/>
                </a:solidFill>
                <a:latin typeface="Verdana"/>
                <a:ea typeface="Verdana"/>
                <a:cs typeface="Verdana"/>
                <a:sym typeface="Verdana"/>
              </a:rPr>
              <a:t>Towards an inclusive company culture</a:t>
            </a:r>
            <a:endParaRPr lang="en-US" sz="2600" dirty="0">
              <a:latin typeface="Verdana"/>
              <a:ea typeface="Verdana"/>
              <a:cs typeface="Verdana"/>
              <a:sym typeface="Verdana"/>
            </a:endParaRPr>
          </a:p>
          <a:p>
            <a:pPr algn="just">
              <a:lnSpc>
                <a:spcPct val="150000"/>
              </a:lnSpc>
              <a:spcBef>
                <a:spcPts val="600"/>
              </a:spcBef>
              <a:buFont typeface="Verdana"/>
              <a:buAutoNum type="arabicPeriod"/>
            </a:pPr>
            <a:r>
              <a:rPr lang="en-US" sz="2600" dirty="0">
                <a:solidFill>
                  <a:schemeClr val="dk1"/>
                </a:solidFill>
                <a:latin typeface="Verdana"/>
                <a:ea typeface="Verdana"/>
                <a:cs typeface="Verdana"/>
                <a:sym typeface="Verdana"/>
              </a:rPr>
              <a:t>Bring unconscious bias to the forefront</a:t>
            </a:r>
            <a:endParaRPr lang="en-US" sz="2600" dirty="0">
              <a:latin typeface="Verdana"/>
              <a:ea typeface="Verdana"/>
              <a:cs typeface="Verdana"/>
              <a:sym typeface="Verdana"/>
            </a:endParaRPr>
          </a:p>
        </p:txBody>
      </p:sp>
      <p:sp>
        <p:nvSpPr>
          <p:cNvPr id="4" name="Title 3">
            <a:extLst>
              <a:ext uri="{FF2B5EF4-FFF2-40B4-BE49-F238E27FC236}">
                <a16:creationId xmlns:a16="http://schemas.microsoft.com/office/drawing/2014/main" id="{F38AB82B-8B03-48EE-8540-7F29D6784498}"/>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88331273-E23C-43CC-808F-C424832D3E8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40167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ctr" rtl="0">
              <a:lnSpc>
                <a:spcPct val="115000"/>
              </a:lnSpc>
              <a:spcBef>
                <a:spcPts val="0"/>
              </a:spcBef>
              <a:spcAft>
                <a:spcPts val="0"/>
              </a:spcAft>
              <a:buSzPts val="1800"/>
              <a:buNone/>
            </a:pPr>
            <a:r>
              <a:rPr lang="en-GB" sz="3600">
                <a:solidFill>
                  <a:schemeClr val="lt1"/>
                </a:solidFill>
                <a:latin typeface="Verdana"/>
                <a:ea typeface="Verdana"/>
                <a:cs typeface="Verdana"/>
                <a:sym typeface="Verdana"/>
              </a:rPr>
              <a:t>1.</a:t>
            </a:r>
            <a:r>
              <a:rPr lang="en-GB" sz="5400" b="1">
                <a:solidFill>
                  <a:schemeClr val="lt1"/>
                </a:solidFill>
              </a:rPr>
              <a:t> </a:t>
            </a:r>
            <a:r>
              <a:rPr lang="en-GB" sz="3600">
                <a:solidFill>
                  <a:schemeClr val="lt1"/>
                </a:solidFill>
                <a:latin typeface="Verdana"/>
                <a:ea typeface="Verdana"/>
                <a:cs typeface="Verdana"/>
                <a:sym typeface="Verdana"/>
              </a:rPr>
              <a:t>Critical success factors of </a:t>
            </a:r>
            <a:endParaRPr sz="3600">
              <a:solidFill>
                <a:schemeClr val="lt1"/>
              </a:solidFill>
              <a:latin typeface="Verdana"/>
              <a:ea typeface="Verdana"/>
              <a:cs typeface="Verdana"/>
              <a:sym typeface="Verdana"/>
            </a:endParaRPr>
          </a:p>
          <a:p>
            <a:pPr marL="114300" lvl="0" indent="0" algn="ctr" rtl="0">
              <a:lnSpc>
                <a:spcPct val="115000"/>
              </a:lnSpc>
              <a:spcBef>
                <a:spcPts val="0"/>
              </a:spcBef>
              <a:spcAft>
                <a:spcPts val="0"/>
              </a:spcAft>
              <a:buSzPts val="1800"/>
              <a:buNone/>
            </a:pPr>
            <a:r>
              <a:rPr lang="en-GB" sz="3600">
                <a:solidFill>
                  <a:schemeClr val="lt1"/>
                </a:solidFill>
                <a:latin typeface="Verdana"/>
                <a:ea typeface="Verdana"/>
                <a:cs typeface="Verdana"/>
                <a:sym typeface="Verdana"/>
              </a:rPr>
              <a:t>building a diverse organisation</a:t>
            </a:r>
            <a:endParaRPr>
              <a:latin typeface="Verdana"/>
              <a:ea typeface="Verdana"/>
              <a:cs typeface="Verdana"/>
              <a:sym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Title 1">
            <a:extLst>
              <a:ext uri="{FF2B5EF4-FFF2-40B4-BE49-F238E27FC236}">
                <a16:creationId xmlns:a16="http://schemas.microsoft.com/office/drawing/2014/main" id="{6F3653ED-CDDB-43A2-B362-AEFE11F16966}"/>
              </a:ext>
            </a:extLst>
          </p:cNvPr>
          <p:cNvSpPr>
            <a:spLocks noGrp="1"/>
          </p:cNvSpPr>
          <p:nvPr>
            <p:ph type="title"/>
          </p:nvPr>
        </p:nvSpPr>
        <p:spPr/>
        <p:txBody>
          <a:bodyPr/>
          <a:lstStyle/>
          <a:p>
            <a:endParaRPr lang="en-GB"/>
          </a:p>
        </p:txBody>
      </p:sp>
      <p:sp>
        <p:nvSpPr>
          <p:cNvPr id="90" name="Google Shape;90;p1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C-level commitment</a:t>
            </a:r>
            <a:endParaRPr sz="1800">
              <a:latin typeface="Verdana"/>
              <a:ea typeface="Verdana"/>
              <a:cs typeface="Verdana"/>
              <a:sym typeface="Verdana"/>
            </a:endParaRPr>
          </a:p>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Stakeholder management</a:t>
            </a:r>
            <a:endParaRPr sz="1800">
              <a:latin typeface="Verdana"/>
              <a:ea typeface="Verdana"/>
              <a:cs typeface="Verdana"/>
              <a:sym typeface="Verdana"/>
            </a:endParaRPr>
          </a:p>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Alignment with business strategy</a:t>
            </a:r>
            <a:endParaRPr sz="1800">
              <a:latin typeface="Verdana"/>
              <a:ea typeface="Verdana"/>
              <a:cs typeface="Verdana"/>
              <a:sym typeface="Verdana"/>
            </a:endParaRPr>
          </a:p>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Inclusive culture</a:t>
            </a:r>
            <a:endParaRPr sz="1800">
              <a:latin typeface="Verdana"/>
              <a:ea typeface="Verdana"/>
              <a:cs typeface="Verdana"/>
              <a:sym typeface="Verdana"/>
            </a:endParaRPr>
          </a:p>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Critical mass</a:t>
            </a:r>
            <a:endParaRPr sz="1800">
              <a:latin typeface="Verdana"/>
              <a:ea typeface="Verdana"/>
              <a:cs typeface="Verdana"/>
              <a:sym typeface="Verdana"/>
            </a:endParaRPr>
          </a:p>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A well-managed process</a:t>
            </a:r>
            <a:endParaRPr sz="1800">
              <a:latin typeface="Verdana"/>
              <a:ea typeface="Verdana"/>
              <a:cs typeface="Verdana"/>
              <a:sym typeface="Verdana"/>
            </a:endParaRPr>
          </a:p>
          <a:p>
            <a:pPr marL="596900" lvl="1" indent="0" algn="l" rtl="0">
              <a:lnSpc>
                <a:spcPct val="115000"/>
              </a:lnSpc>
              <a:spcBef>
                <a:spcPts val="600"/>
              </a:spcBef>
              <a:spcAft>
                <a:spcPts val="0"/>
              </a:spcAft>
              <a:buSzPts val="1400"/>
              <a:buNone/>
            </a:pPr>
            <a:br>
              <a:rPr lang="en-GB"/>
            </a:br>
            <a:endParaRPr/>
          </a:p>
        </p:txBody>
      </p:sp>
      <p:cxnSp>
        <p:nvCxnSpPr>
          <p:cNvPr id="91" name="Google Shape;91;p16"/>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96" name="Google Shape;96;p16"/>
          <p:cNvSpPr/>
          <p:nvPr/>
        </p:nvSpPr>
        <p:spPr>
          <a:xfrm>
            <a:off x="311700" y="283175"/>
            <a:ext cx="63624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400" b="1" dirty="0">
                <a:solidFill>
                  <a:srgbClr val="004C97"/>
                </a:solidFill>
                <a:latin typeface="Verdana"/>
                <a:ea typeface="Verdana"/>
                <a:cs typeface="Verdana"/>
                <a:sym typeface="Verdana"/>
              </a:rPr>
              <a:t>C</a:t>
            </a:r>
            <a:r>
              <a:rPr lang="en-GB" sz="2400" b="1" i="0" u="none" strike="noStrike" cap="none" dirty="0">
                <a:solidFill>
                  <a:srgbClr val="004C97"/>
                </a:solidFill>
                <a:latin typeface="Verdana"/>
                <a:ea typeface="Verdana"/>
                <a:cs typeface="Verdana"/>
                <a:sym typeface="Verdana"/>
              </a:rPr>
              <a:t>ritical success factors</a:t>
            </a:r>
            <a:endParaRPr sz="2400" b="1" i="0" u="none" strike="noStrike" cap="none" dirty="0">
              <a:solidFill>
                <a:srgbClr val="004C97"/>
              </a:solidFill>
              <a:latin typeface="Verdana"/>
              <a:ea typeface="Verdana"/>
              <a:cs typeface="Verdana"/>
              <a:sym typeface="Verdan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C-level commitment</a:t>
            </a:r>
            <a:endParaRPr sz="2400" b="1" dirty="0">
              <a:solidFill>
                <a:srgbClr val="004C97"/>
              </a:solidFill>
              <a:latin typeface="Verdana"/>
              <a:ea typeface="Verdana"/>
              <a:cs typeface="Verdana"/>
              <a:sym typeface="Verdana"/>
            </a:endParaRPr>
          </a:p>
        </p:txBody>
      </p:sp>
      <p:sp>
        <p:nvSpPr>
          <p:cNvPr id="102" name="Google Shape;102;p17"/>
          <p:cNvSpPr txBox="1">
            <a:spLocks noGrp="1"/>
          </p:cNvSpPr>
          <p:nvPr>
            <p:ph type="body" idx="1"/>
          </p:nvPr>
        </p:nvSpPr>
        <p:spPr>
          <a:xfrm>
            <a:off x="311700" y="633014"/>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One of most common mentioned success factors by companies </a:t>
            </a:r>
            <a:endParaRPr sz="1800" dirty="0">
              <a:latin typeface="Verdana"/>
              <a:ea typeface="Verdana"/>
              <a:cs typeface="Verdana"/>
              <a:sym typeface="Verdana"/>
            </a:endParaRPr>
          </a:p>
          <a:p>
            <a:pPr marL="457200" lvl="0" indent="-342900" algn="just" rtl="0">
              <a:spcBef>
                <a:spcPts val="0"/>
              </a:spcBef>
              <a:spcAft>
                <a:spcPts val="0"/>
              </a:spcAft>
              <a:buSzPts val="1800"/>
              <a:buFont typeface="Verdana"/>
              <a:buChar char="●"/>
            </a:pPr>
            <a:r>
              <a:rPr lang="en-GB" sz="1800" dirty="0">
                <a:solidFill>
                  <a:schemeClr val="dk1"/>
                </a:solidFill>
                <a:latin typeface="Verdana"/>
                <a:ea typeface="Verdana"/>
                <a:cs typeface="Verdana"/>
                <a:sym typeface="Verdana"/>
              </a:rPr>
              <a:t>Support is needed to ensure diversity and inclusion efforts receive the appropriate attention, funding and monitoring </a:t>
            </a:r>
            <a:endParaRPr sz="1800" dirty="0">
              <a:latin typeface="Verdana"/>
              <a:ea typeface="Verdana"/>
              <a:cs typeface="Verdana"/>
              <a:sym typeface="Verdana"/>
            </a:endParaRPr>
          </a:p>
          <a:p>
            <a:pPr marL="457200" lvl="0"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The CEO and other senior leaders </a:t>
            </a:r>
            <a:endParaRPr sz="1800" dirty="0">
              <a:solidFill>
                <a:schemeClr val="dk1"/>
              </a:solidFill>
              <a:latin typeface="Verdana"/>
              <a:ea typeface="Verdana"/>
              <a:cs typeface="Verdana"/>
              <a:sym typeface="Verdana"/>
            </a:endParaRPr>
          </a:p>
          <a:p>
            <a:pPr marL="914400" lvl="1"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Are the most visible spokespeople for diversity </a:t>
            </a:r>
            <a:endParaRPr sz="1800" dirty="0">
              <a:latin typeface="Verdana"/>
              <a:ea typeface="Verdana"/>
              <a:cs typeface="Verdana"/>
              <a:sym typeface="Verdana"/>
            </a:endParaRPr>
          </a:p>
          <a:p>
            <a:pPr marL="914400" lvl="1"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Set the example for employees </a:t>
            </a:r>
            <a:endParaRPr sz="1800" dirty="0">
              <a:latin typeface="Verdana"/>
              <a:ea typeface="Verdana"/>
              <a:cs typeface="Verdana"/>
              <a:sym typeface="Verdana"/>
            </a:endParaRPr>
          </a:p>
          <a:p>
            <a:pPr marL="0" lvl="0" indent="0" algn="just" rtl="0">
              <a:lnSpc>
                <a:spcPct val="115000"/>
              </a:lnSpc>
              <a:spcBef>
                <a:spcPts val="1600"/>
              </a:spcBef>
              <a:spcAft>
                <a:spcPts val="0"/>
              </a:spcAft>
              <a:buNone/>
            </a:pPr>
            <a:r>
              <a:rPr lang="en-GB" sz="1400" i="1" dirty="0">
                <a:solidFill>
                  <a:schemeClr val="dk1"/>
                </a:solidFill>
                <a:latin typeface="Verdana"/>
                <a:ea typeface="Verdana"/>
                <a:cs typeface="Verdana"/>
                <a:sym typeface="Verdana"/>
              </a:rPr>
              <a:t>“This is a topic which requires visible senior executive support, to both initiate diversity programmes and sustain them with sponsorship”</a:t>
            </a:r>
            <a:r>
              <a:rPr lang="en-GB" sz="1400" dirty="0">
                <a:solidFill>
                  <a:schemeClr val="dk1"/>
                </a:solidFill>
                <a:latin typeface="Verdana"/>
                <a:ea typeface="Verdana"/>
                <a:cs typeface="Verdana"/>
                <a:sym typeface="Verdana"/>
              </a:rPr>
              <a:t> (financial services company)</a:t>
            </a:r>
            <a:endParaRPr sz="1400" dirty="0">
              <a:latin typeface="Verdana"/>
              <a:ea typeface="Verdana"/>
              <a:cs typeface="Verdana"/>
              <a:sym typeface="Verdana"/>
            </a:endParaRPr>
          </a:p>
          <a:p>
            <a:pPr marL="596900" lvl="1" indent="0" algn="just" rtl="0">
              <a:lnSpc>
                <a:spcPct val="115000"/>
              </a:lnSpc>
              <a:spcBef>
                <a:spcPts val="1600"/>
              </a:spcBef>
              <a:spcAft>
                <a:spcPts val="0"/>
              </a:spcAft>
              <a:buSzPts val="1400"/>
              <a:buNone/>
            </a:pPr>
            <a:endParaRPr sz="1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latin typeface="Verdana"/>
                <a:ea typeface="Verdana"/>
                <a:cs typeface="Verdana"/>
                <a:sym typeface="Verdana"/>
              </a:rPr>
              <a:t>  </a:t>
            </a:r>
            <a:endParaRPr dirty="0">
              <a:latin typeface="Verdana"/>
              <a:ea typeface="Verdana"/>
              <a:cs typeface="Verdana"/>
              <a:sym typeface="Verdana"/>
            </a:endParaRPr>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prstGeom prst="rect">
            <a:avLst/>
          </a:prstGeom>
          <a:pattFill prst="pct10">
            <a:fgClr>
              <a:srgbClr val="0070C0"/>
            </a:fgClr>
            <a:bgClr>
              <a:schemeClr val="bg1"/>
            </a:bgClr>
          </a:patt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Get on board</a:t>
            </a:r>
            <a:endParaRPr sz="2400" b="1" dirty="0">
              <a:solidFill>
                <a:srgbClr val="004C97"/>
              </a:solidFill>
              <a:latin typeface="Verdana"/>
              <a:ea typeface="Verdana"/>
              <a:cs typeface="Verdana"/>
              <a:sym typeface="Verdana"/>
            </a:endParaRPr>
          </a:p>
        </p:txBody>
      </p:sp>
      <p:sp>
        <p:nvSpPr>
          <p:cNvPr id="113" name="Google Shape;113;p18"/>
          <p:cNvSpPr txBox="1">
            <a:spLocks noGrp="1"/>
          </p:cNvSpPr>
          <p:nvPr>
            <p:ph type="body" idx="1"/>
          </p:nvPr>
        </p:nvSpPr>
        <p:spPr>
          <a:xfrm>
            <a:off x="311700" y="905926"/>
            <a:ext cx="8520600" cy="3033220"/>
          </a:xfrm>
          <a:prstGeom prst="rect">
            <a:avLst/>
          </a:prstGeom>
          <a:pattFill prst="pct10">
            <a:fgClr>
              <a:srgbClr val="0070C0"/>
            </a:fgClr>
            <a:bgClr>
              <a:schemeClr val="bg1"/>
            </a:bgClr>
          </a:pattFill>
          <a:ln>
            <a:noFill/>
          </a:ln>
        </p:spPr>
        <p:txBody>
          <a:bodyPr spcFirstLastPara="1" wrap="square" lIns="91425" tIns="91425" rIns="91425" bIns="91425" anchor="t" anchorCtr="0">
            <a:noAutofit/>
          </a:bodyPr>
          <a:lstStyle/>
          <a:p>
            <a:pPr marL="457200" marR="0" lvl="0" indent="0" algn="l" rtl="0">
              <a:lnSpc>
                <a:spcPct val="115000"/>
              </a:lnSpc>
              <a:spcBef>
                <a:spcPts val="600"/>
              </a:spcBef>
              <a:spcAft>
                <a:spcPts val="0"/>
              </a:spcAft>
              <a:buNone/>
            </a:pPr>
            <a:endParaRPr dirty="0">
              <a:solidFill>
                <a:schemeClr val="dk1"/>
              </a:solidFill>
              <a:latin typeface="Verdana"/>
              <a:ea typeface="Verdana"/>
              <a:cs typeface="Verdana"/>
              <a:sym typeface="Verdana"/>
            </a:endParaRPr>
          </a:p>
          <a:p>
            <a:pPr marL="457200" marR="0" lvl="0" indent="0" algn="l" rtl="0">
              <a:lnSpc>
                <a:spcPct val="115000"/>
              </a:lnSpc>
              <a:spcBef>
                <a:spcPts val="600"/>
              </a:spcBef>
              <a:spcAft>
                <a:spcPts val="0"/>
              </a:spcAft>
              <a:buNone/>
            </a:pPr>
            <a:endParaRPr dirty="0">
              <a:solidFill>
                <a:schemeClr val="dk1"/>
              </a:solidFill>
              <a:latin typeface="Verdana"/>
              <a:ea typeface="Verdana"/>
              <a:cs typeface="Verdana"/>
              <a:sym typeface="Verdana"/>
            </a:endParaRPr>
          </a:p>
          <a:p>
            <a:pPr marL="457200" marR="0" lvl="0" indent="0" algn="l" rtl="0">
              <a:lnSpc>
                <a:spcPct val="115000"/>
              </a:lnSpc>
              <a:spcBef>
                <a:spcPts val="600"/>
              </a:spcBef>
              <a:spcAft>
                <a:spcPts val="0"/>
              </a:spcAft>
              <a:buNone/>
            </a:pPr>
            <a:endParaRPr dirty="0">
              <a:solidFill>
                <a:schemeClr val="dk1"/>
              </a:solidFill>
              <a:latin typeface="Verdana"/>
              <a:ea typeface="Verdana"/>
              <a:cs typeface="Verdana"/>
              <a:sym typeface="Verdana"/>
            </a:endParaRPr>
          </a:p>
          <a:p>
            <a:pPr marL="457200" marR="0" lvl="0" indent="0" algn="ctr" rtl="0">
              <a:lnSpc>
                <a:spcPct val="115000"/>
              </a:lnSpc>
              <a:spcBef>
                <a:spcPts val="600"/>
              </a:spcBef>
              <a:spcAft>
                <a:spcPts val="0"/>
              </a:spcAft>
              <a:buNone/>
            </a:pPr>
            <a:r>
              <a:rPr lang="en-GB" sz="2400" dirty="0">
                <a:solidFill>
                  <a:schemeClr val="dk1"/>
                </a:solidFill>
                <a:latin typeface="Verdana"/>
                <a:ea typeface="Verdana"/>
                <a:cs typeface="Verdana"/>
                <a:sym typeface="Verdana"/>
              </a:rPr>
              <a:t>Most important stakeholders to get on board? </a:t>
            </a:r>
            <a:endParaRPr sz="2400" dirty="0">
              <a:solidFill>
                <a:schemeClr val="dk1"/>
              </a:solidFill>
              <a:latin typeface="Verdana"/>
              <a:ea typeface="Verdana"/>
              <a:cs typeface="Verdana"/>
              <a:sym typeface="Verdana"/>
            </a:endParaRPr>
          </a:p>
          <a:p>
            <a:pPr marL="596900" lvl="1" indent="0" algn="just" rtl="0">
              <a:lnSpc>
                <a:spcPct val="115000"/>
              </a:lnSpc>
              <a:spcBef>
                <a:spcPts val="1600"/>
              </a:spcBef>
              <a:spcAft>
                <a:spcPts val="0"/>
              </a:spcAft>
              <a:buSzPts val="1400"/>
              <a:buNone/>
            </a:pPr>
            <a:endParaRPr sz="1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14" name="Google Shape;114;p18"/>
          <p:cNvCxnSpPr/>
          <p:nvPr/>
        </p:nvCxnSpPr>
        <p:spPr>
          <a:xfrm rot="10800000" flipH="1">
            <a:off x="-41750" y="82117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Stakeholder management</a:t>
            </a:r>
            <a:endParaRPr sz="2400" b="1" dirty="0">
              <a:solidFill>
                <a:srgbClr val="004C97"/>
              </a:solidFill>
              <a:latin typeface="Verdana"/>
              <a:ea typeface="Verdana"/>
              <a:cs typeface="Verdana"/>
              <a:sym typeface="Verdana"/>
            </a:endParaRPr>
          </a:p>
        </p:txBody>
      </p:sp>
      <p:sp>
        <p:nvSpPr>
          <p:cNvPr id="124" name="Google Shape;124;p1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Board/C-level </a:t>
            </a:r>
            <a:endParaRPr sz="1800"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Line management </a:t>
            </a:r>
            <a:endParaRPr sz="1800"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HR/recruitment </a:t>
            </a:r>
            <a:endParaRPr sz="1800"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Corporate citizenship </a:t>
            </a:r>
            <a:endParaRPr sz="1800"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Employees </a:t>
            </a:r>
            <a:endParaRPr sz="1800"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Clr>
                <a:schemeClr val="dk1"/>
              </a:buClr>
              <a:buSzPts val="1800"/>
              <a:buFont typeface="Verdana"/>
              <a:buChar char="●"/>
            </a:pPr>
            <a:r>
              <a:rPr lang="en-GB" sz="1800" dirty="0">
                <a:solidFill>
                  <a:schemeClr val="dk1"/>
                </a:solidFill>
                <a:latin typeface="Verdana"/>
                <a:ea typeface="Verdana"/>
                <a:cs typeface="Verdana"/>
                <a:sym typeface="Verdana"/>
              </a:rPr>
              <a:t>Unions </a:t>
            </a:r>
            <a:endParaRPr sz="1800" dirty="0">
              <a:solidFill>
                <a:schemeClr val="dk1"/>
              </a:solidFill>
              <a:latin typeface="Verdana"/>
              <a:ea typeface="Verdana"/>
              <a:cs typeface="Verdana"/>
              <a:sym typeface="Verdana"/>
            </a:endParaRPr>
          </a:p>
          <a:p>
            <a:pPr marL="596900" lvl="1" indent="0" algn="just" rtl="0">
              <a:lnSpc>
                <a:spcPct val="115000"/>
              </a:lnSpc>
              <a:spcBef>
                <a:spcPts val="1600"/>
              </a:spcBef>
              <a:spcAft>
                <a:spcPts val="0"/>
              </a:spcAft>
              <a:buSzPts val="1400"/>
              <a:buNone/>
            </a:pPr>
            <a:endParaRPr sz="1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25" name="Google Shape;125;p19"/>
          <p:cNvCxnSpPr/>
          <p:nvPr/>
        </p:nvCxnSpPr>
        <p:spPr>
          <a:xfrm rot="10800000" flipH="1">
            <a:off x="-41750" y="82117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Stakeholder grid</a:t>
            </a:r>
            <a:endParaRPr sz="2400" b="1" dirty="0">
              <a:solidFill>
                <a:srgbClr val="004C97"/>
              </a:solidFill>
              <a:latin typeface="Verdana"/>
              <a:ea typeface="Verdana"/>
              <a:cs typeface="Verdana"/>
              <a:sym typeface="Verdana"/>
            </a:endParaRPr>
          </a:p>
        </p:txBody>
      </p:sp>
      <p:sp>
        <p:nvSpPr>
          <p:cNvPr id="124" name="Google Shape;124;p19"/>
          <p:cNvSpPr txBox="1">
            <a:spLocks noGrp="1"/>
          </p:cNvSpPr>
          <p:nvPr>
            <p:ph type="body" idx="1"/>
          </p:nvPr>
        </p:nvSpPr>
        <p:spPr>
          <a:xfrm>
            <a:off x="311700" y="905926"/>
            <a:ext cx="8520600" cy="341640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600"/>
              </a:spcBef>
              <a:spcAft>
                <a:spcPts val="0"/>
              </a:spcAft>
              <a:buSzPts val="1800"/>
              <a:buNone/>
            </a:pPr>
            <a:r>
              <a:rPr lang="en-GB" sz="1800" dirty="0">
                <a:solidFill>
                  <a:schemeClr val="dk1"/>
                </a:solidFill>
                <a:latin typeface="Verdana"/>
                <a:ea typeface="Verdana"/>
                <a:cs typeface="Verdana"/>
                <a:sym typeface="Verdana"/>
              </a:rPr>
              <a:t>How can the different stakeholders be convinced to invest in diversit</a:t>
            </a:r>
            <a:r>
              <a:rPr lang="en-GB" dirty="0">
                <a:solidFill>
                  <a:schemeClr val="dk1"/>
                </a:solidFill>
                <a:latin typeface="Verdana"/>
                <a:ea typeface="Verdana"/>
                <a:cs typeface="Verdana"/>
                <a:sym typeface="Verdana"/>
              </a:rPr>
              <a:t>y? </a:t>
            </a:r>
          </a:p>
          <a:p>
            <a:pPr marL="457200" marR="0" lvl="0" indent="-342900" algn="l" rtl="0">
              <a:lnSpc>
                <a:spcPct val="115000"/>
              </a:lnSpc>
              <a:spcBef>
                <a:spcPts val="600"/>
              </a:spcBef>
              <a:spcAft>
                <a:spcPts val="0"/>
              </a:spcAft>
              <a:buSzPts val="1800"/>
              <a:buFont typeface="Verdana"/>
              <a:buChar char="●"/>
            </a:pPr>
            <a:endParaRPr lang="en-GB"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mj-lt"/>
              <a:buAutoNum type="arabicPeriod"/>
            </a:pPr>
            <a:r>
              <a:rPr lang="en-GB" dirty="0">
                <a:solidFill>
                  <a:schemeClr val="dk1"/>
                </a:solidFill>
                <a:latin typeface="Verdana"/>
                <a:ea typeface="Verdana"/>
                <a:cs typeface="Verdana"/>
                <a:sym typeface="Verdana"/>
              </a:rPr>
              <a:t>Choose 2 stakeholders</a:t>
            </a:r>
          </a:p>
          <a:p>
            <a:pPr marL="457200" marR="0" lvl="0" indent="-342900" algn="l" rtl="0">
              <a:lnSpc>
                <a:spcPct val="115000"/>
              </a:lnSpc>
              <a:spcBef>
                <a:spcPts val="600"/>
              </a:spcBef>
              <a:spcAft>
                <a:spcPts val="0"/>
              </a:spcAft>
              <a:buSzPts val="1800"/>
              <a:buFont typeface="+mj-lt"/>
              <a:buAutoNum type="arabicPeriod"/>
            </a:pPr>
            <a:r>
              <a:rPr lang="en-GB" sz="1800" dirty="0">
                <a:solidFill>
                  <a:schemeClr val="dk1"/>
                </a:solidFill>
                <a:latin typeface="Verdana"/>
                <a:ea typeface="Verdana"/>
                <a:cs typeface="Verdana"/>
                <a:sym typeface="Verdana"/>
              </a:rPr>
              <a:t>Think about </a:t>
            </a:r>
            <a:r>
              <a:rPr lang="en-GB" dirty="0">
                <a:solidFill>
                  <a:schemeClr val="dk1"/>
                </a:solidFill>
                <a:latin typeface="Verdana"/>
                <a:ea typeface="Verdana"/>
                <a:cs typeface="Verdana"/>
                <a:sym typeface="Verdana"/>
              </a:rPr>
              <a:t>concrete arguments and actions to convince these 2</a:t>
            </a:r>
          </a:p>
          <a:p>
            <a:pPr>
              <a:spcBef>
                <a:spcPts val="600"/>
              </a:spcBef>
              <a:buFont typeface="+mj-lt"/>
              <a:buAutoNum type="arabicPeriod"/>
            </a:pPr>
            <a:r>
              <a:rPr lang="en-US" dirty="0">
                <a:solidFill>
                  <a:schemeClr val="dk1"/>
                </a:solidFill>
                <a:latin typeface="Verdana"/>
                <a:ea typeface="Verdana"/>
                <a:cs typeface="Verdana"/>
                <a:sym typeface="Verdana"/>
              </a:rPr>
              <a:t>Differentiate between benefits of investing in diversity and risks of not investing in diversity</a:t>
            </a:r>
            <a:endParaRPr lang="en-GB"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mj-lt"/>
              <a:buAutoNum type="arabicPeriod"/>
            </a:pPr>
            <a:r>
              <a:rPr lang="en-GB" dirty="0">
                <a:solidFill>
                  <a:schemeClr val="dk1"/>
                </a:solidFill>
                <a:latin typeface="Verdana"/>
                <a:ea typeface="Verdana"/>
                <a:cs typeface="Verdana"/>
                <a:sym typeface="Verdana"/>
              </a:rPr>
              <a:t>Write down your answers in your individual grid</a:t>
            </a:r>
          </a:p>
          <a:p>
            <a:pPr marL="457200" marR="0" lvl="0" indent="-342900" algn="l" rtl="0">
              <a:lnSpc>
                <a:spcPct val="115000"/>
              </a:lnSpc>
              <a:spcBef>
                <a:spcPts val="600"/>
              </a:spcBef>
              <a:spcAft>
                <a:spcPts val="0"/>
              </a:spcAft>
              <a:buSzPts val="1800"/>
              <a:buFont typeface="+mj-lt"/>
              <a:buAutoNum type="arabicPeriod"/>
            </a:pPr>
            <a:r>
              <a:rPr lang="en-GB" dirty="0">
                <a:solidFill>
                  <a:schemeClr val="dk1"/>
                </a:solidFill>
                <a:latin typeface="Verdana"/>
                <a:ea typeface="Verdana"/>
                <a:cs typeface="Verdana"/>
                <a:sym typeface="Verdana"/>
              </a:rPr>
              <a:t>Share your ideas using the group grid</a:t>
            </a:r>
          </a:p>
          <a:p>
            <a:pPr marL="596900" lvl="1" indent="0" algn="just" rtl="0">
              <a:lnSpc>
                <a:spcPct val="115000"/>
              </a:lnSpc>
              <a:spcBef>
                <a:spcPts val="1600"/>
              </a:spcBef>
              <a:spcAft>
                <a:spcPts val="0"/>
              </a:spcAft>
              <a:buSzPts val="1400"/>
              <a:buNone/>
            </a:pPr>
            <a:endParaRPr sz="1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25" name="Google Shape;125;p19"/>
          <p:cNvCxnSpPr/>
          <p:nvPr/>
        </p:nvCxnSpPr>
        <p:spPr>
          <a:xfrm rot="10800000" flipH="1">
            <a:off x="-41750" y="821175"/>
            <a:ext cx="7936800" cy="2100"/>
          </a:xfrm>
          <a:prstGeom prst="straightConnector1">
            <a:avLst/>
          </a:prstGeom>
          <a:noFill/>
          <a:ln w="76200" cap="flat" cmpd="sng">
            <a:solidFill>
              <a:srgbClr val="0B5394"/>
            </a:solidFill>
            <a:prstDash val="solid"/>
            <a:round/>
            <a:headEnd type="none" w="sm" len="sm"/>
            <a:tailEnd type="none" w="sm" len="sm"/>
          </a:ln>
        </p:spPr>
      </p:cxnSp>
    </p:spTree>
    <p:extLst>
      <p:ext uri="{BB962C8B-B14F-4D97-AF65-F5344CB8AC3E}">
        <p14:creationId xmlns:p14="http://schemas.microsoft.com/office/powerpoint/2010/main" val="262720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65"/>
        <p:cNvGrpSpPr/>
        <p:nvPr/>
      </p:nvGrpSpPr>
      <p:grpSpPr>
        <a:xfrm>
          <a:off x="0" y="0"/>
          <a:ext cx="0" cy="0"/>
          <a:chOff x="0" y="0"/>
          <a:chExt cx="0" cy="0"/>
        </a:xfrm>
      </p:grpSpPr>
      <p:pic>
        <p:nvPicPr>
          <p:cNvPr id="1028" name="Picture 4" descr="Gerelateerde afbeelding">
            <a:extLst>
              <a:ext uri="{FF2B5EF4-FFF2-40B4-BE49-F238E27FC236}">
                <a16:creationId xmlns:a16="http://schemas.microsoft.com/office/drawing/2014/main" id="{23A7A501-91A4-40CF-AC66-7D97B5187F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14667" y1="9333" x2="14667" y2="9333"/>
                      </a14:backgroundRemoval>
                    </a14:imgEffect>
                  </a14:imgLayer>
                </a14:imgProps>
              </a:ext>
              <a:ext uri="{28A0092B-C50C-407E-A947-70E740481C1C}">
                <a14:useLocalDpi xmlns:a14="http://schemas.microsoft.com/office/drawing/2010/main" val="0"/>
              </a:ext>
            </a:extLst>
          </a:blip>
          <a:srcRect/>
          <a:stretch>
            <a:fillRect/>
          </a:stretch>
        </p:blipFill>
        <p:spPr bwMode="auto">
          <a:xfrm>
            <a:off x="2664445" y="847714"/>
            <a:ext cx="3463281" cy="3463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4F2516-5785-478B-9C6E-35D792D31C3A}"/>
              </a:ext>
            </a:extLst>
          </p:cNvPr>
          <p:cNvSpPr>
            <a:spLocks noGrp="1"/>
          </p:cNvSpPr>
          <p:nvPr>
            <p:ph type="title"/>
          </p:nvPr>
        </p:nvSpPr>
        <p:spPr/>
        <p:txBody>
          <a:bodyPr/>
          <a:lstStyle/>
          <a:p>
            <a:r>
              <a:rPr lang="en-GB" dirty="0"/>
              <a:t>Tour de table</a:t>
            </a:r>
          </a:p>
        </p:txBody>
      </p:sp>
      <p:sp>
        <p:nvSpPr>
          <p:cNvPr id="66" name="Google Shape;66;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nSpc>
                <a:spcPct val="100000"/>
              </a:lnSpc>
              <a:buNone/>
            </a:pPr>
            <a:endParaRPr sz="2000" dirty="0">
              <a:latin typeface="Verdana"/>
              <a:ea typeface="Verdana"/>
              <a:cs typeface="Verdana"/>
              <a:sym typeface="Verdana"/>
            </a:endParaRPr>
          </a:p>
        </p:txBody>
      </p:sp>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spTree>
    <p:extLst>
      <p:ext uri="{BB962C8B-B14F-4D97-AF65-F5344CB8AC3E}">
        <p14:creationId xmlns:p14="http://schemas.microsoft.com/office/powerpoint/2010/main" val="2719026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Stakeholder grid</a:t>
            </a:r>
            <a:endParaRPr sz="2400" b="1" dirty="0">
              <a:solidFill>
                <a:srgbClr val="004C97"/>
              </a:solidFill>
              <a:latin typeface="Verdana"/>
              <a:ea typeface="Verdana"/>
              <a:cs typeface="Verdana"/>
              <a:sym typeface="Verdana"/>
            </a:endParaRPr>
          </a:p>
        </p:txBody>
      </p:sp>
      <p:sp>
        <p:nvSpPr>
          <p:cNvPr id="124" name="Google Shape;124;p1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596900" lvl="1" indent="0" algn="just" rtl="0">
              <a:lnSpc>
                <a:spcPct val="115000"/>
              </a:lnSpc>
              <a:spcBef>
                <a:spcPts val="1600"/>
              </a:spcBef>
              <a:spcAft>
                <a:spcPts val="0"/>
              </a:spcAft>
              <a:buSzPts val="1400"/>
              <a:buNone/>
            </a:pPr>
            <a:endParaRPr sz="1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25" name="Google Shape;125;p19"/>
          <p:cNvCxnSpPr/>
          <p:nvPr/>
        </p:nvCxnSpPr>
        <p:spPr>
          <a:xfrm rot="10800000" flipH="1">
            <a:off x="-41750" y="821175"/>
            <a:ext cx="7936800" cy="2100"/>
          </a:xfrm>
          <a:prstGeom prst="straightConnector1">
            <a:avLst/>
          </a:prstGeom>
          <a:noFill/>
          <a:ln w="76200" cap="flat" cmpd="sng">
            <a:solidFill>
              <a:srgbClr val="0B5394"/>
            </a:solidFill>
            <a:prstDash val="solid"/>
            <a:round/>
            <a:headEnd type="none" w="sm" len="sm"/>
            <a:tailEnd type="none" w="sm" len="sm"/>
          </a:ln>
        </p:spPr>
      </p:cxnSp>
      <p:pic>
        <p:nvPicPr>
          <p:cNvPr id="2" name="Picture 1">
            <a:extLst>
              <a:ext uri="{FF2B5EF4-FFF2-40B4-BE49-F238E27FC236}">
                <a16:creationId xmlns:a16="http://schemas.microsoft.com/office/drawing/2014/main" id="{42528618-FE71-4F66-B03D-44F91319C898}"/>
              </a:ext>
            </a:extLst>
          </p:cNvPr>
          <p:cNvPicPr>
            <a:picLocks noChangeAspect="1"/>
          </p:cNvPicPr>
          <p:nvPr/>
        </p:nvPicPr>
        <p:blipFill>
          <a:blip r:embed="rId3"/>
          <a:stretch>
            <a:fillRect/>
          </a:stretch>
        </p:blipFill>
        <p:spPr>
          <a:xfrm>
            <a:off x="311700" y="977884"/>
            <a:ext cx="8478626" cy="4023191"/>
          </a:xfrm>
          <a:prstGeom prst="rect">
            <a:avLst/>
          </a:prstGeom>
        </p:spPr>
      </p:pic>
    </p:spTree>
    <p:extLst>
      <p:ext uri="{BB962C8B-B14F-4D97-AF65-F5344CB8AC3E}">
        <p14:creationId xmlns:p14="http://schemas.microsoft.com/office/powerpoint/2010/main" val="29070535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Stakeholder grid</a:t>
            </a:r>
            <a:endParaRPr sz="2400" b="1" dirty="0">
              <a:solidFill>
                <a:srgbClr val="004C97"/>
              </a:solidFill>
              <a:latin typeface="Verdana"/>
              <a:ea typeface="Verdana"/>
              <a:cs typeface="Verdana"/>
              <a:sym typeface="Verdana"/>
            </a:endParaRPr>
          </a:p>
        </p:txBody>
      </p:sp>
      <p:sp>
        <p:nvSpPr>
          <p:cNvPr id="124" name="Google Shape;124;p19"/>
          <p:cNvSpPr txBox="1">
            <a:spLocks noGrp="1"/>
          </p:cNvSpPr>
          <p:nvPr>
            <p:ph type="body" idx="1"/>
          </p:nvPr>
        </p:nvSpPr>
        <p:spPr>
          <a:xfrm>
            <a:off x="311700" y="1727100"/>
            <a:ext cx="8520600" cy="3416400"/>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600"/>
              </a:spcBef>
              <a:spcAft>
                <a:spcPts val="0"/>
              </a:spcAft>
              <a:buSzPts val="1800"/>
              <a:buNone/>
            </a:pPr>
            <a:r>
              <a:rPr lang="en-GB" sz="2800" dirty="0">
                <a:solidFill>
                  <a:schemeClr val="dk1"/>
                </a:solidFill>
                <a:latin typeface="Verdana"/>
                <a:ea typeface="Verdana"/>
                <a:cs typeface="Verdana"/>
                <a:sym typeface="Verdana"/>
              </a:rPr>
              <a:t>Role plays: convince your stakeholder!</a:t>
            </a:r>
          </a:p>
          <a:p>
            <a:pPr marL="596900" lvl="1" indent="0" algn="just" rtl="0">
              <a:lnSpc>
                <a:spcPct val="115000"/>
              </a:lnSpc>
              <a:spcBef>
                <a:spcPts val="1600"/>
              </a:spcBef>
              <a:spcAft>
                <a:spcPts val="0"/>
              </a:spcAft>
              <a:buSzPts val="1400"/>
              <a:buNone/>
            </a:pPr>
            <a:endParaRPr sz="2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sz="2800"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sz="2800" dirty="0"/>
              <a:t> </a:t>
            </a:r>
            <a:r>
              <a:rPr lang="en-GB" dirty="0"/>
              <a:t> </a:t>
            </a:r>
            <a:endParaRPr sz="2800" dirty="0"/>
          </a:p>
          <a:p>
            <a:pPr marL="0" lvl="0" indent="0" algn="l" rtl="0">
              <a:lnSpc>
                <a:spcPct val="115000"/>
              </a:lnSpc>
              <a:spcBef>
                <a:spcPts val="0"/>
              </a:spcBef>
              <a:spcAft>
                <a:spcPts val="1600"/>
              </a:spcAft>
              <a:buSzPts val="1800"/>
              <a:buNone/>
            </a:pPr>
            <a:endParaRPr sz="2800" dirty="0">
              <a:latin typeface="Verdana"/>
              <a:ea typeface="Verdana"/>
              <a:cs typeface="Verdana"/>
              <a:sym typeface="Verdana"/>
            </a:endParaRPr>
          </a:p>
        </p:txBody>
      </p:sp>
      <p:cxnSp>
        <p:nvCxnSpPr>
          <p:cNvPr id="125" name="Google Shape;125;p19"/>
          <p:cNvCxnSpPr/>
          <p:nvPr/>
        </p:nvCxnSpPr>
        <p:spPr>
          <a:xfrm rot="10800000" flipH="1">
            <a:off x="-41750" y="821175"/>
            <a:ext cx="7936800" cy="2100"/>
          </a:xfrm>
          <a:prstGeom prst="straightConnector1">
            <a:avLst/>
          </a:prstGeom>
          <a:noFill/>
          <a:ln w="76200" cap="flat" cmpd="sng">
            <a:solidFill>
              <a:srgbClr val="0B5394"/>
            </a:solidFill>
            <a:prstDash val="solid"/>
            <a:round/>
            <a:headEnd type="none" w="sm" len="sm"/>
            <a:tailEnd type="none" w="sm" len="sm"/>
          </a:ln>
        </p:spPr>
      </p:cxnSp>
    </p:spTree>
    <p:extLst>
      <p:ext uri="{BB962C8B-B14F-4D97-AF65-F5344CB8AC3E}">
        <p14:creationId xmlns:p14="http://schemas.microsoft.com/office/powerpoint/2010/main" val="2298445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Alignment with business strategy</a:t>
            </a:r>
            <a:endParaRPr sz="2400" b="1">
              <a:solidFill>
                <a:srgbClr val="004C97"/>
              </a:solidFill>
              <a:latin typeface="Verdana"/>
              <a:ea typeface="Verdana"/>
              <a:cs typeface="Verdana"/>
              <a:sym typeface="Verdana"/>
            </a:endParaRPr>
          </a:p>
        </p:txBody>
      </p:sp>
      <p:sp>
        <p:nvSpPr>
          <p:cNvPr id="158" name="Google Shape;158;p22"/>
          <p:cNvSpPr txBox="1">
            <a:spLocks noGrp="1"/>
          </p:cNvSpPr>
          <p:nvPr>
            <p:ph type="body" idx="1"/>
          </p:nvPr>
        </p:nvSpPr>
        <p:spPr>
          <a:xfrm>
            <a:off x="311700" y="916376"/>
            <a:ext cx="8520600" cy="3416400"/>
          </a:xfrm>
          <a:prstGeom prst="rect">
            <a:avLst/>
          </a:prstGeom>
          <a:noFill/>
          <a:ln>
            <a:noFill/>
          </a:ln>
        </p:spPr>
        <p:txBody>
          <a:bodyPr spcFirstLastPara="1" wrap="square" lIns="91425" tIns="91425" rIns="91425" bIns="91425" anchor="t" anchorCtr="0">
            <a:noAutofit/>
          </a:bodyPr>
          <a:lstStyle/>
          <a:p>
            <a:pPr marL="457200" lvl="1"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No separate diversity and inclusion plan: </a:t>
            </a:r>
            <a:endParaRPr sz="1800" dirty="0">
              <a:solidFill>
                <a:schemeClr val="dk1"/>
              </a:solidFill>
              <a:latin typeface="Verdana"/>
              <a:ea typeface="Verdana"/>
              <a:cs typeface="Verdana"/>
              <a:sym typeface="Verdana"/>
            </a:endParaRPr>
          </a:p>
          <a:p>
            <a:pPr marL="457200" lvl="0" indent="0" algn="just" rtl="0">
              <a:lnSpc>
                <a:spcPct val="115000"/>
              </a:lnSpc>
              <a:spcBef>
                <a:spcPts val="1600"/>
              </a:spcBef>
              <a:spcAft>
                <a:spcPts val="0"/>
              </a:spcAft>
              <a:buNone/>
            </a:pPr>
            <a:r>
              <a:rPr lang="en-GB" sz="1400" i="1" dirty="0">
                <a:solidFill>
                  <a:schemeClr val="dk1"/>
                </a:solidFill>
                <a:latin typeface="Verdana"/>
                <a:ea typeface="Verdana"/>
                <a:cs typeface="Verdana"/>
                <a:sym typeface="Verdana"/>
              </a:rPr>
              <a:t>“Diversity as a means, NOT a goal” (technology scale-up)</a:t>
            </a:r>
            <a:endParaRPr sz="1400" i="1" dirty="0">
              <a:solidFill>
                <a:schemeClr val="dk1"/>
              </a:solidFill>
              <a:latin typeface="Verdana"/>
              <a:ea typeface="Verdana"/>
              <a:cs typeface="Verdana"/>
              <a:sym typeface="Verdana"/>
            </a:endParaRPr>
          </a:p>
          <a:p>
            <a:pPr marL="457200" lvl="1"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Anchored in the business strategy </a:t>
            </a:r>
            <a:r>
              <a:rPr lang="en-GB" sz="1800" dirty="0" err="1">
                <a:solidFill>
                  <a:schemeClr val="dk1"/>
                </a:solidFill>
                <a:latin typeface="Verdana"/>
                <a:ea typeface="Verdana"/>
                <a:cs typeface="Verdana"/>
                <a:sym typeface="Verdana"/>
              </a:rPr>
              <a:t>eg</a:t>
            </a:r>
            <a:r>
              <a:rPr lang="en-GB" sz="1800" dirty="0">
                <a:solidFill>
                  <a:schemeClr val="dk1"/>
                </a:solidFill>
                <a:latin typeface="Verdana"/>
                <a:ea typeface="Verdana"/>
                <a:cs typeface="Verdana"/>
                <a:sym typeface="Verdana"/>
              </a:rPr>
              <a:t> part of business development, internationalisation, creating a more entrepreneurial culture, ...</a:t>
            </a:r>
            <a:endParaRPr sz="1800" dirty="0">
              <a:solidFill>
                <a:schemeClr val="dk1"/>
              </a:solidFill>
              <a:latin typeface="Verdana"/>
              <a:ea typeface="Verdana"/>
              <a:cs typeface="Verdana"/>
              <a:sym typeface="Verdana"/>
            </a:endParaRPr>
          </a:p>
          <a:p>
            <a:pPr marL="457200" lvl="1"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Clear business case answering the following question: </a:t>
            </a:r>
            <a:endParaRPr sz="1800" dirty="0">
              <a:solidFill>
                <a:schemeClr val="dk1"/>
              </a:solidFill>
              <a:latin typeface="Verdana"/>
              <a:ea typeface="Verdana"/>
              <a:cs typeface="Verdana"/>
              <a:sym typeface="Verdana"/>
            </a:endParaRPr>
          </a:p>
          <a:p>
            <a:pPr marL="457200" lvl="0" indent="0" algn="just" rtl="0">
              <a:lnSpc>
                <a:spcPct val="115000"/>
              </a:lnSpc>
              <a:spcBef>
                <a:spcPts val="1600"/>
              </a:spcBef>
              <a:spcAft>
                <a:spcPts val="0"/>
              </a:spcAft>
              <a:buNone/>
            </a:pPr>
            <a:r>
              <a:rPr lang="en-GB" sz="1400" i="1" dirty="0">
                <a:solidFill>
                  <a:schemeClr val="dk1"/>
                </a:solidFill>
                <a:latin typeface="Verdana"/>
                <a:ea typeface="Verdana"/>
                <a:cs typeface="Verdana"/>
                <a:sym typeface="Verdana"/>
              </a:rPr>
              <a:t>“Why does the business need your diversity plan?” (consulting firm)</a:t>
            </a:r>
            <a:endParaRPr sz="1400" i="1" dirty="0">
              <a:latin typeface="Verdana"/>
              <a:ea typeface="Verdana"/>
              <a:cs typeface="Verdana"/>
              <a:sym typeface="Verdana"/>
            </a:endParaRPr>
          </a:p>
          <a:p>
            <a:pPr marL="139700" lvl="1" indent="0" algn="just" rtl="0">
              <a:lnSpc>
                <a:spcPct val="115000"/>
              </a:lnSpc>
              <a:spcBef>
                <a:spcPts val="1600"/>
              </a:spcBef>
              <a:spcAft>
                <a:spcPts val="0"/>
              </a:spcAft>
              <a:buSzPts val="1400"/>
              <a:buNone/>
            </a:pPr>
            <a:endParaRPr dirty="0">
              <a:solidFill>
                <a:schemeClr val="dk1"/>
              </a:solidFill>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59" name="Google Shape;159;p22"/>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Inclusive culture</a:t>
            </a:r>
            <a:endParaRPr sz="2400" b="1" dirty="0">
              <a:solidFill>
                <a:srgbClr val="004C97"/>
              </a:solidFill>
              <a:latin typeface="Verdana"/>
              <a:ea typeface="Verdana"/>
              <a:cs typeface="Verdana"/>
              <a:sym typeface="Verdana"/>
            </a:endParaRPr>
          </a:p>
        </p:txBody>
      </p:sp>
      <p:sp>
        <p:nvSpPr>
          <p:cNvPr id="169" name="Google Shape;169;p23"/>
          <p:cNvSpPr txBox="1">
            <a:spLocks noGrp="1"/>
          </p:cNvSpPr>
          <p:nvPr>
            <p:ph type="body" idx="1"/>
          </p:nvPr>
        </p:nvSpPr>
        <p:spPr>
          <a:xfrm>
            <a:off x="311700" y="715125"/>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1600"/>
              </a:spcBef>
              <a:spcAft>
                <a:spcPts val="0"/>
              </a:spcAft>
              <a:buSzPts val="1800"/>
              <a:buFont typeface="Verdana"/>
              <a:buChar char="●"/>
            </a:pPr>
            <a:r>
              <a:rPr lang="en-GB" dirty="0">
                <a:solidFill>
                  <a:schemeClr val="dk1"/>
                </a:solidFill>
                <a:latin typeface="Verdana"/>
                <a:ea typeface="Verdana"/>
                <a:cs typeface="Verdana"/>
                <a:sym typeface="Verdana"/>
              </a:rPr>
              <a:t>Diversity and inclusion go hand in hand </a:t>
            </a:r>
            <a:endParaRPr dirty="0">
              <a:latin typeface="Verdana"/>
              <a:ea typeface="Verdana"/>
              <a:cs typeface="Verdana"/>
              <a:sym typeface="Verdana"/>
            </a:endParaRPr>
          </a:p>
          <a:p>
            <a:pPr marL="914400" lvl="1" indent="-342900" algn="just" rtl="0">
              <a:lnSpc>
                <a:spcPct val="115000"/>
              </a:lnSpc>
              <a:spcBef>
                <a:spcPts val="1600"/>
              </a:spcBef>
              <a:spcAft>
                <a:spcPts val="0"/>
              </a:spcAft>
              <a:buSzPts val="1800"/>
              <a:buFont typeface="Courier New"/>
              <a:buChar char="•"/>
            </a:pPr>
            <a:r>
              <a:rPr lang="en-GB" sz="1800" b="1" dirty="0">
                <a:solidFill>
                  <a:schemeClr val="dk1"/>
                </a:solidFill>
                <a:latin typeface="Verdana"/>
                <a:ea typeface="Verdana"/>
                <a:cs typeface="Verdana"/>
                <a:sym typeface="Verdana"/>
              </a:rPr>
              <a:t>Diversity</a:t>
            </a:r>
            <a:r>
              <a:rPr lang="en-GB" sz="1800" dirty="0">
                <a:solidFill>
                  <a:schemeClr val="dk1"/>
                </a:solidFill>
                <a:latin typeface="Verdana"/>
                <a:ea typeface="Verdana"/>
                <a:cs typeface="Verdana"/>
                <a:sym typeface="Verdana"/>
              </a:rPr>
              <a:t> is about the demographic constellation of the group</a:t>
            </a:r>
            <a:endParaRPr sz="1800" dirty="0">
              <a:latin typeface="Verdana"/>
              <a:ea typeface="Verdana"/>
              <a:cs typeface="Verdana"/>
              <a:sym typeface="Verdana"/>
            </a:endParaRPr>
          </a:p>
          <a:p>
            <a:pPr marL="914400" lvl="1" indent="-342900" algn="just" rtl="0">
              <a:lnSpc>
                <a:spcPct val="115000"/>
              </a:lnSpc>
              <a:spcBef>
                <a:spcPts val="1600"/>
              </a:spcBef>
              <a:spcAft>
                <a:spcPts val="0"/>
              </a:spcAft>
              <a:buSzPts val="1800"/>
              <a:buFont typeface="Courier New"/>
              <a:buChar char="•"/>
            </a:pPr>
            <a:r>
              <a:rPr lang="en-GB" sz="1800" b="1" dirty="0">
                <a:solidFill>
                  <a:schemeClr val="dk1"/>
                </a:solidFill>
                <a:latin typeface="Verdana"/>
                <a:ea typeface="Verdana"/>
                <a:cs typeface="Verdana"/>
                <a:sym typeface="Verdana"/>
              </a:rPr>
              <a:t>Inclusion </a:t>
            </a:r>
            <a:r>
              <a:rPr lang="en-GB" sz="1800" dirty="0">
                <a:solidFill>
                  <a:schemeClr val="dk1"/>
                </a:solidFill>
                <a:latin typeface="Verdana"/>
                <a:ea typeface="Verdana"/>
                <a:cs typeface="Verdana"/>
                <a:sym typeface="Verdana"/>
              </a:rPr>
              <a:t>refers to the degree to which individuals have the feeling that they can actively contribute to the organisation </a:t>
            </a:r>
            <a:endParaRPr sz="1800" dirty="0">
              <a:latin typeface="Verdana"/>
              <a:ea typeface="Verdana"/>
              <a:cs typeface="Verdana"/>
              <a:sym typeface="Verdana"/>
            </a:endParaRPr>
          </a:p>
          <a:p>
            <a:pPr marL="457200" lvl="0" indent="-342900" algn="just" rtl="0">
              <a:lnSpc>
                <a:spcPct val="115000"/>
              </a:lnSpc>
              <a:spcBef>
                <a:spcPts val="1600"/>
              </a:spcBef>
              <a:spcAft>
                <a:spcPts val="0"/>
              </a:spcAft>
              <a:buSzPts val="1800"/>
              <a:buFont typeface="Verdana"/>
              <a:buChar char="●"/>
            </a:pPr>
            <a:r>
              <a:rPr lang="en-GB" dirty="0">
                <a:solidFill>
                  <a:schemeClr val="dk1"/>
                </a:solidFill>
                <a:latin typeface="Verdana"/>
                <a:ea typeface="Verdana"/>
                <a:cs typeface="Verdana"/>
                <a:sym typeface="Verdana"/>
              </a:rPr>
              <a:t>A culture cannot be diverse and successful if employees outside of a dominant group do not feel included </a:t>
            </a:r>
            <a:endParaRPr dirty="0">
              <a:latin typeface="Verdana"/>
              <a:ea typeface="Verdana"/>
              <a:cs typeface="Verdana"/>
              <a:sym typeface="Verdana"/>
            </a:endParaRPr>
          </a:p>
          <a:p>
            <a:pPr marL="457200" lvl="0" indent="0" algn="just" rtl="0">
              <a:lnSpc>
                <a:spcPct val="115000"/>
              </a:lnSpc>
              <a:spcBef>
                <a:spcPts val="1600"/>
              </a:spcBef>
              <a:spcAft>
                <a:spcPts val="0"/>
              </a:spcAft>
              <a:buNone/>
            </a:pPr>
            <a:r>
              <a:rPr lang="en-GB" sz="1400" i="1" dirty="0">
                <a:solidFill>
                  <a:schemeClr val="dk1"/>
                </a:solidFill>
                <a:latin typeface="Verdana"/>
                <a:ea typeface="Verdana"/>
                <a:cs typeface="Verdana"/>
                <a:sym typeface="Verdana"/>
              </a:rPr>
              <a:t>Inclusion is a “mindset” more than anything, and believing in its value is the first step</a:t>
            </a:r>
            <a:r>
              <a:rPr lang="en-GB" dirty="0">
                <a:solidFill>
                  <a:schemeClr val="dk1"/>
                </a:solidFill>
                <a:latin typeface="Verdana"/>
                <a:ea typeface="Verdana"/>
                <a:cs typeface="Verdana"/>
                <a:sym typeface="Verdana"/>
              </a:rPr>
              <a:t> </a:t>
            </a:r>
            <a:endParaRPr dirty="0">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70" name="Google Shape;170;p23"/>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Critical mass</a:t>
            </a:r>
            <a:endParaRPr sz="2400" b="1">
              <a:solidFill>
                <a:srgbClr val="004C97"/>
              </a:solidFill>
              <a:latin typeface="Verdana"/>
              <a:ea typeface="Verdana"/>
              <a:cs typeface="Verdana"/>
              <a:sym typeface="Verdana"/>
            </a:endParaRPr>
          </a:p>
        </p:txBody>
      </p:sp>
      <p:sp>
        <p:nvSpPr>
          <p:cNvPr id="180" name="Google Shape;180;p24"/>
          <p:cNvSpPr txBox="1">
            <a:spLocks noGrp="1"/>
          </p:cNvSpPr>
          <p:nvPr>
            <p:ph type="body" idx="1"/>
          </p:nvPr>
        </p:nvSpPr>
        <p:spPr>
          <a:xfrm>
            <a:off x="311700" y="850469"/>
            <a:ext cx="8520600" cy="34164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600"/>
              </a:spcBef>
              <a:spcAft>
                <a:spcPts val="0"/>
              </a:spcAft>
              <a:buSzPts val="1400"/>
              <a:buFont typeface="Verdana"/>
              <a:buChar char="●"/>
            </a:pPr>
            <a:r>
              <a:rPr lang="en-GB" dirty="0">
                <a:solidFill>
                  <a:schemeClr val="dk1"/>
                </a:solidFill>
                <a:latin typeface="Verdana"/>
                <a:ea typeface="Verdana"/>
                <a:cs typeface="Verdana"/>
                <a:sym typeface="Verdana"/>
              </a:rPr>
              <a:t>Needs for a certain level of diversity within the organisation to be able to reap the benefits of diversity</a:t>
            </a:r>
            <a:endParaRPr dirty="0">
              <a:latin typeface="Verdana"/>
              <a:ea typeface="Verdana"/>
              <a:cs typeface="Verdana"/>
              <a:sym typeface="Verdana"/>
            </a:endParaRPr>
          </a:p>
          <a:p>
            <a:pPr marL="0" lvl="0" indent="0" algn="just" rtl="0">
              <a:lnSpc>
                <a:spcPct val="115000"/>
              </a:lnSpc>
              <a:spcBef>
                <a:spcPts val="600"/>
              </a:spcBef>
              <a:spcAft>
                <a:spcPts val="0"/>
              </a:spcAft>
              <a:buNone/>
            </a:pPr>
            <a:endParaRPr sz="1600" i="1" dirty="0">
              <a:solidFill>
                <a:schemeClr val="dk1"/>
              </a:solidFill>
              <a:latin typeface="Verdana"/>
              <a:ea typeface="Verdana"/>
              <a:cs typeface="Verdana"/>
              <a:sym typeface="Verdana"/>
            </a:endParaRPr>
          </a:p>
          <a:p>
            <a:pPr marL="0" lvl="0" indent="0" algn="just" rtl="0">
              <a:lnSpc>
                <a:spcPct val="115000"/>
              </a:lnSpc>
              <a:spcBef>
                <a:spcPts val="600"/>
              </a:spcBef>
              <a:spcAft>
                <a:spcPts val="0"/>
              </a:spcAft>
              <a:buNone/>
            </a:pPr>
            <a:r>
              <a:rPr lang="en-GB" sz="1300" i="1" dirty="0">
                <a:solidFill>
                  <a:schemeClr val="dk1"/>
                </a:solidFill>
                <a:latin typeface="Verdana"/>
                <a:ea typeface="Verdana"/>
                <a:cs typeface="Verdana"/>
                <a:sym typeface="Verdana"/>
              </a:rPr>
              <a:t>“Once you have reached that critical mass, you see that people start developing a different mindset and that they become more open to other cultures. That is a positive story.” </a:t>
            </a:r>
          </a:p>
          <a:p>
            <a:pPr marL="0" lvl="0" indent="0" algn="just" rtl="0">
              <a:lnSpc>
                <a:spcPct val="115000"/>
              </a:lnSpc>
              <a:spcBef>
                <a:spcPts val="600"/>
              </a:spcBef>
              <a:spcAft>
                <a:spcPts val="0"/>
              </a:spcAft>
              <a:buNone/>
            </a:pPr>
            <a:r>
              <a:rPr lang="en-GB" sz="1300" dirty="0">
                <a:solidFill>
                  <a:schemeClr val="dk1"/>
                </a:solidFill>
                <a:latin typeface="Verdana"/>
                <a:ea typeface="Verdana"/>
                <a:cs typeface="Verdana"/>
                <a:sym typeface="Verdana"/>
              </a:rPr>
              <a:t>(government administration) </a:t>
            </a:r>
            <a:endParaRPr sz="1300" dirty="0">
              <a:latin typeface="Verdana"/>
              <a:ea typeface="Verdana"/>
              <a:cs typeface="Verdana"/>
              <a:sym typeface="Verdana"/>
            </a:endParaRPr>
          </a:p>
          <a:p>
            <a:pPr marL="0" lvl="0" indent="0" algn="just" rtl="0">
              <a:lnSpc>
                <a:spcPct val="115000"/>
              </a:lnSpc>
              <a:spcBef>
                <a:spcPts val="600"/>
              </a:spcBef>
              <a:spcAft>
                <a:spcPts val="0"/>
              </a:spcAft>
              <a:buNone/>
            </a:pPr>
            <a:endParaRPr sz="1300" i="1" dirty="0">
              <a:solidFill>
                <a:schemeClr val="dk1"/>
              </a:solidFill>
              <a:latin typeface="Verdana"/>
              <a:ea typeface="Verdana"/>
              <a:cs typeface="Verdana"/>
              <a:sym typeface="Verdana"/>
            </a:endParaRPr>
          </a:p>
          <a:p>
            <a:pPr marL="0" lvl="0" indent="0" algn="just" rtl="0">
              <a:lnSpc>
                <a:spcPct val="115000"/>
              </a:lnSpc>
              <a:spcBef>
                <a:spcPts val="600"/>
              </a:spcBef>
              <a:spcAft>
                <a:spcPts val="0"/>
              </a:spcAft>
              <a:buNone/>
            </a:pPr>
            <a:r>
              <a:rPr lang="en-GB" sz="1300" i="1" dirty="0">
                <a:solidFill>
                  <a:schemeClr val="dk1"/>
                </a:solidFill>
                <a:latin typeface="Verdana"/>
                <a:ea typeface="Verdana"/>
                <a:cs typeface="Verdana"/>
                <a:sym typeface="Verdana"/>
              </a:rPr>
              <a:t>“Some say that the critical point is situated around 15%. For me 15 percent doesn’t seem enough. You can only fully benefit from diversity when you have an inclusive culture. There shouldn’t be a dominant culture. Once you have succeeded in this, everything will accelerate.” </a:t>
            </a:r>
          </a:p>
          <a:p>
            <a:pPr marL="0" lvl="0" indent="0" algn="just" rtl="0">
              <a:lnSpc>
                <a:spcPct val="115000"/>
              </a:lnSpc>
              <a:spcBef>
                <a:spcPts val="600"/>
              </a:spcBef>
              <a:spcAft>
                <a:spcPts val="0"/>
              </a:spcAft>
              <a:buNone/>
            </a:pPr>
            <a:r>
              <a:rPr lang="en-GB" sz="1300" dirty="0">
                <a:solidFill>
                  <a:schemeClr val="dk1"/>
                </a:solidFill>
                <a:latin typeface="Verdana"/>
                <a:ea typeface="Verdana"/>
                <a:cs typeface="Verdana"/>
                <a:sym typeface="Verdana"/>
              </a:rPr>
              <a:t>(management consulting firm)</a:t>
            </a:r>
            <a:endParaRPr sz="1300" dirty="0">
              <a:latin typeface="Verdana"/>
              <a:ea typeface="Verdana"/>
              <a:cs typeface="Verdana"/>
              <a:sym typeface="Verdana"/>
            </a:endParaRPr>
          </a:p>
          <a:p>
            <a:pPr marL="596900" lvl="1" indent="0" algn="just" rtl="0">
              <a:lnSpc>
                <a:spcPct val="115000"/>
              </a:lnSpc>
              <a:spcBef>
                <a:spcPts val="1600"/>
              </a:spcBef>
              <a:spcAft>
                <a:spcPts val="0"/>
              </a:spcAft>
              <a:buSzPts val="1400"/>
              <a:buNone/>
            </a:pPr>
            <a:endParaRPr dirty="0">
              <a:solidFill>
                <a:schemeClr val="dk1"/>
              </a:solidFill>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81" name="Google Shape;181;p2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A well-managed process</a:t>
            </a:r>
            <a:endParaRPr sz="2400" b="1" dirty="0">
              <a:solidFill>
                <a:srgbClr val="004C97"/>
              </a:solidFill>
              <a:latin typeface="Verdana"/>
              <a:ea typeface="Verdana"/>
              <a:cs typeface="Verdana"/>
              <a:sym typeface="Verdana"/>
            </a:endParaRPr>
          </a:p>
        </p:txBody>
      </p:sp>
      <p:sp>
        <p:nvSpPr>
          <p:cNvPr id="191" name="Google Shape;191;p2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600"/>
              </a:spcBef>
              <a:spcAft>
                <a:spcPts val="0"/>
              </a:spcAft>
              <a:buSzPts val="1800"/>
              <a:buFont typeface="Arial"/>
              <a:buChar char="●"/>
            </a:pPr>
            <a:r>
              <a:rPr lang="en-GB">
                <a:solidFill>
                  <a:schemeClr val="dk1"/>
                </a:solidFill>
                <a:latin typeface="Verdana"/>
                <a:ea typeface="Verdana"/>
                <a:cs typeface="Verdana"/>
                <a:sym typeface="Verdana"/>
              </a:rPr>
              <a:t>On organisational level: </a:t>
            </a:r>
            <a:endParaRPr>
              <a:solidFill>
                <a:schemeClr val="dk1"/>
              </a:solidFill>
              <a:latin typeface="Verdana"/>
              <a:ea typeface="Verdana"/>
              <a:cs typeface="Verdana"/>
              <a:sym typeface="Verdana"/>
            </a:endParaRPr>
          </a:p>
          <a:p>
            <a:pPr marL="457200" lvl="0" indent="0" algn="just" rtl="0">
              <a:lnSpc>
                <a:spcPct val="115000"/>
              </a:lnSpc>
              <a:spcBef>
                <a:spcPts val="600"/>
              </a:spcBef>
              <a:spcAft>
                <a:spcPts val="0"/>
              </a:spcAft>
              <a:buNone/>
            </a:pPr>
            <a:endParaRPr>
              <a:solidFill>
                <a:schemeClr val="dk1"/>
              </a:solidFill>
              <a:latin typeface="Verdana"/>
              <a:ea typeface="Verdana"/>
              <a:cs typeface="Verdana"/>
              <a:sym typeface="Verdana"/>
            </a:endParaRPr>
          </a:p>
          <a:p>
            <a:pPr marL="457200" lvl="0" indent="0" algn="just" rtl="0">
              <a:lnSpc>
                <a:spcPct val="115000"/>
              </a:lnSpc>
              <a:spcBef>
                <a:spcPts val="600"/>
              </a:spcBef>
              <a:spcAft>
                <a:spcPts val="0"/>
              </a:spcAft>
              <a:buNone/>
            </a:pPr>
            <a:r>
              <a:rPr lang="en-GB">
                <a:solidFill>
                  <a:schemeClr val="dk1"/>
                </a:solidFill>
                <a:latin typeface="Verdana"/>
                <a:ea typeface="Verdana"/>
                <a:cs typeface="Verdana"/>
                <a:sym typeface="Verdana"/>
              </a:rPr>
              <a:t>→ need for a full change management process </a:t>
            </a:r>
            <a:endParaRPr>
              <a:solidFill>
                <a:schemeClr val="dk1"/>
              </a:solidFill>
              <a:latin typeface="Verdana"/>
              <a:ea typeface="Verdana"/>
              <a:cs typeface="Verdana"/>
              <a:sym typeface="Verdana"/>
            </a:endParaRPr>
          </a:p>
          <a:p>
            <a:pPr marL="457200" lvl="0" indent="0" algn="just" rtl="0">
              <a:lnSpc>
                <a:spcPct val="115000"/>
              </a:lnSpc>
              <a:spcBef>
                <a:spcPts val="600"/>
              </a:spcBef>
              <a:spcAft>
                <a:spcPts val="0"/>
              </a:spcAft>
              <a:buNone/>
            </a:pPr>
            <a:endParaRPr>
              <a:solidFill>
                <a:schemeClr val="dk1"/>
              </a:solidFill>
              <a:latin typeface="Verdana"/>
              <a:ea typeface="Verdana"/>
              <a:cs typeface="Verdana"/>
              <a:sym typeface="Verdana"/>
            </a:endParaRPr>
          </a:p>
          <a:p>
            <a:pPr marL="457200" lvl="0" indent="-342900" algn="just" rtl="0">
              <a:lnSpc>
                <a:spcPct val="115000"/>
              </a:lnSpc>
              <a:spcBef>
                <a:spcPts val="600"/>
              </a:spcBef>
              <a:spcAft>
                <a:spcPts val="0"/>
              </a:spcAft>
              <a:buClr>
                <a:schemeClr val="dk1"/>
              </a:buClr>
              <a:buSzPts val="1800"/>
              <a:buFont typeface="Verdana"/>
              <a:buChar char="●"/>
            </a:pPr>
            <a:r>
              <a:rPr lang="en-GB">
                <a:solidFill>
                  <a:schemeClr val="dk1"/>
                </a:solidFill>
                <a:latin typeface="Verdana"/>
                <a:ea typeface="Verdana"/>
                <a:cs typeface="Verdana"/>
                <a:sym typeface="Verdana"/>
              </a:rPr>
              <a:t>On team level: </a:t>
            </a:r>
            <a:endParaRPr>
              <a:solidFill>
                <a:schemeClr val="dk1"/>
              </a:solidFill>
              <a:latin typeface="Verdana"/>
              <a:ea typeface="Verdana"/>
              <a:cs typeface="Verdana"/>
              <a:sym typeface="Verdana"/>
            </a:endParaRPr>
          </a:p>
          <a:p>
            <a:pPr marL="457200" lvl="0" indent="0" algn="just" rtl="0">
              <a:lnSpc>
                <a:spcPct val="115000"/>
              </a:lnSpc>
              <a:spcBef>
                <a:spcPts val="600"/>
              </a:spcBef>
              <a:spcAft>
                <a:spcPts val="0"/>
              </a:spcAft>
              <a:buNone/>
            </a:pPr>
            <a:endParaRPr>
              <a:solidFill>
                <a:schemeClr val="dk1"/>
              </a:solidFill>
              <a:latin typeface="Verdana"/>
              <a:ea typeface="Verdana"/>
              <a:cs typeface="Verdana"/>
              <a:sym typeface="Verdana"/>
            </a:endParaRPr>
          </a:p>
          <a:p>
            <a:pPr marL="457200" lvl="0" indent="0" algn="just" rtl="0">
              <a:lnSpc>
                <a:spcPct val="115000"/>
              </a:lnSpc>
              <a:spcBef>
                <a:spcPts val="600"/>
              </a:spcBef>
              <a:spcAft>
                <a:spcPts val="0"/>
              </a:spcAft>
              <a:buNone/>
            </a:pPr>
            <a:r>
              <a:rPr lang="en-GB">
                <a:solidFill>
                  <a:schemeClr val="dk1"/>
                </a:solidFill>
                <a:latin typeface="Verdana"/>
                <a:ea typeface="Verdana"/>
                <a:cs typeface="Verdana"/>
                <a:sym typeface="Verdana"/>
              </a:rPr>
              <a:t>→ need for a new leadership style </a:t>
            </a:r>
            <a:endParaRPr>
              <a:solidFill>
                <a:schemeClr val="dk1"/>
              </a:solidFill>
              <a:latin typeface="Verdana"/>
              <a:ea typeface="Verdana"/>
              <a:cs typeface="Verdana"/>
              <a:sym typeface="Verdana"/>
            </a:endParaRPr>
          </a:p>
          <a:p>
            <a:pPr marL="0" lvl="0" indent="0" algn="l" rtl="0">
              <a:lnSpc>
                <a:spcPct val="115000"/>
              </a:lnSpc>
              <a:spcBef>
                <a:spcPts val="0"/>
              </a:spcBef>
              <a:spcAft>
                <a:spcPts val="1600"/>
              </a:spcAft>
              <a:buSzPts val="1800"/>
              <a:buNone/>
            </a:pPr>
            <a:endParaRPr>
              <a:latin typeface="Verdana"/>
              <a:ea typeface="Verdana"/>
              <a:cs typeface="Verdana"/>
              <a:sym typeface="Verdana"/>
            </a:endParaRPr>
          </a:p>
        </p:txBody>
      </p:sp>
      <p:cxnSp>
        <p:nvCxnSpPr>
          <p:cNvPr id="192" name="Google Shape;192;p25"/>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4" name="Google Shape;204;p2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A well-managed process</a:t>
            </a:r>
            <a:endParaRPr sz="2400" b="1">
              <a:solidFill>
                <a:srgbClr val="004C97"/>
              </a:solidFill>
              <a:latin typeface="Verdana"/>
              <a:ea typeface="Verdana"/>
              <a:cs typeface="Verdana"/>
              <a:sym typeface="Verdana"/>
            </a:endParaRPr>
          </a:p>
        </p:txBody>
      </p:sp>
      <p:sp>
        <p:nvSpPr>
          <p:cNvPr id="201" name="Google Shape;201;p2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596900" lvl="1" indent="0" algn="just" rtl="0">
              <a:lnSpc>
                <a:spcPct val="115000"/>
              </a:lnSpc>
              <a:spcBef>
                <a:spcPts val="1600"/>
              </a:spcBef>
              <a:spcAft>
                <a:spcPts val="0"/>
              </a:spcAft>
              <a:buSzPts val="1400"/>
              <a:buNone/>
            </a:pPr>
            <a:endParaRPr>
              <a:solidFill>
                <a:schemeClr val="dk1"/>
              </a:solidFill>
            </a:endParaRPr>
          </a:p>
          <a:p>
            <a:pPr marL="139700" lvl="0" indent="0" algn="l" rtl="0">
              <a:lnSpc>
                <a:spcPct val="115000"/>
              </a:lnSpc>
              <a:spcBef>
                <a:spcPts val="0"/>
              </a:spcBef>
              <a:spcAft>
                <a:spcPts val="0"/>
              </a:spcAft>
              <a:buSzPts val="1800"/>
              <a:buNone/>
            </a:pPr>
            <a:endParaRPr>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a:t> </a:t>
            </a:r>
            <a:r>
              <a:rPr lang="en-GB" sz="1200"/>
              <a:t> </a:t>
            </a:r>
            <a:endParaRPr/>
          </a:p>
          <a:p>
            <a:pPr marL="0" lvl="0" indent="0" algn="l" rtl="0">
              <a:lnSpc>
                <a:spcPct val="115000"/>
              </a:lnSpc>
              <a:spcBef>
                <a:spcPts val="0"/>
              </a:spcBef>
              <a:spcAft>
                <a:spcPts val="1600"/>
              </a:spcAft>
              <a:buSzPts val="1800"/>
              <a:buNone/>
            </a:pPr>
            <a:endParaRPr>
              <a:latin typeface="Verdana"/>
              <a:ea typeface="Verdana"/>
              <a:cs typeface="Verdana"/>
              <a:sym typeface="Verdana"/>
            </a:endParaRPr>
          </a:p>
        </p:txBody>
      </p:sp>
      <p:cxnSp>
        <p:nvCxnSpPr>
          <p:cNvPr id="202" name="Google Shape;202;p26"/>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pic>
        <p:nvPicPr>
          <p:cNvPr id="203" name="Google Shape;203;p26" descr="https://lh3.googleusercontent.com/BheluhLaJ6vs1wAQMMKfKeQA7OBOvlFRttWvrVKnDKfzqofJeS8sJwS_MQzAGSdHK84YsjIJ0BgL9RJ185IAGdzvxMldTg_s5a5WLBWXjCntQ2HpYeuHAYdncwQS_Vql9PI9uwNo"/>
          <p:cNvPicPr preferRelativeResize="0"/>
          <p:nvPr/>
        </p:nvPicPr>
        <p:blipFill rotWithShape="1">
          <a:blip r:embed="rId3">
            <a:alphaModFix/>
          </a:blip>
          <a:srcRect/>
          <a:stretch/>
        </p:blipFill>
        <p:spPr>
          <a:xfrm>
            <a:off x="937584" y="917933"/>
            <a:ext cx="6777665" cy="407683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A well-managed process</a:t>
            </a:r>
            <a:endParaRPr sz="2400" b="1">
              <a:solidFill>
                <a:srgbClr val="004C97"/>
              </a:solidFill>
              <a:latin typeface="Verdana"/>
              <a:ea typeface="Verdana"/>
              <a:cs typeface="Verdana"/>
              <a:sym typeface="Verdana"/>
            </a:endParaRPr>
          </a:p>
        </p:txBody>
      </p:sp>
      <p:sp>
        <p:nvSpPr>
          <p:cNvPr id="210" name="Google Shape;210;p27"/>
          <p:cNvSpPr txBox="1">
            <a:spLocks noGrp="1"/>
          </p:cNvSpPr>
          <p:nvPr>
            <p:ph type="body" idx="1"/>
          </p:nvPr>
        </p:nvSpPr>
        <p:spPr>
          <a:xfrm>
            <a:off x="311700" y="908425"/>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The increased performance of well-managed heterogeneous teams is due to the synergy that comes from their diversity </a:t>
            </a:r>
            <a:endParaRPr sz="1800" dirty="0">
              <a:latin typeface="Verdana"/>
              <a:ea typeface="Verdana"/>
              <a:cs typeface="Verdana"/>
              <a:sym typeface="Verdana"/>
            </a:endParaRPr>
          </a:p>
          <a:p>
            <a:pPr marL="457200" lvl="0" indent="-342900" algn="just"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Their ineffectiveness when poorly managed comes from their problems in overcoming the complexity of their teams</a:t>
            </a:r>
            <a:endParaRPr sz="1800" dirty="0">
              <a:latin typeface="Verdana"/>
              <a:ea typeface="Verdana"/>
              <a:cs typeface="Verdana"/>
              <a:sym typeface="Verdana"/>
            </a:endParaRPr>
          </a:p>
          <a:p>
            <a:pPr marL="914400" marR="0" lvl="1" indent="-342900" algn="just" rtl="0">
              <a:lnSpc>
                <a:spcPct val="115000"/>
              </a:lnSpc>
              <a:spcBef>
                <a:spcPts val="600"/>
              </a:spcBef>
              <a:spcAft>
                <a:spcPts val="0"/>
              </a:spcAft>
              <a:buClr>
                <a:schemeClr val="dk2"/>
              </a:buClr>
              <a:buSzPts val="1800"/>
              <a:buFont typeface="Verdana"/>
              <a:buChar char="•"/>
            </a:pPr>
            <a:r>
              <a:rPr lang="en-GB" sz="1800" dirty="0">
                <a:solidFill>
                  <a:schemeClr val="dk1"/>
                </a:solidFill>
                <a:latin typeface="Verdana"/>
                <a:ea typeface="Verdana"/>
                <a:cs typeface="Verdana"/>
                <a:sym typeface="Verdana"/>
              </a:rPr>
              <a:t>Communication Barriers</a:t>
            </a:r>
            <a:endParaRPr sz="1800" dirty="0">
              <a:latin typeface="Verdana"/>
              <a:ea typeface="Verdana"/>
              <a:cs typeface="Verdana"/>
              <a:sym typeface="Verdana"/>
            </a:endParaRPr>
          </a:p>
          <a:p>
            <a:pPr marL="914400" lvl="1" indent="-342900" algn="l" rtl="0">
              <a:lnSpc>
                <a:spcPct val="115000"/>
              </a:lnSpc>
              <a:spcBef>
                <a:spcPts val="0"/>
              </a:spcBef>
              <a:spcAft>
                <a:spcPts val="0"/>
              </a:spcAft>
              <a:buSzPts val="1800"/>
              <a:buFont typeface="Verdana"/>
              <a:buChar char="•"/>
            </a:pPr>
            <a:r>
              <a:rPr lang="en-GB" sz="1800" dirty="0">
                <a:solidFill>
                  <a:schemeClr val="dk1"/>
                </a:solidFill>
                <a:latin typeface="Verdana"/>
                <a:ea typeface="Verdana"/>
                <a:cs typeface="Verdana"/>
                <a:sym typeface="Verdana"/>
              </a:rPr>
              <a:t>Cultural Resistance</a:t>
            </a:r>
            <a:endParaRPr sz="1800" dirty="0">
              <a:latin typeface="Verdana"/>
              <a:ea typeface="Verdana"/>
              <a:cs typeface="Verdana"/>
              <a:sym typeface="Verdana"/>
            </a:endParaRPr>
          </a:p>
          <a:p>
            <a:pPr marL="914400" lvl="1" indent="-342900" algn="l" rtl="0">
              <a:lnSpc>
                <a:spcPct val="115000"/>
              </a:lnSpc>
              <a:spcBef>
                <a:spcPts val="0"/>
              </a:spcBef>
              <a:spcAft>
                <a:spcPts val="0"/>
              </a:spcAft>
              <a:buSzPts val="1800"/>
              <a:buFont typeface="Verdana"/>
              <a:buChar char="•"/>
            </a:pPr>
            <a:r>
              <a:rPr lang="en-GB" sz="1800" dirty="0">
                <a:solidFill>
                  <a:schemeClr val="dk1"/>
                </a:solidFill>
                <a:latin typeface="Verdana"/>
                <a:ea typeface="Verdana"/>
                <a:cs typeface="Verdana"/>
                <a:sym typeface="Verdana"/>
              </a:rPr>
              <a:t>Discrimination Issues</a:t>
            </a:r>
            <a:endParaRPr sz="1800" dirty="0">
              <a:latin typeface="Verdana"/>
              <a:ea typeface="Verdana"/>
              <a:cs typeface="Verdana"/>
              <a:sym typeface="Verdana"/>
            </a:endParaRPr>
          </a:p>
          <a:p>
            <a:pPr marL="914400" lvl="1" indent="-342900" algn="l" rtl="0">
              <a:lnSpc>
                <a:spcPct val="115000"/>
              </a:lnSpc>
              <a:spcBef>
                <a:spcPts val="0"/>
              </a:spcBef>
              <a:spcAft>
                <a:spcPts val="0"/>
              </a:spcAft>
              <a:buSzPts val="1800"/>
              <a:buFont typeface="Verdana"/>
              <a:buChar char="•"/>
            </a:pPr>
            <a:r>
              <a:rPr lang="en-GB" sz="1800" dirty="0">
                <a:solidFill>
                  <a:schemeClr val="dk1"/>
                </a:solidFill>
                <a:latin typeface="Verdana"/>
                <a:ea typeface="Verdana"/>
                <a:cs typeface="Verdana"/>
                <a:sym typeface="Verdana"/>
              </a:rPr>
              <a:t>Overcoming Negativity</a:t>
            </a:r>
            <a:endParaRPr sz="1800" dirty="0">
              <a:latin typeface="Verdana"/>
              <a:ea typeface="Verdana"/>
              <a:cs typeface="Verdana"/>
              <a:sym typeface="Verdana"/>
            </a:endParaRPr>
          </a:p>
          <a:p>
            <a:pPr marL="914400" lvl="1" indent="-342900" algn="l" rtl="0">
              <a:lnSpc>
                <a:spcPct val="115000"/>
              </a:lnSpc>
              <a:spcBef>
                <a:spcPts val="0"/>
              </a:spcBef>
              <a:spcAft>
                <a:spcPts val="0"/>
              </a:spcAft>
              <a:buSzPts val="1800"/>
              <a:buFont typeface="Verdana"/>
              <a:buChar char="•"/>
            </a:pPr>
            <a:r>
              <a:rPr lang="en-GB" sz="1800" dirty="0">
                <a:solidFill>
                  <a:schemeClr val="dk1"/>
                </a:solidFill>
                <a:latin typeface="Verdana"/>
                <a:ea typeface="Verdana"/>
                <a:cs typeface="Verdana"/>
                <a:sym typeface="Verdana"/>
              </a:rPr>
              <a:t>Building trust</a:t>
            </a:r>
            <a:br>
              <a:rPr lang="en-GB" sz="1800" dirty="0">
                <a:solidFill>
                  <a:schemeClr val="dk1"/>
                </a:solidFill>
                <a:latin typeface="Verdana"/>
                <a:ea typeface="Verdana"/>
                <a:cs typeface="Verdana"/>
                <a:sym typeface="Verdana"/>
              </a:rPr>
            </a:br>
            <a:r>
              <a:rPr lang="en-GB" sz="1800" dirty="0">
                <a:solidFill>
                  <a:schemeClr val="dk1"/>
                </a:solidFill>
                <a:latin typeface="Verdana"/>
                <a:ea typeface="Verdana"/>
                <a:cs typeface="Verdana"/>
                <a:sym typeface="Verdana"/>
              </a:rPr>
              <a:t> </a:t>
            </a:r>
            <a:endParaRPr sz="1800" dirty="0">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211" name="Google Shape;211;p27"/>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itle 3">
            <a:extLst>
              <a:ext uri="{FF2B5EF4-FFF2-40B4-BE49-F238E27FC236}">
                <a16:creationId xmlns:a16="http://schemas.microsoft.com/office/drawing/2014/main" id="{E2BC59F0-B6BC-4F64-8A66-2AB521F0AA88}"/>
              </a:ext>
            </a:extLst>
          </p:cNvPr>
          <p:cNvSpPr>
            <a:spLocks noGrp="1"/>
          </p:cNvSpPr>
          <p:nvPr>
            <p:ph type="title"/>
          </p:nvPr>
        </p:nvSpPr>
        <p:spPr/>
        <p:txBody>
          <a:bodyPr/>
          <a:lstStyle/>
          <a:p>
            <a:endParaRPr lang="en-GB"/>
          </a:p>
        </p:txBody>
      </p:sp>
      <p:sp>
        <p:nvSpPr>
          <p:cNvPr id="220" name="Google Shape;220;p28"/>
          <p:cNvSpPr txBox="1">
            <a:spLocks noGrp="1"/>
          </p:cNvSpPr>
          <p:nvPr>
            <p:ph type="body" idx="1"/>
          </p:nvPr>
        </p:nvSpPr>
        <p:spPr>
          <a:xfrm>
            <a:off x="0" y="0"/>
            <a:ext cx="914400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marR="0" lvl="0" indent="0" algn="ctr" rtl="0">
              <a:lnSpc>
                <a:spcPct val="115000"/>
              </a:lnSpc>
              <a:spcBef>
                <a:spcPts val="0"/>
              </a:spcBef>
              <a:spcAft>
                <a:spcPts val="0"/>
              </a:spcAft>
              <a:buSzPts val="1800"/>
              <a:buNone/>
            </a:pPr>
            <a:r>
              <a:rPr lang="en-GB" sz="3600" dirty="0">
                <a:solidFill>
                  <a:schemeClr val="lt1"/>
                </a:solidFill>
                <a:latin typeface="Verdana"/>
                <a:ea typeface="Verdana"/>
                <a:cs typeface="Verdana"/>
                <a:sym typeface="Verdana"/>
              </a:rPr>
              <a:t>2. Towards an inclusive </a:t>
            </a:r>
            <a:endParaRPr sz="3600" dirty="0">
              <a:solidFill>
                <a:schemeClr val="lt1"/>
              </a:solidFill>
              <a:latin typeface="Verdana"/>
              <a:ea typeface="Verdana"/>
              <a:cs typeface="Verdana"/>
              <a:sym typeface="Verdana"/>
            </a:endParaRPr>
          </a:p>
          <a:p>
            <a:pPr marL="114300" marR="0" lvl="0" indent="0" algn="ctr" rtl="0">
              <a:lnSpc>
                <a:spcPct val="115000"/>
              </a:lnSpc>
              <a:spcBef>
                <a:spcPts val="0"/>
              </a:spcBef>
              <a:spcAft>
                <a:spcPts val="0"/>
              </a:spcAft>
              <a:buSzPts val="1800"/>
              <a:buNone/>
            </a:pPr>
            <a:r>
              <a:rPr lang="en-GB" sz="3600" dirty="0">
                <a:solidFill>
                  <a:schemeClr val="lt1"/>
                </a:solidFill>
                <a:latin typeface="Verdana"/>
                <a:ea typeface="Verdana"/>
                <a:cs typeface="Verdana"/>
                <a:sym typeface="Verdana"/>
              </a:rPr>
              <a:t>company culture</a:t>
            </a:r>
            <a:endParaRPr sz="3600" dirty="0">
              <a:solidFill>
                <a:schemeClr val="lt1"/>
              </a:solidFill>
              <a:latin typeface="Verdana"/>
              <a:ea typeface="Verdana"/>
              <a:cs typeface="Verdana"/>
              <a:sym typeface="Verdan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Toward an inclusive company culture</a:t>
            </a:r>
            <a:endParaRPr sz="2400" b="1" dirty="0">
              <a:solidFill>
                <a:srgbClr val="004C97"/>
              </a:solidFill>
              <a:latin typeface="Verdana"/>
              <a:ea typeface="Verdana"/>
              <a:cs typeface="Verdana"/>
              <a:sym typeface="Verdana"/>
            </a:endParaRPr>
          </a:p>
        </p:txBody>
      </p:sp>
      <p:sp>
        <p:nvSpPr>
          <p:cNvPr id="191" name="Google Shape;191;p2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342900" lvl="0" algn="l" rtl="0">
              <a:lnSpc>
                <a:spcPct val="115000"/>
              </a:lnSpc>
              <a:spcBef>
                <a:spcPts val="0"/>
              </a:spcBef>
              <a:spcAft>
                <a:spcPts val="1600"/>
              </a:spcAft>
              <a:buSzPts val="1800"/>
              <a:buFont typeface="+mj-lt"/>
              <a:buAutoNum type="arabicPeriod"/>
            </a:pPr>
            <a:r>
              <a:rPr lang="en-GB" sz="2000" dirty="0">
                <a:solidFill>
                  <a:schemeClr val="tx1"/>
                </a:solidFill>
                <a:latin typeface="Verdana"/>
                <a:ea typeface="Verdana"/>
                <a:cs typeface="Verdana"/>
                <a:sym typeface="Verdana"/>
              </a:rPr>
              <a:t>Having a high impact inclusion and diversity strategy</a:t>
            </a:r>
          </a:p>
          <a:p>
            <a:pPr marL="342900" lvl="0" algn="l" rtl="0">
              <a:lnSpc>
                <a:spcPct val="115000"/>
              </a:lnSpc>
              <a:spcBef>
                <a:spcPts val="0"/>
              </a:spcBef>
              <a:spcAft>
                <a:spcPts val="1600"/>
              </a:spcAft>
              <a:buSzPts val="1800"/>
              <a:buFont typeface="+mj-lt"/>
              <a:buAutoNum type="arabicPeriod"/>
            </a:pPr>
            <a:r>
              <a:rPr lang="en-GB" sz="2000" dirty="0">
                <a:solidFill>
                  <a:schemeClr val="tx1"/>
                </a:solidFill>
                <a:latin typeface="Verdana"/>
                <a:ea typeface="Verdana"/>
                <a:cs typeface="Verdana"/>
                <a:sym typeface="Verdana"/>
              </a:rPr>
              <a:t>Developing an intercultural mindset</a:t>
            </a:r>
          </a:p>
          <a:p>
            <a:pPr marL="342900" lvl="0" algn="l" rtl="0">
              <a:lnSpc>
                <a:spcPct val="115000"/>
              </a:lnSpc>
              <a:spcBef>
                <a:spcPts val="0"/>
              </a:spcBef>
              <a:spcAft>
                <a:spcPts val="1600"/>
              </a:spcAft>
              <a:buSzPts val="1800"/>
              <a:buFont typeface="+mj-lt"/>
              <a:buAutoNum type="arabicPeriod"/>
            </a:pPr>
            <a:r>
              <a:rPr lang="en-GB" sz="2000" dirty="0">
                <a:solidFill>
                  <a:schemeClr val="tx1"/>
                </a:solidFill>
                <a:latin typeface="Verdana"/>
                <a:ea typeface="Verdana"/>
                <a:cs typeface="Verdana"/>
                <a:sym typeface="Verdana"/>
              </a:rPr>
              <a:t>Investing in inclusive leadership</a:t>
            </a:r>
          </a:p>
          <a:p>
            <a:pPr marL="342900" lvl="0" algn="l" rtl="0">
              <a:lnSpc>
                <a:spcPct val="115000"/>
              </a:lnSpc>
              <a:spcBef>
                <a:spcPts val="0"/>
              </a:spcBef>
              <a:spcAft>
                <a:spcPts val="1600"/>
              </a:spcAft>
              <a:buSzPts val="1800"/>
              <a:buFont typeface="+mj-lt"/>
              <a:buAutoNum type="arabicPeriod"/>
            </a:pPr>
            <a:r>
              <a:rPr lang="en-GB" sz="2000" dirty="0">
                <a:solidFill>
                  <a:schemeClr val="tx1"/>
                </a:solidFill>
                <a:latin typeface="Verdana"/>
                <a:ea typeface="Verdana"/>
                <a:cs typeface="Verdana"/>
                <a:sym typeface="Verdana"/>
              </a:rPr>
              <a:t>Creating awareness of bias</a:t>
            </a:r>
            <a:endParaRPr sz="2000" dirty="0">
              <a:solidFill>
                <a:schemeClr val="tx1"/>
              </a:solidFill>
              <a:latin typeface="Verdana"/>
              <a:ea typeface="Verdana"/>
              <a:cs typeface="Verdana"/>
              <a:sym typeface="Verdana"/>
            </a:endParaRPr>
          </a:p>
        </p:txBody>
      </p:sp>
      <p:cxnSp>
        <p:nvCxnSpPr>
          <p:cNvPr id="192" name="Google Shape;192;p25"/>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extLst>
      <p:ext uri="{BB962C8B-B14F-4D97-AF65-F5344CB8AC3E}">
        <p14:creationId xmlns:p14="http://schemas.microsoft.com/office/powerpoint/2010/main" val="120572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B5E622-95EF-446B-B991-8C231E5DE1BA}"/>
              </a:ext>
            </a:extLst>
          </p:cNvPr>
          <p:cNvSpPr>
            <a:spLocks noGrp="1"/>
          </p:cNvSpPr>
          <p:nvPr>
            <p:ph type="body" idx="1"/>
          </p:nvPr>
        </p:nvSpPr>
        <p:spPr>
          <a:xfrm>
            <a:off x="0" y="0"/>
            <a:ext cx="9215120" cy="5143500"/>
          </a:xfrm>
          <a:solidFill>
            <a:srgbClr val="0B5394"/>
          </a:solidFill>
        </p:spPr>
        <p:txBody>
          <a:bodyPr/>
          <a:lstStyle/>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lgn="ctr">
              <a:buNone/>
            </a:pPr>
            <a:r>
              <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rPr>
              <a:t>1. Diversity: the new normal</a:t>
            </a:r>
          </a:p>
        </p:txBody>
      </p:sp>
    </p:spTree>
    <p:extLst>
      <p:ext uri="{BB962C8B-B14F-4D97-AF65-F5344CB8AC3E}">
        <p14:creationId xmlns:p14="http://schemas.microsoft.com/office/powerpoint/2010/main" val="3850834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A high impact inclusion &amp; diversity strategy</a:t>
            </a:r>
            <a:endParaRPr sz="2400" b="1" dirty="0">
              <a:solidFill>
                <a:srgbClr val="004C97"/>
              </a:solidFill>
              <a:latin typeface="Verdana"/>
              <a:ea typeface="Verdana"/>
              <a:cs typeface="Verdana"/>
              <a:sym typeface="Verdana"/>
            </a:endParaRPr>
          </a:p>
        </p:txBody>
      </p:sp>
      <p:sp>
        <p:nvSpPr>
          <p:cNvPr id="3" name="Text Placeholder 2">
            <a:extLst>
              <a:ext uri="{FF2B5EF4-FFF2-40B4-BE49-F238E27FC236}">
                <a16:creationId xmlns:a16="http://schemas.microsoft.com/office/drawing/2014/main" id="{F7098151-1E63-4933-9219-6C05748A84AB}"/>
              </a:ext>
            </a:extLst>
          </p:cNvPr>
          <p:cNvSpPr>
            <a:spLocks noGrp="1"/>
          </p:cNvSpPr>
          <p:nvPr>
            <p:ph type="body" idx="1"/>
          </p:nvPr>
        </p:nvSpPr>
        <p:spPr/>
        <p:txBody>
          <a:bodyPr/>
          <a:lstStyle/>
          <a:p>
            <a:endParaRPr lang="en-GB"/>
          </a:p>
        </p:txBody>
      </p:sp>
      <p:cxnSp>
        <p:nvCxnSpPr>
          <p:cNvPr id="226" name="Google Shape;226;p29"/>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231" name="Google Shape;231;p29"/>
          <p:cNvSpPr/>
          <p:nvPr/>
        </p:nvSpPr>
        <p:spPr>
          <a:xfrm>
            <a:off x="637046" y="3995502"/>
            <a:ext cx="7869900" cy="350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GB" sz="800" i="1" u="none" strike="noStrike" cap="none" dirty="0">
                <a:solidFill>
                  <a:srgbClr val="000000"/>
                </a:solidFill>
                <a:latin typeface="Verdana"/>
                <a:ea typeface="Verdana"/>
                <a:cs typeface="Verdana"/>
                <a:sym typeface="Verdana"/>
              </a:rPr>
              <a:t>Source: </a:t>
            </a:r>
            <a:r>
              <a:rPr lang="en-GB" sz="800" i="1" dirty="0" err="1">
                <a:latin typeface="Verdana"/>
                <a:ea typeface="Verdana"/>
                <a:cs typeface="Verdana"/>
                <a:sym typeface="Verdana"/>
              </a:rPr>
              <a:t>McKinsey&amp;Company</a:t>
            </a:r>
            <a:r>
              <a:rPr lang="en-GB" sz="800" i="1" dirty="0">
                <a:latin typeface="Verdana"/>
                <a:ea typeface="Verdana"/>
                <a:cs typeface="Verdana"/>
                <a:sym typeface="Verdana"/>
              </a:rPr>
              <a:t>, 2018, Delivering through diversity</a:t>
            </a:r>
            <a:endParaRPr sz="800" i="0" u="none" strike="noStrike" cap="none" dirty="0">
              <a:solidFill>
                <a:srgbClr val="000000"/>
              </a:solidFill>
              <a:latin typeface="Verdana"/>
              <a:ea typeface="Verdana"/>
              <a:cs typeface="Verdana"/>
              <a:sym typeface="Verdana"/>
            </a:endParaRPr>
          </a:p>
        </p:txBody>
      </p:sp>
      <p:pic>
        <p:nvPicPr>
          <p:cNvPr id="232" name="Google Shape;232;p29"/>
          <p:cNvPicPr preferRelativeResize="0"/>
          <p:nvPr/>
        </p:nvPicPr>
        <p:blipFill>
          <a:blip r:embed="rId3">
            <a:alphaModFix/>
          </a:blip>
          <a:stretch>
            <a:fillRect/>
          </a:stretch>
        </p:blipFill>
        <p:spPr>
          <a:xfrm>
            <a:off x="2119884" y="1010945"/>
            <a:ext cx="4904232" cy="281818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266"/>
        <p:cNvGrpSpPr/>
        <p:nvPr/>
      </p:nvGrpSpPr>
      <p:grpSpPr>
        <a:xfrm>
          <a:off x="0" y="0"/>
          <a:ext cx="0" cy="0"/>
          <a:chOff x="0" y="0"/>
          <a:chExt cx="0" cy="0"/>
        </a:xfrm>
      </p:grpSpPr>
      <p:sp>
        <p:nvSpPr>
          <p:cNvPr id="267" name="Google Shape;267;p3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How inclusive is your organisation?</a:t>
            </a:r>
            <a:endParaRPr sz="2400" b="1" dirty="0">
              <a:solidFill>
                <a:srgbClr val="004C97"/>
              </a:solidFill>
              <a:latin typeface="Verdana"/>
              <a:ea typeface="Verdana"/>
              <a:cs typeface="Verdana"/>
              <a:sym typeface="Verdana"/>
            </a:endParaRPr>
          </a:p>
        </p:txBody>
      </p:sp>
      <p:sp>
        <p:nvSpPr>
          <p:cNvPr id="268" name="Google Shape;268;p31"/>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939800" lvl="1" indent="-368300" algn="just" rtl="0">
              <a:lnSpc>
                <a:spcPct val="115000"/>
              </a:lnSpc>
              <a:spcBef>
                <a:spcPts val="600"/>
              </a:spcBef>
              <a:spcAft>
                <a:spcPts val="0"/>
              </a:spcAft>
              <a:buSzPts val="1800"/>
              <a:buFont typeface="Verdana"/>
              <a:buAutoNum type="arabicPeriod"/>
            </a:pPr>
            <a:r>
              <a:rPr lang="en-GB" sz="1800" dirty="0">
                <a:solidFill>
                  <a:schemeClr val="dk1"/>
                </a:solidFill>
                <a:latin typeface="Verdana"/>
                <a:ea typeface="Verdana"/>
                <a:cs typeface="Verdana"/>
                <a:sym typeface="Verdana"/>
              </a:rPr>
              <a:t>Fill in the questionnaire</a:t>
            </a:r>
            <a:endParaRPr sz="1800" dirty="0">
              <a:latin typeface="Verdana"/>
              <a:ea typeface="Verdana"/>
              <a:cs typeface="Verdana"/>
              <a:sym typeface="Verdana"/>
            </a:endParaRPr>
          </a:p>
          <a:p>
            <a:pPr marL="939800" lvl="1" indent="-368300" algn="just" rtl="0">
              <a:lnSpc>
                <a:spcPct val="115000"/>
              </a:lnSpc>
              <a:spcBef>
                <a:spcPts val="600"/>
              </a:spcBef>
              <a:spcAft>
                <a:spcPts val="0"/>
              </a:spcAft>
              <a:buSzPts val="1800"/>
              <a:buFont typeface="Verdana"/>
              <a:buAutoNum type="arabicPeriod"/>
            </a:pPr>
            <a:r>
              <a:rPr lang="en-GB" sz="1800" dirty="0">
                <a:solidFill>
                  <a:schemeClr val="dk1"/>
                </a:solidFill>
                <a:latin typeface="Verdana"/>
                <a:ea typeface="Verdana"/>
                <a:cs typeface="Verdana"/>
                <a:sym typeface="Verdana"/>
              </a:rPr>
              <a:t>Count the score for each colour </a:t>
            </a:r>
            <a:endParaRPr sz="1800" dirty="0">
              <a:latin typeface="Verdana"/>
              <a:ea typeface="Verdana"/>
              <a:cs typeface="Verdana"/>
              <a:sym typeface="Verdana"/>
            </a:endParaRPr>
          </a:p>
          <a:p>
            <a:pPr marL="939800" lvl="1" indent="-368300" algn="just" rtl="0">
              <a:lnSpc>
                <a:spcPct val="115000"/>
              </a:lnSpc>
              <a:spcBef>
                <a:spcPts val="600"/>
              </a:spcBef>
              <a:spcAft>
                <a:spcPts val="0"/>
              </a:spcAft>
              <a:buSzPts val="1800"/>
              <a:buFont typeface="Verdana"/>
              <a:buAutoNum type="arabicPeriod"/>
            </a:pPr>
            <a:r>
              <a:rPr lang="en-GB" sz="1800" dirty="0">
                <a:solidFill>
                  <a:schemeClr val="dk1"/>
                </a:solidFill>
                <a:latin typeface="Verdana"/>
                <a:ea typeface="Verdana"/>
                <a:cs typeface="Verdana"/>
                <a:sym typeface="Verdana"/>
              </a:rPr>
              <a:t>Which colour scores highest?</a:t>
            </a:r>
            <a:endParaRPr sz="1800" dirty="0">
              <a:latin typeface="Verdana"/>
              <a:ea typeface="Verdana"/>
              <a:cs typeface="Verdana"/>
              <a:sym typeface="Verdana"/>
            </a:endParaRPr>
          </a:p>
          <a:p>
            <a:pPr marL="1371600" lvl="2" indent="-342900" algn="just" rtl="0">
              <a:lnSpc>
                <a:spcPct val="115000"/>
              </a:lnSpc>
              <a:spcBef>
                <a:spcPts val="600"/>
              </a:spcBef>
              <a:spcAft>
                <a:spcPts val="0"/>
              </a:spcAft>
              <a:buSzPts val="1800"/>
              <a:buFont typeface="Verdana"/>
              <a:buChar char="•"/>
            </a:pPr>
            <a:r>
              <a:rPr lang="en-GB" sz="1800" dirty="0">
                <a:solidFill>
                  <a:srgbClr val="7030A0"/>
                </a:solidFill>
                <a:latin typeface="Verdana"/>
                <a:ea typeface="Verdana"/>
                <a:cs typeface="Verdana"/>
                <a:sym typeface="Verdana"/>
              </a:rPr>
              <a:t>purple</a:t>
            </a:r>
            <a:r>
              <a:rPr lang="en-GB" sz="1800" dirty="0">
                <a:solidFill>
                  <a:schemeClr val="dk1"/>
                </a:solidFill>
                <a:latin typeface="Verdana"/>
                <a:ea typeface="Verdana"/>
                <a:cs typeface="Verdana"/>
                <a:sym typeface="Verdana"/>
              </a:rPr>
              <a:t>: your organisation is in the resistance phase</a:t>
            </a:r>
            <a:endParaRPr sz="1800" dirty="0">
              <a:latin typeface="Verdana"/>
              <a:ea typeface="Verdana"/>
              <a:cs typeface="Verdana"/>
              <a:sym typeface="Verdana"/>
            </a:endParaRPr>
          </a:p>
          <a:p>
            <a:pPr marL="1371600" lvl="2" indent="-342900" algn="just" rtl="0">
              <a:lnSpc>
                <a:spcPct val="115000"/>
              </a:lnSpc>
              <a:spcBef>
                <a:spcPts val="600"/>
              </a:spcBef>
              <a:spcAft>
                <a:spcPts val="0"/>
              </a:spcAft>
              <a:buSzPts val="1800"/>
              <a:buFont typeface="Verdana"/>
              <a:buChar char="•"/>
            </a:pPr>
            <a:r>
              <a:rPr lang="en-GB" sz="1800" dirty="0">
                <a:solidFill>
                  <a:srgbClr val="EF8600"/>
                </a:solidFill>
                <a:latin typeface="Verdana"/>
                <a:ea typeface="Verdana"/>
                <a:cs typeface="Verdana"/>
                <a:sym typeface="Verdana"/>
              </a:rPr>
              <a:t>orange</a:t>
            </a:r>
            <a:r>
              <a:rPr lang="en-GB" sz="1800" dirty="0">
                <a:solidFill>
                  <a:schemeClr val="dk1"/>
                </a:solidFill>
                <a:latin typeface="Verdana"/>
                <a:ea typeface="Verdana"/>
                <a:cs typeface="Verdana"/>
                <a:sym typeface="Verdana"/>
              </a:rPr>
              <a:t>: your organisation is in the conformity phase</a:t>
            </a:r>
            <a:endParaRPr sz="1800" dirty="0">
              <a:latin typeface="Verdana"/>
              <a:ea typeface="Verdana"/>
              <a:cs typeface="Verdana"/>
              <a:sym typeface="Verdana"/>
            </a:endParaRPr>
          </a:p>
          <a:p>
            <a:pPr marL="1371600" lvl="2" indent="-342900" algn="just" rtl="0">
              <a:lnSpc>
                <a:spcPct val="115000"/>
              </a:lnSpc>
              <a:spcBef>
                <a:spcPts val="600"/>
              </a:spcBef>
              <a:spcAft>
                <a:spcPts val="0"/>
              </a:spcAft>
              <a:buSzPts val="1800"/>
              <a:buFont typeface="Verdana"/>
              <a:buChar char="•"/>
            </a:pPr>
            <a:r>
              <a:rPr lang="en-GB" sz="1800" dirty="0">
                <a:solidFill>
                  <a:srgbClr val="0B5394"/>
                </a:solidFill>
                <a:latin typeface="Verdana"/>
                <a:ea typeface="Verdana"/>
                <a:cs typeface="Verdana"/>
                <a:sym typeface="Verdana"/>
              </a:rPr>
              <a:t>blue</a:t>
            </a:r>
            <a:r>
              <a:rPr lang="en-GB" sz="1800" dirty="0">
                <a:solidFill>
                  <a:schemeClr val="dk1"/>
                </a:solidFill>
                <a:latin typeface="Verdana"/>
                <a:ea typeface="Verdana"/>
                <a:cs typeface="Verdana"/>
                <a:sym typeface="Verdana"/>
              </a:rPr>
              <a:t>: your organisation is in the inclusion phase</a:t>
            </a:r>
            <a:endParaRPr sz="1800" dirty="0">
              <a:latin typeface="Verdana"/>
              <a:ea typeface="Verdana"/>
              <a:cs typeface="Verdana"/>
              <a:sym typeface="Verdana"/>
            </a:endParaRPr>
          </a:p>
          <a:p>
            <a:pPr marL="1371600" lvl="2" indent="-342900" algn="just" rtl="0">
              <a:lnSpc>
                <a:spcPct val="115000"/>
              </a:lnSpc>
              <a:spcBef>
                <a:spcPts val="600"/>
              </a:spcBef>
              <a:spcAft>
                <a:spcPts val="0"/>
              </a:spcAft>
              <a:buSzPts val="1800"/>
              <a:buFont typeface="Verdana"/>
              <a:buChar char="•"/>
            </a:pPr>
            <a:r>
              <a:rPr lang="en-GB" sz="1800" dirty="0">
                <a:solidFill>
                  <a:srgbClr val="006600"/>
                </a:solidFill>
                <a:latin typeface="Verdana"/>
                <a:ea typeface="Verdana"/>
                <a:cs typeface="Verdana"/>
                <a:sym typeface="Verdana"/>
              </a:rPr>
              <a:t>green</a:t>
            </a:r>
            <a:r>
              <a:rPr lang="en-GB" sz="1800" dirty="0">
                <a:solidFill>
                  <a:schemeClr val="dk1"/>
                </a:solidFill>
                <a:latin typeface="Verdana"/>
                <a:ea typeface="Verdana"/>
                <a:cs typeface="Verdana"/>
                <a:sym typeface="Verdana"/>
              </a:rPr>
              <a:t>: your organisation is in the proactivity phase</a:t>
            </a:r>
            <a:endParaRPr sz="1800" dirty="0">
              <a:solidFill>
                <a:schemeClr val="dk1"/>
              </a:solidFill>
              <a:latin typeface="Verdana"/>
              <a:ea typeface="Verdana"/>
              <a:cs typeface="Verdana"/>
              <a:sym typeface="Verdana"/>
            </a:endParaRPr>
          </a:p>
          <a:p>
            <a:pPr marL="1371600" lvl="0" indent="0" algn="just" rtl="0">
              <a:lnSpc>
                <a:spcPct val="115000"/>
              </a:lnSpc>
              <a:spcBef>
                <a:spcPts val="600"/>
              </a:spcBef>
              <a:spcAft>
                <a:spcPts val="0"/>
              </a:spcAft>
              <a:buNone/>
            </a:pPr>
            <a:endParaRPr dirty="0">
              <a:solidFill>
                <a:schemeClr val="dk1"/>
              </a:solidFill>
              <a:latin typeface="Verdana"/>
              <a:ea typeface="Verdana"/>
              <a:cs typeface="Verdana"/>
              <a:sym typeface="Verdana"/>
            </a:endParaRPr>
          </a:p>
          <a:p>
            <a:pPr marL="914400" lvl="1" indent="-228600" algn="just" rtl="0">
              <a:lnSpc>
                <a:spcPct val="115000"/>
              </a:lnSpc>
              <a:spcBef>
                <a:spcPts val="600"/>
              </a:spcBef>
              <a:spcAft>
                <a:spcPts val="0"/>
              </a:spcAft>
              <a:buSzPts val="1400"/>
              <a:buFont typeface="Arial"/>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269" name="Google Shape;269;p31"/>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pic>
        <p:nvPicPr>
          <p:cNvPr id="274" name="Google Shape;274;p31"/>
          <p:cNvPicPr preferRelativeResize="0"/>
          <p:nvPr/>
        </p:nvPicPr>
        <p:blipFill rotWithShape="1">
          <a:blip r:embed="rId3">
            <a:alphaModFix/>
          </a:blip>
          <a:srcRect/>
          <a:stretch/>
        </p:blipFill>
        <p:spPr>
          <a:xfrm rot="1038859">
            <a:off x="7275405" y="1080867"/>
            <a:ext cx="838388" cy="106175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From mono to intercultural mindset</a:t>
            </a:r>
            <a:endParaRPr sz="2400" b="1" dirty="0">
              <a:solidFill>
                <a:srgbClr val="004C97"/>
              </a:solidFill>
              <a:latin typeface="Verdana"/>
              <a:ea typeface="Verdana"/>
              <a:cs typeface="Verdana"/>
              <a:sym typeface="Verdana"/>
            </a:endParaRPr>
          </a:p>
        </p:txBody>
      </p:sp>
      <p:sp>
        <p:nvSpPr>
          <p:cNvPr id="238" name="Google Shape;238;p3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Clr>
                <a:srgbClr val="000000"/>
              </a:buClr>
              <a:buFont typeface="Arial"/>
              <a:buNone/>
            </a:pPr>
            <a:r>
              <a:rPr lang="en-GB" sz="1000" i="1">
                <a:solidFill>
                  <a:srgbClr val="000000"/>
                </a:solidFill>
                <a:latin typeface="Calibri"/>
                <a:ea typeface="Calibri"/>
                <a:cs typeface="Calibri"/>
                <a:sym typeface="Calibri"/>
              </a:rPr>
              <a:t>  </a:t>
            </a:r>
            <a:endParaRPr sz="1000" i="1">
              <a:solidFill>
                <a:srgbClr val="000000"/>
              </a:solidFill>
              <a:latin typeface="Calibri"/>
              <a:ea typeface="Calibri"/>
              <a:cs typeface="Calibri"/>
              <a:sym typeface="Calibri"/>
            </a:endParaRPr>
          </a:p>
        </p:txBody>
      </p:sp>
      <p:cxnSp>
        <p:nvCxnSpPr>
          <p:cNvPr id="239" name="Google Shape;239;p30"/>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grpSp>
        <p:nvGrpSpPr>
          <p:cNvPr id="244" name="Google Shape;244;p30"/>
          <p:cNvGrpSpPr/>
          <p:nvPr/>
        </p:nvGrpSpPr>
        <p:grpSpPr>
          <a:xfrm>
            <a:off x="1030793" y="1026343"/>
            <a:ext cx="6699600" cy="3306433"/>
            <a:chOff x="0" y="0"/>
            <a:chExt cx="5486400" cy="3200400"/>
          </a:xfrm>
        </p:grpSpPr>
        <p:sp>
          <p:nvSpPr>
            <p:cNvPr id="245" name="Google Shape;245;p30"/>
            <p:cNvSpPr/>
            <p:nvPr/>
          </p:nvSpPr>
          <p:spPr>
            <a:xfrm>
              <a:off x="0" y="0"/>
              <a:ext cx="5486400" cy="3200400"/>
            </a:xfrm>
            <a:prstGeom prst="rect">
              <a:avLst/>
            </a:prstGeom>
            <a:noFill/>
            <a:ln>
              <a:noFill/>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46" name="Google Shape;246;p30"/>
            <p:cNvSpPr/>
            <p:nvPr/>
          </p:nvSpPr>
          <p:spPr>
            <a:xfrm rot="5400000">
              <a:off x="-137126" y="138494"/>
              <a:ext cx="914176" cy="639923"/>
            </a:xfrm>
            <a:prstGeom prst="chevron">
              <a:avLst>
                <a:gd name="adj" fmla="val 5000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47" name="Google Shape;247;p30"/>
            <p:cNvSpPr txBox="1"/>
            <p:nvPr/>
          </p:nvSpPr>
          <p:spPr>
            <a:xfrm>
              <a:off x="1" y="321330"/>
              <a:ext cx="639923" cy="274253"/>
            </a:xfrm>
            <a:prstGeom prst="rect">
              <a:avLst/>
            </a:prstGeom>
            <a:noFill/>
            <a:ln>
              <a:noFill/>
            </a:ln>
          </p:spPr>
          <p:txBody>
            <a:bodyPr spcFirstLastPara="1" wrap="square" lIns="6975" tIns="6975" rIns="6975" bIns="6975" anchor="ctr" anchorCtr="0">
              <a:noAutofit/>
            </a:bodyPr>
            <a:lstStyle/>
            <a:p>
              <a:pPr marL="0" marR="0" lvl="0" indent="0" algn="ctr"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resistance </a:t>
              </a:r>
              <a:endParaRPr sz="1100" i="0" u="none" strike="noStrike" cap="none">
                <a:solidFill>
                  <a:srgbClr val="000000"/>
                </a:solidFill>
                <a:latin typeface="Verdana"/>
                <a:ea typeface="Verdana"/>
                <a:cs typeface="Verdana"/>
                <a:sym typeface="Verdana"/>
              </a:endParaRPr>
            </a:p>
          </p:txBody>
        </p:sp>
        <p:sp>
          <p:nvSpPr>
            <p:cNvPr id="248" name="Google Shape;248;p30"/>
            <p:cNvSpPr/>
            <p:nvPr/>
          </p:nvSpPr>
          <p:spPr>
            <a:xfrm rot="5400000">
              <a:off x="2766054" y="-2124763"/>
              <a:ext cx="594214" cy="4846476"/>
            </a:xfrm>
            <a:prstGeom prst="round2SameRect">
              <a:avLst>
                <a:gd name="adj1" fmla="val 16667"/>
                <a:gd name="adj2" fmla="val 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49" name="Google Shape;249;p30"/>
            <p:cNvSpPr txBox="1"/>
            <p:nvPr/>
          </p:nvSpPr>
          <p:spPr>
            <a:xfrm>
              <a:off x="639924" y="30374"/>
              <a:ext cx="4817400" cy="536100"/>
            </a:xfrm>
            <a:prstGeom prst="rect">
              <a:avLst/>
            </a:prstGeom>
            <a:noFill/>
            <a:ln>
              <a:noFill/>
            </a:ln>
          </p:spPr>
          <p:txBody>
            <a:bodyPr spcFirstLastPara="1" wrap="square" lIns="78225" tIns="6975" rIns="6975" bIns="6975" anchor="ctr" anchorCtr="0">
              <a:noAutofit/>
            </a:bodyPr>
            <a:lstStyle/>
            <a:p>
              <a:pPr marL="57150" marR="0" lvl="0" indent="57150" algn="l"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Defensive attitude</a:t>
              </a:r>
              <a:endParaRPr sz="1100" i="0" u="none" strike="noStrike" cap="none">
                <a:solidFill>
                  <a:srgbClr val="000000"/>
                </a:solidFill>
                <a:latin typeface="Verdana"/>
                <a:ea typeface="Verdana"/>
                <a:cs typeface="Verdana"/>
                <a:sym typeface="Verdana"/>
              </a:endParaRPr>
            </a:p>
            <a:p>
              <a:pPr marL="57150" marR="0" lvl="0" indent="57150" algn="l" rtl="0">
                <a:lnSpc>
                  <a:spcPct val="89000"/>
                </a:lnSpc>
                <a:spcBef>
                  <a:spcPts val="160"/>
                </a:spcBef>
                <a:spcAft>
                  <a:spcPts val="0"/>
                </a:spcAft>
                <a:buNone/>
              </a:pPr>
              <a:r>
                <a:rPr lang="en-GB" sz="1100" i="0" u="none" strike="noStrike" cap="none">
                  <a:solidFill>
                    <a:srgbClr val="000000"/>
                  </a:solidFill>
                  <a:latin typeface="Verdana"/>
                  <a:ea typeface="Verdana"/>
                  <a:cs typeface="Verdana"/>
                  <a:sym typeface="Verdana"/>
                </a:rPr>
                <a:t>Resistance towards imposed diversity initiatives </a:t>
              </a:r>
              <a:endParaRPr sz="1100" i="0" u="none" strike="noStrike" cap="none">
                <a:solidFill>
                  <a:srgbClr val="000000"/>
                </a:solidFill>
                <a:latin typeface="Verdana"/>
                <a:ea typeface="Verdana"/>
                <a:cs typeface="Verdana"/>
                <a:sym typeface="Verdana"/>
              </a:endParaRPr>
            </a:p>
          </p:txBody>
        </p:sp>
        <p:sp>
          <p:nvSpPr>
            <p:cNvPr id="250" name="Google Shape;250;p30"/>
            <p:cNvSpPr/>
            <p:nvPr/>
          </p:nvSpPr>
          <p:spPr>
            <a:xfrm rot="5400000">
              <a:off x="-137126" y="899656"/>
              <a:ext cx="914176" cy="639923"/>
            </a:xfrm>
            <a:prstGeom prst="chevron">
              <a:avLst>
                <a:gd name="adj" fmla="val 5000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51" name="Google Shape;251;p30"/>
            <p:cNvSpPr txBox="1"/>
            <p:nvPr/>
          </p:nvSpPr>
          <p:spPr>
            <a:xfrm>
              <a:off x="1" y="1082492"/>
              <a:ext cx="639923" cy="274253"/>
            </a:xfrm>
            <a:prstGeom prst="rect">
              <a:avLst/>
            </a:prstGeom>
            <a:noFill/>
            <a:ln>
              <a:noFill/>
            </a:ln>
          </p:spPr>
          <p:txBody>
            <a:bodyPr spcFirstLastPara="1" wrap="square" lIns="6975" tIns="6975" rIns="6975" bIns="6975" anchor="ctr" anchorCtr="0">
              <a:noAutofit/>
            </a:bodyPr>
            <a:lstStyle/>
            <a:p>
              <a:pPr marL="0" marR="0" lvl="0" indent="0" algn="ctr"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conformity</a:t>
              </a:r>
              <a:endParaRPr sz="1100" i="0" u="none" strike="noStrike" cap="none">
                <a:solidFill>
                  <a:srgbClr val="000000"/>
                </a:solidFill>
                <a:latin typeface="Verdana"/>
                <a:ea typeface="Verdana"/>
                <a:cs typeface="Verdana"/>
                <a:sym typeface="Verdana"/>
              </a:endParaRPr>
            </a:p>
          </p:txBody>
        </p:sp>
        <p:sp>
          <p:nvSpPr>
            <p:cNvPr id="252" name="Google Shape;252;p30"/>
            <p:cNvSpPr/>
            <p:nvPr/>
          </p:nvSpPr>
          <p:spPr>
            <a:xfrm rot="5400000">
              <a:off x="2766054" y="-1363600"/>
              <a:ext cx="594214" cy="4846476"/>
            </a:xfrm>
            <a:prstGeom prst="round2SameRect">
              <a:avLst>
                <a:gd name="adj1" fmla="val 16667"/>
                <a:gd name="adj2" fmla="val 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53" name="Google Shape;253;p30"/>
            <p:cNvSpPr txBox="1"/>
            <p:nvPr/>
          </p:nvSpPr>
          <p:spPr>
            <a:xfrm>
              <a:off x="639924" y="791537"/>
              <a:ext cx="4817469" cy="536200"/>
            </a:xfrm>
            <a:prstGeom prst="rect">
              <a:avLst/>
            </a:prstGeom>
            <a:noFill/>
            <a:ln>
              <a:noFill/>
            </a:ln>
          </p:spPr>
          <p:txBody>
            <a:bodyPr spcFirstLastPara="1" wrap="square" lIns="78225" tIns="6975" rIns="6975" bIns="6975" anchor="ctr" anchorCtr="0">
              <a:noAutofit/>
            </a:bodyPr>
            <a:lstStyle/>
            <a:p>
              <a:pPr marL="57150" marR="0" lvl="0" indent="57150" algn="l" rtl="0">
                <a:lnSpc>
                  <a:spcPct val="89000"/>
                </a:lnSpc>
                <a:spcBef>
                  <a:spcPts val="0"/>
                </a:spcBef>
                <a:spcAft>
                  <a:spcPts val="0"/>
                </a:spcAft>
                <a:buNone/>
              </a:pPr>
              <a:r>
                <a:rPr lang="en-GB" sz="1100" i="0" u="none" strike="noStrike" cap="none" dirty="0">
                  <a:solidFill>
                    <a:srgbClr val="000000"/>
                  </a:solidFill>
                  <a:latin typeface="Verdana"/>
                  <a:ea typeface="Verdana"/>
                  <a:cs typeface="Verdana"/>
                  <a:sym typeface="Verdana"/>
                </a:rPr>
                <a:t>Neutral attitude</a:t>
              </a:r>
              <a:endParaRPr sz="1100" i="0" u="none" strike="noStrike" cap="none" dirty="0">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dirty="0">
                  <a:solidFill>
                    <a:srgbClr val="000000"/>
                  </a:solidFill>
                  <a:latin typeface="Verdana"/>
                  <a:ea typeface="Verdana"/>
                  <a:cs typeface="Verdana"/>
                  <a:sym typeface="Verdana"/>
                </a:rPr>
                <a:t>Follow societal developments without doing more than what is legally obliged</a:t>
              </a:r>
              <a:endParaRPr sz="1100" i="0" u="none" strike="noStrike" cap="none" dirty="0">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dirty="0">
                  <a:solidFill>
                    <a:srgbClr val="000000"/>
                  </a:solidFill>
                  <a:latin typeface="Verdana"/>
                  <a:ea typeface="Verdana"/>
                  <a:cs typeface="Verdana"/>
                  <a:sym typeface="Verdana"/>
                </a:rPr>
                <a:t>Don't (really) believe that diversity has added value</a:t>
              </a:r>
              <a:endParaRPr sz="1100" i="0" u="none" strike="noStrike" cap="none" dirty="0">
                <a:solidFill>
                  <a:srgbClr val="000000"/>
                </a:solidFill>
                <a:latin typeface="Verdana"/>
                <a:ea typeface="Verdana"/>
                <a:cs typeface="Verdana"/>
                <a:sym typeface="Verdana"/>
              </a:endParaRPr>
            </a:p>
          </p:txBody>
        </p:sp>
        <p:sp>
          <p:nvSpPr>
            <p:cNvPr id="254" name="Google Shape;254;p30"/>
            <p:cNvSpPr/>
            <p:nvPr/>
          </p:nvSpPr>
          <p:spPr>
            <a:xfrm rot="5400000">
              <a:off x="-137126" y="1660819"/>
              <a:ext cx="914176" cy="639923"/>
            </a:xfrm>
            <a:prstGeom prst="chevron">
              <a:avLst>
                <a:gd name="adj" fmla="val 5000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55" name="Google Shape;255;p30"/>
            <p:cNvSpPr txBox="1"/>
            <p:nvPr/>
          </p:nvSpPr>
          <p:spPr>
            <a:xfrm>
              <a:off x="1" y="1843655"/>
              <a:ext cx="639923" cy="274253"/>
            </a:xfrm>
            <a:prstGeom prst="rect">
              <a:avLst/>
            </a:prstGeom>
            <a:noFill/>
            <a:ln>
              <a:noFill/>
            </a:ln>
          </p:spPr>
          <p:txBody>
            <a:bodyPr spcFirstLastPara="1" wrap="square" lIns="6975" tIns="6975" rIns="6975" bIns="6975" anchor="ctr" anchorCtr="0">
              <a:noAutofit/>
            </a:bodyPr>
            <a:lstStyle/>
            <a:p>
              <a:pPr marL="0" marR="0" lvl="0" indent="0" algn="ctr"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inclusion</a:t>
              </a:r>
              <a:endParaRPr sz="1100" i="0" u="none" strike="noStrike" cap="none">
                <a:solidFill>
                  <a:srgbClr val="000000"/>
                </a:solidFill>
                <a:latin typeface="Verdana"/>
                <a:ea typeface="Verdana"/>
                <a:cs typeface="Verdana"/>
                <a:sym typeface="Verdana"/>
              </a:endParaRPr>
            </a:p>
          </p:txBody>
        </p:sp>
        <p:sp>
          <p:nvSpPr>
            <p:cNvPr id="256" name="Google Shape;256;p30"/>
            <p:cNvSpPr/>
            <p:nvPr/>
          </p:nvSpPr>
          <p:spPr>
            <a:xfrm rot="5400000">
              <a:off x="2766054" y="-602437"/>
              <a:ext cx="594214" cy="4846476"/>
            </a:xfrm>
            <a:prstGeom prst="round2SameRect">
              <a:avLst>
                <a:gd name="adj1" fmla="val 16667"/>
                <a:gd name="adj2" fmla="val 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57" name="Google Shape;257;p30"/>
            <p:cNvSpPr txBox="1"/>
            <p:nvPr/>
          </p:nvSpPr>
          <p:spPr>
            <a:xfrm>
              <a:off x="639924" y="1552700"/>
              <a:ext cx="4817469" cy="536200"/>
            </a:xfrm>
            <a:prstGeom prst="rect">
              <a:avLst/>
            </a:prstGeom>
            <a:noFill/>
            <a:ln>
              <a:noFill/>
            </a:ln>
          </p:spPr>
          <p:txBody>
            <a:bodyPr spcFirstLastPara="1" wrap="square" lIns="78225" tIns="6975" rIns="6975" bIns="6975" anchor="ctr" anchorCtr="0">
              <a:noAutofit/>
            </a:bodyPr>
            <a:lstStyle/>
            <a:p>
              <a:pPr marL="57150" marR="0" lvl="0" indent="57150" algn="l"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Active attitude</a:t>
              </a:r>
              <a:endParaRPr sz="1100" i="0" u="none" strike="noStrike" cap="none">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a:solidFill>
                    <a:srgbClr val="000000"/>
                  </a:solidFill>
                  <a:latin typeface="Verdana"/>
                  <a:ea typeface="Verdana"/>
                  <a:cs typeface="Verdana"/>
                  <a:sym typeface="Verdana"/>
                </a:rPr>
                <a:t>Take initiatives to promote diversity</a:t>
              </a:r>
              <a:endParaRPr sz="1100" i="0" u="none" strike="noStrike" cap="none">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a:solidFill>
                    <a:srgbClr val="000000"/>
                  </a:solidFill>
                  <a:latin typeface="Verdana"/>
                  <a:ea typeface="Verdana"/>
                  <a:cs typeface="Verdana"/>
                  <a:sym typeface="Verdana"/>
                </a:rPr>
                <a:t>Do believe in the added value of diversity</a:t>
              </a:r>
              <a:endParaRPr sz="1100" i="0" u="none" strike="noStrike" cap="none">
                <a:solidFill>
                  <a:srgbClr val="000000"/>
                </a:solidFill>
                <a:latin typeface="Verdana"/>
                <a:ea typeface="Verdana"/>
                <a:cs typeface="Verdana"/>
                <a:sym typeface="Verdana"/>
              </a:endParaRPr>
            </a:p>
          </p:txBody>
        </p:sp>
        <p:sp>
          <p:nvSpPr>
            <p:cNvPr id="258" name="Google Shape;258;p30"/>
            <p:cNvSpPr/>
            <p:nvPr/>
          </p:nvSpPr>
          <p:spPr>
            <a:xfrm rot="5400000">
              <a:off x="-137126" y="2421982"/>
              <a:ext cx="914176" cy="639923"/>
            </a:xfrm>
            <a:prstGeom prst="chevron">
              <a:avLst>
                <a:gd name="adj" fmla="val 5000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59" name="Google Shape;259;p30"/>
            <p:cNvSpPr txBox="1"/>
            <p:nvPr/>
          </p:nvSpPr>
          <p:spPr>
            <a:xfrm>
              <a:off x="1" y="2604818"/>
              <a:ext cx="639923" cy="274253"/>
            </a:xfrm>
            <a:prstGeom prst="rect">
              <a:avLst/>
            </a:prstGeom>
            <a:noFill/>
            <a:ln>
              <a:noFill/>
            </a:ln>
          </p:spPr>
          <p:txBody>
            <a:bodyPr spcFirstLastPara="1" wrap="square" lIns="6975" tIns="6975" rIns="6975" bIns="6975" anchor="ctr" anchorCtr="0">
              <a:noAutofit/>
            </a:bodyPr>
            <a:lstStyle/>
            <a:p>
              <a:pPr marL="0" marR="0" lvl="0" indent="0" algn="ctr"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proactivity</a:t>
              </a:r>
              <a:endParaRPr sz="1100" i="0" u="none" strike="noStrike" cap="none">
                <a:solidFill>
                  <a:srgbClr val="000000"/>
                </a:solidFill>
                <a:latin typeface="Verdana"/>
                <a:ea typeface="Verdana"/>
                <a:cs typeface="Verdana"/>
                <a:sym typeface="Verdana"/>
              </a:endParaRPr>
            </a:p>
          </p:txBody>
        </p:sp>
        <p:sp>
          <p:nvSpPr>
            <p:cNvPr id="260" name="Google Shape;260;p30"/>
            <p:cNvSpPr/>
            <p:nvPr/>
          </p:nvSpPr>
          <p:spPr>
            <a:xfrm rot="5400000">
              <a:off x="2766054" y="158724"/>
              <a:ext cx="594214" cy="4846476"/>
            </a:xfrm>
            <a:prstGeom prst="round2SameRect">
              <a:avLst>
                <a:gd name="adj1" fmla="val 16667"/>
                <a:gd name="adj2" fmla="val 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61" name="Google Shape;261;p30"/>
            <p:cNvSpPr txBox="1"/>
            <p:nvPr/>
          </p:nvSpPr>
          <p:spPr>
            <a:xfrm>
              <a:off x="639924" y="2313862"/>
              <a:ext cx="4817469" cy="536200"/>
            </a:xfrm>
            <a:prstGeom prst="rect">
              <a:avLst/>
            </a:prstGeom>
            <a:noFill/>
            <a:ln>
              <a:noFill/>
            </a:ln>
          </p:spPr>
          <p:txBody>
            <a:bodyPr spcFirstLastPara="1" wrap="square" lIns="78225" tIns="6975" rIns="6975" bIns="6975" anchor="ctr" anchorCtr="0">
              <a:noAutofit/>
            </a:bodyPr>
            <a:lstStyle/>
            <a:p>
              <a:pPr marL="57150" marR="0" lvl="0" indent="57150" algn="l"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Take a leading role in the sector/society</a:t>
              </a:r>
              <a:endParaRPr sz="1100" i="0" u="none" strike="noStrike" cap="none">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a:solidFill>
                    <a:srgbClr val="000000"/>
                  </a:solidFill>
                  <a:latin typeface="Verdana"/>
                  <a:ea typeface="Verdana"/>
                  <a:cs typeface="Verdana"/>
                  <a:sym typeface="Verdana"/>
                </a:rPr>
                <a:t>Have a long-term vision</a:t>
              </a:r>
              <a:endParaRPr sz="1100" i="0" u="none" strike="noStrike" cap="none">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a:solidFill>
                    <a:srgbClr val="000000"/>
                  </a:solidFill>
                  <a:latin typeface="Verdana"/>
                  <a:ea typeface="Verdana"/>
                  <a:cs typeface="Verdana"/>
                  <a:sym typeface="Verdana"/>
                </a:rPr>
                <a:t>Use diversity as a competitive advantage </a:t>
              </a:r>
              <a:endParaRPr sz="1100" i="0" u="none" strike="noStrike" cap="none">
                <a:solidFill>
                  <a:srgbClr val="000000"/>
                </a:solidFill>
                <a:latin typeface="Verdana"/>
                <a:ea typeface="Verdana"/>
                <a:cs typeface="Verdana"/>
                <a:sym typeface="Verdana"/>
              </a:endParaRPr>
            </a:p>
          </p:txBody>
        </p:sp>
      </p:grpSp>
      <p:sp>
        <p:nvSpPr>
          <p:cNvPr id="262" name="Google Shape;262;p30"/>
          <p:cNvSpPr txBox="1"/>
          <p:nvPr/>
        </p:nvSpPr>
        <p:spPr>
          <a:xfrm>
            <a:off x="6039601" y="3755412"/>
            <a:ext cx="18618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800" i="1" dirty="0">
                <a:latin typeface="Verdana"/>
                <a:ea typeface="Verdana"/>
                <a:cs typeface="Verdana"/>
                <a:sym typeface="Verdana"/>
              </a:rPr>
              <a:t>Source: </a:t>
            </a:r>
            <a:r>
              <a:rPr lang="en-GB" sz="800" i="1" dirty="0" err="1">
                <a:latin typeface="Verdana"/>
                <a:ea typeface="Verdana"/>
                <a:cs typeface="Verdana"/>
                <a:sym typeface="Verdana"/>
              </a:rPr>
              <a:t>Dass</a:t>
            </a:r>
            <a:r>
              <a:rPr lang="en-GB" sz="800" i="1" dirty="0">
                <a:latin typeface="Verdana"/>
                <a:ea typeface="Verdana"/>
                <a:cs typeface="Verdana"/>
                <a:sym typeface="Verdana"/>
              </a:rPr>
              <a:t> &amp; Parker, 1999</a:t>
            </a:r>
            <a:endParaRPr sz="800" dirty="0">
              <a:latin typeface="Verdana"/>
              <a:ea typeface="Verdana"/>
              <a:cs typeface="Verdana"/>
              <a:sym typeface="Verdan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Inclusive leadership: the 6c’s</a:t>
            </a:r>
            <a:endParaRPr sz="2400" b="1" dirty="0">
              <a:solidFill>
                <a:srgbClr val="004C97"/>
              </a:solidFill>
              <a:latin typeface="Verdana"/>
              <a:ea typeface="Verdana"/>
              <a:cs typeface="Verdana"/>
              <a:sym typeface="Verdana"/>
            </a:endParaRPr>
          </a:p>
        </p:txBody>
      </p:sp>
      <p:sp>
        <p:nvSpPr>
          <p:cNvPr id="3" name="Text Placeholder 2">
            <a:extLst>
              <a:ext uri="{FF2B5EF4-FFF2-40B4-BE49-F238E27FC236}">
                <a16:creationId xmlns:a16="http://schemas.microsoft.com/office/drawing/2014/main" id="{23CAA76A-C987-47E7-A8FB-52A6F742B528}"/>
              </a:ext>
            </a:extLst>
          </p:cNvPr>
          <p:cNvSpPr>
            <a:spLocks noGrp="1"/>
          </p:cNvSpPr>
          <p:nvPr>
            <p:ph type="body" idx="1"/>
          </p:nvPr>
        </p:nvSpPr>
        <p:spPr/>
        <p:txBody>
          <a:bodyPr/>
          <a:lstStyle/>
          <a:p>
            <a:endParaRPr lang="en-GB"/>
          </a:p>
        </p:txBody>
      </p:sp>
      <p:cxnSp>
        <p:nvCxnSpPr>
          <p:cNvPr id="280" name="Google Shape;280;p32"/>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pic>
        <p:nvPicPr>
          <p:cNvPr id="286" name="Google Shape;286;p32"/>
          <p:cNvPicPr preferRelativeResize="0"/>
          <p:nvPr/>
        </p:nvPicPr>
        <p:blipFill rotWithShape="1">
          <a:blip r:embed="rId3">
            <a:alphaModFix/>
          </a:blip>
          <a:srcRect t="6759"/>
          <a:stretch/>
        </p:blipFill>
        <p:spPr>
          <a:xfrm>
            <a:off x="171569" y="942463"/>
            <a:ext cx="8800862" cy="3048562"/>
          </a:xfrm>
          <a:prstGeom prst="rect">
            <a:avLst/>
          </a:prstGeom>
          <a:noFill/>
          <a:ln>
            <a:noFill/>
          </a:ln>
        </p:spPr>
      </p:pic>
      <p:sp>
        <p:nvSpPr>
          <p:cNvPr id="287" name="Google Shape;287;p32"/>
          <p:cNvSpPr txBox="1"/>
          <p:nvPr/>
        </p:nvSpPr>
        <p:spPr>
          <a:xfrm>
            <a:off x="426054" y="3970465"/>
            <a:ext cx="3327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800" i="1" dirty="0">
                <a:solidFill>
                  <a:schemeClr val="dk1"/>
                </a:solidFill>
                <a:latin typeface="Verdana"/>
                <a:ea typeface="Verdana"/>
                <a:cs typeface="Verdana"/>
                <a:sym typeface="Verdana"/>
              </a:rPr>
              <a:t>Source: </a:t>
            </a:r>
            <a:r>
              <a:rPr lang="en-GB" sz="800" i="1" u="none" strike="noStrike" cap="none" dirty="0">
                <a:solidFill>
                  <a:schemeClr val="dk1"/>
                </a:solidFill>
                <a:latin typeface="Verdana"/>
                <a:ea typeface="Verdana"/>
                <a:cs typeface="Verdana"/>
                <a:sym typeface="Verdana"/>
              </a:rPr>
              <a:t>Dillon &amp; Bourke (2016), Deloitte University Press</a:t>
            </a:r>
            <a:endParaRPr sz="800" i="1"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None/>
            </a:pPr>
            <a:endParaRPr sz="80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8" name="Google Shape;298;p3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Inclusive leadership: development</a:t>
            </a:r>
            <a:endParaRPr sz="2400" b="1">
              <a:solidFill>
                <a:srgbClr val="004C97"/>
              </a:solidFill>
              <a:latin typeface="Verdana"/>
              <a:ea typeface="Verdana"/>
              <a:cs typeface="Verdana"/>
              <a:sym typeface="Verdana"/>
            </a:endParaRPr>
          </a:p>
        </p:txBody>
      </p:sp>
      <p:sp>
        <p:nvSpPr>
          <p:cNvPr id="292" name="Google Shape;292;p33"/>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457200" marR="0" lvl="0" indent="-342900" algn="just" rtl="0">
              <a:lnSpc>
                <a:spcPct val="115000"/>
              </a:lnSpc>
              <a:spcBef>
                <a:spcPts val="600"/>
              </a:spcBef>
              <a:spcAft>
                <a:spcPts val="0"/>
              </a:spcAft>
              <a:buClr>
                <a:schemeClr val="dk2"/>
              </a:buClr>
              <a:buSzPts val="1800"/>
              <a:buFont typeface="Verdana"/>
              <a:buChar char="●"/>
            </a:pPr>
            <a:r>
              <a:rPr lang="en-GB" sz="1700" dirty="0">
                <a:solidFill>
                  <a:schemeClr val="dk1"/>
                </a:solidFill>
                <a:latin typeface="Verdana"/>
                <a:ea typeface="Verdana"/>
                <a:cs typeface="Verdana"/>
                <a:sym typeface="Verdana"/>
              </a:rPr>
              <a:t>Highlight inclusive leadership as a core pillar within the organization’s diversity and inclusion strategy</a:t>
            </a:r>
            <a:endParaRPr sz="1700" dirty="0">
              <a:latin typeface="Verdana"/>
              <a:ea typeface="Verdana"/>
              <a:cs typeface="Verdana"/>
              <a:sym typeface="Verdana"/>
            </a:endParaRPr>
          </a:p>
          <a:p>
            <a:pPr marL="457200" marR="0" lvl="0" indent="-342900" algn="just" rtl="0">
              <a:lnSpc>
                <a:spcPct val="115000"/>
              </a:lnSpc>
              <a:spcBef>
                <a:spcPts val="600"/>
              </a:spcBef>
              <a:spcAft>
                <a:spcPts val="0"/>
              </a:spcAft>
              <a:buClr>
                <a:schemeClr val="dk2"/>
              </a:buClr>
              <a:buSzPts val="1800"/>
              <a:buFont typeface="Verdana"/>
              <a:buChar char="●"/>
            </a:pPr>
            <a:r>
              <a:rPr lang="en-GB" sz="1700" dirty="0">
                <a:solidFill>
                  <a:schemeClr val="dk1"/>
                </a:solidFill>
                <a:latin typeface="Verdana"/>
                <a:ea typeface="Verdana"/>
                <a:cs typeface="Verdana"/>
                <a:sym typeface="Verdana"/>
              </a:rPr>
              <a:t>Ensure that recruitment, competence management and leadership programmes emphasize inclusive leadership capabilities </a:t>
            </a:r>
            <a:endParaRPr sz="1700" dirty="0">
              <a:latin typeface="Verdana"/>
              <a:ea typeface="Verdana"/>
              <a:cs typeface="Verdana"/>
              <a:sym typeface="Verdana"/>
            </a:endParaRPr>
          </a:p>
          <a:p>
            <a:pPr marL="457200" marR="0" lvl="0" indent="-342900" algn="just" rtl="0">
              <a:lnSpc>
                <a:spcPct val="115000"/>
              </a:lnSpc>
              <a:spcBef>
                <a:spcPts val="600"/>
              </a:spcBef>
              <a:spcAft>
                <a:spcPts val="0"/>
              </a:spcAft>
              <a:buClr>
                <a:schemeClr val="dk2"/>
              </a:buClr>
              <a:buSzPts val="1800"/>
              <a:buFont typeface="Verdana"/>
              <a:buChar char="●"/>
            </a:pPr>
            <a:r>
              <a:rPr lang="en-GB" sz="1700" dirty="0">
                <a:solidFill>
                  <a:schemeClr val="dk1"/>
                </a:solidFill>
                <a:latin typeface="Verdana"/>
                <a:ea typeface="Verdana"/>
                <a:cs typeface="Verdana"/>
                <a:sym typeface="Verdana"/>
              </a:rPr>
              <a:t>Performance management: </a:t>
            </a:r>
            <a:endParaRPr sz="1700" dirty="0">
              <a:solidFill>
                <a:schemeClr val="dk1"/>
              </a:solidFill>
              <a:latin typeface="Verdana"/>
              <a:ea typeface="Verdana"/>
              <a:cs typeface="Verdana"/>
              <a:sym typeface="Verdana"/>
            </a:endParaRPr>
          </a:p>
          <a:p>
            <a:pPr marL="914400" marR="0" lvl="1" indent="-342900" algn="just" rtl="0">
              <a:lnSpc>
                <a:spcPct val="115000"/>
              </a:lnSpc>
              <a:spcBef>
                <a:spcPts val="600"/>
              </a:spcBef>
              <a:spcAft>
                <a:spcPts val="0"/>
              </a:spcAft>
              <a:buClr>
                <a:schemeClr val="dk2"/>
              </a:buClr>
              <a:buSzPts val="1800"/>
              <a:buFont typeface="Verdana"/>
              <a:buChar char="○"/>
            </a:pPr>
            <a:r>
              <a:rPr lang="en-GB" sz="1700" dirty="0">
                <a:solidFill>
                  <a:schemeClr val="dk1"/>
                </a:solidFill>
                <a:latin typeface="Verdana"/>
                <a:ea typeface="Verdana"/>
                <a:cs typeface="Verdana"/>
                <a:sym typeface="Verdana"/>
              </a:rPr>
              <a:t>clear KPIs to inclusive </a:t>
            </a:r>
            <a:r>
              <a:rPr lang="en-GB" sz="1700" dirty="0" err="1">
                <a:solidFill>
                  <a:schemeClr val="dk1"/>
                </a:solidFill>
                <a:latin typeface="Verdana"/>
                <a:ea typeface="Verdana"/>
                <a:cs typeface="Verdana"/>
                <a:sym typeface="Verdana"/>
              </a:rPr>
              <a:t>behaviors</a:t>
            </a:r>
            <a:r>
              <a:rPr lang="en-GB" sz="1700" dirty="0">
                <a:solidFill>
                  <a:schemeClr val="dk1"/>
                </a:solidFill>
                <a:latin typeface="Verdana"/>
                <a:ea typeface="Verdana"/>
                <a:cs typeface="Verdana"/>
                <a:sym typeface="Verdana"/>
              </a:rPr>
              <a:t> and diversity and inclusion outcomes</a:t>
            </a:r>
            <a:endParaRPr sz="1700" dirty="0">
              <a:solidFill>
                <a:schemeClr val="dk1"/>
              </a:solidFill>
              <a:latin typeface="Verdana"/>
              <a:ea typeface="Verdana"/>
              <a:cs typeface="Verdana"/>
              <a:sym typeface="Verdana"/>
            </a:endParaRPr>
          </a:p>
          <a:p>
            <a:pPr marL="914400" marR="0" lvl="1" indent="-342900" algn="just" rtl="0">
              <a:lnSpc>
                <a:spcPct val="115000"/>
              </a:lnSpc>
              <a:spcBef>
                <a:spcPts val="600"/>
              </a:spcBef>
              <a:spcAft>
                <a:spcPts val="0"/>
              </a:spcAft>
              <a:buClr>
                <a:schemeClr val="dk2"/>
              </a:buClr>
              <a:buSzPts val="1800"/>
              <a:buFont typeface="Verdana"/>
              <a:buChar char="○"/>
            </a:pPr>
            <a:r>
              <a:rPr lang="en-GB" sz="1700" dirty="0">
                <a:solidFill>
                  <a:schemeClr val="dk1"/>
                </a:solidFill>
                <a:latin typeface="Verdana"/>
                <a:ea typeface="Verdana"/>
                <a:cs typeface="Verdana"/>
                <a:sym typeface="Verdana"/>
              </a:rPr>
              <a:t>accountability for non-inclusive </a:t>
            </a:r>
            <a:r>
              <a:rPr lang="en-GB" sz="1700" dirty="0" err="1">
                <a:solidFill>
                  <a:schemeClr val="dk1"/>
                </a:solidFill>
                <a:latin typeface="Verdana"/>
                <a:ea typeface="Verdana"/>
                <a:cs typeface="Verdana"/>
                <a:sym typeface="Verdana"/>
              </a:rPr>
              <a:t>behaviors</a:t>
            </a:r>
            <a:endParaRPr sz="1700" dirty="0">
              <a:latin typeface="Verdana"/>
              <a:ea typeface="Verdana"/>
              <a:cs typeface="Verdana"/>
              <a:sym typeface="Verdana"/>
            </a:endParaRPr>
          </a:p>
          <a:p>
            <a:pPr marL="457200" lvl="0" indent="-342900" algn="just" rtl="0">
              <a:spcBef>
                <a:spcPts val="600"/>
              </a:spcBef>
              <a:spcAft>
                <a:spcPts val="0"/>
              </a:spcAft>
              <a:buSzPts val="1800"/>
              <a:buFont typeface="Verdana"/>
              <a:buChar char="●"/>
            </a:pPr>
            <a:r>
              <a:rPr lang="en-GB" sz="1700" dirty="0">
                <a:solidFill>
                  <a:schemeClr val="dk1"/>
                </a:solidFill>
                <a:latin typeface="Verdana"/>
                <a:ea typeface="Verdana"/>
                <a:cs typeface="Verdana"/>
                <a:sym typeface="Verdana"/>
              </a:rPr>
              <a:t>Ambassadorship: Reward and showcase inclusive leaders and derived benefits </a:t>
            </a:r>
            <a:endParaRPr sz="1700"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endParaRPr sz="1700" dirty="0"/>
          </a:p>
          <a:p>
            <a:pPr marL="0" lvl="0" indent="0" algn="l" rtl="0">
              <a:lnSpc>
                <a:spcPct val="115000"/>
              </a:lnSpc>
              <a:spcBef>
                <a:spcPts val="0"/>
              </a:spcBef>
              <a:spcAft>
                <a:spcPts val="1600"/>
              </a:spcAft>
              <a:buSzPts val="1800"/>
              <a:buNone/>
            </a:pPr>
            <a:endParaRPr sz="1700" dirty="0">
              <a:latin typeface="Verdana"/>
              <a:ea typeface="Verdana"/>
              <a:cs typeface="Verdana"/>
              <a:sym typeface="Verdana"/>
            </a:endParaRPr>
          </a:p>
        </p:txBody>
      </p:sp>
      <p:cxnSp>
        <p:nvCxnSpPr>
          <p:cNvPr id="293" name="Google Shape;293;p33"/>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8877B7BB-2D96-427D-812E-42416EAC82B9}"/>
              </a:ext>
            </a:extLst>
          </p:cNvPr>
          <p:cNvSpPr>
            <a:spLocks noGrp="1"/>
          </p:cNvSpPr>
          <p:nvPr>
            <p:ph type="title"/>
          </p:nvPr>
        </p:nvSpPr>
        <p:spPr/>
        <p:txBody>
          <a:bodyPr/>
          <a:lstStyle/>
          <a:p>
            <a:endParaRPr lang="en-GB"/>
          </a:p>
        </p:txBody>
      </p:sp>
      <p:sp>
        <p:nvSpPr>
          <p:cNvPr id="303" name="Google Shape;303;p34"/>
          <p:cNvSpPr txBox="1">
            <a:spLocks noGrp="1"/>
          </p:cNvSpPr>
          <p:nvPr>
            <p:ph type="body" idx="1"/>
          </p:nvPr>
        </p:nvSpPr>
        <p:spPr>
          <a:xfrm>
            <a:off x="0" y="0"/>
            <a:ext cx="914400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ctr" rtl="0">
              <a:lnSpc>
                <a:spcPct val="115000"/>
              </a:lnSpc>
              <a:spcBef>
                <a:spcPts val="0"/>
              </a:spcBef>
              <a:spcAft>
                <a:spcPts val="0"/>
              </a:spcAft>
              <a:buSzPts val="1800"/>
              <a:buNone/>
            </a:pPr>
            <a:r>
              <a:rPr lang="en-GB" sz="3600" dirty="0">
                <a:solidFill>
                  <a:schemeClr val="lt1"/>
                </a:solidFill>
                <a:latin typeface="Verdana"/>
                <a:ea typeface="Verdana"/>
                <a:cs typeface="Verdana"/>
                <a:sym typeface="Verdana"/>
              </a:rPr>
              <a:t>3. Bring unconscious bias to the forefront</a:t>
            </a:r>
            <a:endParaRPr sz="3600" dirty="0">
              <a:solidFill>
                <a:schemeClr val="lt1"/>
              </a:solidFill>
              <a:latin typeface="Verdana"/>
              <a:ea typeface="Verdana"/>
              <a:cs typeface="Verdana"/>
              <a:sym typeface="Verdan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07"/>
        <p:cNvGrpSpPr/>
        <p:nvPr/>
      </p:nvGrpSpPr>
      <p:grpSpPr>
        <a:xfrm>
          <a:off x="0" y="0"/>
          <a:ext cx="0" cy="0"/>
          <a:chOff x="0" y="0"/>
          <a:chExt cx="0" cy="0"/>
        </a:xfrm>
      </p:grpSpPr>
      <p:sp>
        <p:nvSpPr>
          <p:cNvPr id="308" name="Google Shape;308;p35"/>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Which table is longer</a:t>
            </a:r>
            <a:r>
              <a:rPr lang="en-GB" sz="2400" b="1" i="0" u="none" strike="noStrike" cap="none">
                <a:solidFill>
                  <a:srgbClr val="004C97"/>
                </a:solidFill>
                <a:latin typeface="Verdana"/>
                <a:ea typeface="Verdana"/>
                <a:cs typeface="Verdana"/>
                <a:sym typeface="Verdana"/>
              </a:rPr>
              <a:t>?</a:t>
            </a:r>
            <a:endParaRPr sz="2400" b="0" i="0" u="none" strike="noStrike" cap="none">
              <a:solidFill>
                <a:srgbClr val="000000"/>
              </a:solidFill>
              <a:latin typeface="Verdana"/>
              <a:ea typeface="Verdana"/>
              <a:cs typeface="Verdana"/>
              <a:sym typeface="Verdana"/>
            </a:endParaRPr>
          </a:p>
        </p:txBody>
      </p:sp>
      <p:pic>
        <p:nvPicPr>
          <p:cNvPr id="2" name="Picture 1">
            <a:extLst>
              <a:ext uri="{FF2B5EF4-FFF2-40B4-BE49-F238E27FC236}">
                <a16:creationId xmlns:a16="http://schemas.microsoft.com/office/drawing/2014/main" id="{E1F8316B-9D6E-42D0-8C0C-3DF0F51D5EAF}"/>
              </a:ext>
            </a:extLst>
          </p:cNvPr>
          <p:cNvPicPr>
            <a:picLocks noChangeAspect="1"/>
          </p:cNvPicPr>
          <p:nvPr/>
        </p:nvPicPr>
        <p:blipFill rotWithShape="1">
          <a:blip r:embed="rId3"/>
          <a:srcRect t="12356"/>
          <a:stretch/>
        </p:blipFill>
        <p:spPr>
          <a:xfrm>
            <a:off x="1870329" y="1025621"/>
            <a:ext cx="5208270" cy="3092257"/>
          </a:xfrm>
          <a:prstGeom prst="rect">
            <a:avLst/>
          </a:prstGeom>
        </p:spPr>
      </p:pic>
      <p:sp>
        <p:nvSpPr>
          <p:cNvPr id="3" name="Title 2">
            <a:extLst>
              <a:ext uri="{FF2B5EF4-FFF2-40B4-BE49-F238E27FC236}">
                <a16:creationId xmlns:a16="http://schemas.microsoft.com/office/drawing/2014/main" id="{58548A5D-EEAF-48F8-A83B-A3E08D0964F1}"/>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45852413-5A79-470A-9242-45A61B2CAB2B}"/>
              </a:ext>
            </a:extLst>
          </p:cNvPr>
          <p:cNvSpPr>
            <a:spLocks noGrp="1"/>
          </p:cNvSpPr>
          <p:nvPr>
            <p:ph type="body" idx="1"/>
          </p:nvPr>
        </p:nvSpPr>
        <p:spPr/>
        <p:txBody>
          <a:bodyPr/>
          <a:lstStyle/>
          <a:p>
            <a:endParaRPr lang="en-GB"/>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13"/>
        <p:cNvGrpSpPr/>
        <p:nvPr/>
      </p:nvGrpSpPr>
      <p:grpSpPr>
        <a:xfrm>
          <a:off x="0" y="0"/>
          <a:ext cx="0" cy="0"/>
          <a:chOff x="0" y="0"/>
          <a:chExt cx="0" cy="0"/>
        </a:xfrm>
      </p:grpSpPr>
      <p:sp>
        <p:nvSpPr>
          <p:cNvPr id="2" name="Title 1">
            <a:extLst>
              <a:ext uri="{FF2B5EF4-FFF2-40B4-BE49-F238E27FC236}">
                <a16:creationId xmlns:a16="http://schemas.microsoft.com/office/drawing/2014/main" id="{9808E4B6-9A55-4BFA-8361-3F6E7B51007C}"/>
              </a:ext>
            </a:extLst>
          </p:cNvPr>
          <p:cNvSpPr>
            <a:spLocks noGrp="1"/>
          </p:cNvSpPr>
          <p:nvPr>
            <p:ph type="title"/>
          </p:nvPr>
        </p:nvSpPr>
        <p:spPr/>
        <p:txBody>
          <a:bodyPr/>
          <a:lstStyle/>
          <a:p>
            <a:endParaRPr lang="en-GB"/>
          </a:p>
        </p:txBody>
      </p:sp>
      <p:sp>
        <p:nvSpPr>
          <p:cNvPr id="314" name="Google Shape;314;p3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800"/>
              <a:buNone/>
            </a:pPr>
            <a:endParaRPr dirty="0"/>
          </a:p>
          <a:p>
            <a:pPr marL="114300" lvl="0" indent="0" algn="just" rtl="0">
              <a:lnSpc>
                <a:spcPct val="150000"/>
              </a:lnSpc>
              <a:spcBef>
                <a:spcPts val="0"/>
              </a:spcBef>
              <a:spcAft>
                <a:spcPts val="0"/>
              </a:spcAft>
              <a:buSzPts val="1800"/>
              <a:buNone/>
            </a:pPr>
            <a:r>
              <a:rPr lang="en-GB" sz="1800" dirty="0" err="1">
                <a:solidFill>
                  <a:srgbClr val="000000"/>
                </a:solidFill>
                <a:latin typeface="Verdana"/>
                <a:ea typeface="Verdana"/>
                <a:cs typeface="Verdana"/>
                <a:sym typeface="Verdana"/>
              </a:rPr>
              <a:t>Aoccdrnig</a:t>
            </a:r>
            <a:r>
              <a:rPr lang="en-GB" sz="1800" dirty="0">
                <a:solidFill>
                  <a:srgbClr val="000000"/>
                </a:solidFill>
                <a:latin typeface="Verdana"/>
                <a:ea typeface="Verdana"/>
                <a:cs typeface="Verdana"/>
                <a:sym typeface="Verdana"/>
              </a:rPr>
              <a:t> to a </a:t>
            </a:r>
            <a:r>
              <a:rPr lang="en-GB" sz="1800" dirty="0" err="1">
                <a:solidFill>
                  <a:srgbClr val="000000"/>
                </a:solidFill>
                <a:latin typeface="Verdana"/>
                <a:ea typeface="Verdana"/>
                <a:cs typeface="Verdana"/>
                <a:sym typeface="Verdana"/>
              </a:rPr>
              <a:t>rscheearch</a:t>
            </a:r>
            <a:r>
              <a:rPr lang="en-GB" sz="1800" dirty="0">
                <a:solidFill>
                  <a:srgbClr val="000000"/>
                </a:solidFill>
                <a:latin typeface="Verdana"/>
                <a:ea typeface="Verdana"/>
                <a:cs typeface="Verdana"/>
                <a:sym typeface="Verdana"/>
              </a:rPr>
              <a:t> at </a:t>
            </a:r>
            <a:r>
              <a:rPr lang="en-GB" sz="1800" dirty="0" err="1">
                <a:solidFill>
                  <a:srgbClr val="000000"/>
                </a:solidFill>
                <a:latin typeface="Verdana"/>
                <a:ea typeface="Verdana"/>
                <a:cs typeface="Verdana"/>
                <a:sym typeface="Verdana"/>
              </a:rPr>
              <a:t>Cmabrigde</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Uinervtisy</a:t>
            </a:r>
            <a:r>
              <a:rPr lang="en-GB" sz="1800" dirty="0">
                <a:solidFill>
                  <a:srgbClr val="000000"/>
                </a:solidFill>
                <a:latin typeface="Verdana"/>
                <a:ea typeface="Verdana"/>
                <a:cs typeface="Verdana"/>
                <a:sym typeface="Verdana"/>
              </a:rPr>
              <a:t>, it </a:t>
            </a:r>
            <a:r>
              <a:rPr lang="en-GB" sz="1800" dirty="0" err="1">
                <a:solidFill>
                  <a:srgbClr val="000000"/>
                </a:solidFill>
                <a:latin typeface="Verdana"/>
                <a:ea typeface="Verdana"/>
                <a:cs typeface="Verdana"/>
                <a:sym typeface="Verdana"/>
              </a:rPr>
              <a:t>deosn't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mttaer</a:t>
            </a:r>
            <a:r>
              <a:rPr lang="en-GB" sz="1800" dirty="0">
                <a:solidFill>
                  <a:srgbClr val="000000"/>
                </a:solidFill>
                <a:latin typeface="Verdana"/>
                <a:ea typeface="Verdana"/>
                <a:cs typeface="Verdana"/>
                <a:sym typeface="Verdana"/>
              </a:rPr>
              <a:t> in </a:t>
            </a:r>
            <a:r>
              <a:rPr lang="en-GB" sz="1800" dirty="0" err="1">
                <a:solidFill>
                  <a:srgbClr val="000000"/>
                </a:solidFill>
                <a:latin typeface="Verdana"/>
                <a:ea typeface="Verdana"/>
                <a:cs typeface="Verdana"/>
                <a:sym typeface="Verdana"/>
              </a:rPr>
              <a:t>waht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oredr</a:t>
            </a:r>
            <a:r>
              <a:rPr lang="en-GB" sz="1800" dirty="0">
                <a:solidFill>
                  <a:srgbClr val="000000"/>
                </a:solidFill>
                <a:latin typeface="Verdana"/>
                <a:ea typeface="Verdana"/>
                <a:cs typeface="Verdana"/>
                <a:sym typeface="Verdana"/>
              </a:rPr>
              <a:t> the </a:t>
            </a:r>
            <a:r>
              <a:rPr lang="en-GB" sz="1800" dirty="0" err="1">
                <a:solidFill>
                  <a:srgbClr val="000000"/>
                </a:solidFill>
                <a:latin typeface="Verdana"/>
                <a:ea typeface="Verdana"/>
                <a:cs typeface="Verdana"/>
                <a:sym typeface="Verdana"/>
              </a:rPr>
              <a:t>ltteers</a:t>
            </a:r>
            <a:r>
              <a:rPr lang="en-GB" sz="1800" dirty="0">
                <a:solidFill>
                  <a:srgbClr val="000000"/>
                </a:solidFill>
                <a:latin typeface="Verdana"/>
                <a:ea typeface="Verdana"/>
                <a:cs typeface="Verdana"/>
                <a:sym typeface="Verdana"/>
              </a:rPr>
              <a:t> in a </a:t>
            </a:r>
            <a:r>
              <a:rPr lang="en-GB" sz="1800" dirty="0" err="1">
                <a:solidFill>
                  <a:srgbClr val="000000"/>
                </a:solidFill>
                <a:latin typeface="Verdana"/>
                <a:ea typeface="Verdana"/>
                <a:cs typeface="Verdana"/>
                <a:sym typeface="Verdana"/>
              </a:rPr>
              <a:t>wrod</a:t>
            </a:r>
            <a:r>
              <a:rPr lang="en-GB" sz="1800" dirty="0">
                <a:solidFill>
                  <a:srgbClr val="000000"/>
                </a:solidFill>
                <a:latin typeface="Verdana"/>
                <a:ea typeface="Verdana"/>
                <a:cs typeface="Verdana"/>
                <a:sym typeface="Verdana"/>
              </a:rPr>
              <a:t> are, the </a:t>
            </a:r>
            <a:r>
              <a:rPr lang="en-GB" sz="1800" dirty="0" err="1">
                <a:solidFill>
                  <a:srgbClr val="000000"/>
                </a:solidFill>
                <a:latin typeface="Verdana"/>
                <a:ea typeface="Verdana"/>
                <a:cs typeface="Verdana"/>
                <a:sym typeface="Verdana"/>
              </a:rPr>
              <a:t>olny</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iprmoetnt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tihng</a:t>
            </a:r>
            <a:r>
              <a:rPr lang="en-GB" sz="1800" dirty="0">
                <a:solidFill>
                  <a:srgbClr val="000000"/>
                </a:solidFill>
                <a:latin typeface="Verdana"/>
                <a:ea typeface="Verdana"/>
                <a:cs typeface="Verdana"/>
                <a:sym typeface="Verdana"/>
              </a:rPr>
              <a:t> is </a:t>
            </a:r>
            <a:r>
              <a:rPr lang="en-GB" sz="1800" dirty="0" err="1">
                <a:solidFill>
                  <a:srgbClr val="000000"/>
                </a:solidFill>
                <a:latin typeface="Verdana"/>
                <a:ea typeface="Verdana"/>
                <a:cs typeface="Verdana"/>
                <a:sym typeface="Verdana"/>
              </a:rPr>
              <a:t>taht</a:t>
            </a:r>
            <a:r>
              <a:rPr lang="en-GB" sz="1800" dirty="0">
                <a:solidFill>
                  <a:srgbClr val="000000"/>
                </a:solidFill>
                <a:latin typeface="Verdana"/>
                <a:ea typeface="Verdana"/>
                <a:cs typeface="Verdana"/>
                <a:sym typeface="Verdana"/>
              </a:rPr>
              <a:t> the </a:t>
            </a:r>
            <a:r>
              <a:rPr lang="en-GB" sz="1800" dirty="0" err="1">
                <a:solidFill>
                  <a:srgbClr val="000000"/>
                </a:solidFill>
                <a:latin typeface="Verdana"/>
                <a:ea typeface="Verdana"/>
                <a:cs typeface="Verdana"/>
                <a:sym typeface="Verdana"/>
              </a:rPr>
              <a:t>frist</a:t>
            </a:r>
            <a:r>
              <a:rPr lang="en-GB" sz="1800" dirty="0">
                <a:solidFill>
                  <a:srgbClr val="000000"/>
                </a:solidFill>
                <a:latin typeface="Verdana"/>
                <a:ea typeface="Verdana"/>
                <a:cs typeface="Verdana"/>
                <a:sym typeface="Verdana"/>
              </a:rPr>
              <a:t> and </a:t>
            </a:r>
            <a:r>
              <a:rPr lang="en-GB" sz="1800" dirty="0" err="1">
                <a:solidFill>
                  <a:srgbClr val="000000"/>
                </a:solidFill>
                <a:latin typeface="Verdana"/>
                <a:ea typeface="Verdana"/>
                <a:cs typeface="Verdana"/>
                <a:sym typeface="Verdana"/>
              </a:rPr>
              <a:t>lsat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ltteer</a:t>
            </a:r>
            <a:r>
              <a:rPr lang="en-GB" sz="1800" dirty="0">
                <a:solidFill>
                  <a:srgbClr val="000000"/>
                </a:solidFill>
                <a:latin typeface="Verdana"/>
                <a:ea typeface="Verdana"/>
                <a:cs typeface="Verdana"/>
                <a:sym typeface="Verdana"/>
              </a:rPr>
              <a:t> be at the </a:t>
            </a:r>
            <a:r>
              <a:rPr lang="en-GB" sz="1800" dirty="0" err="1">
                <a:solidFill>
                  <a:srgbClr val="000000"/>
                </a:solidFill>
                <a:latin typeface="Verdana"/>
                <a:ea typeface="Verdana"/>
                <a:cs typeface="Verdana"/>
                <a:sym typeface="Verdana"/>
              </a:rPr>
              <a:t>rghit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pclae</a:t>
            </a:r>
            <a:r>
              <a:rPr lang="en-GB" sz="1800" dirty="0">
                <a:solidFill>
                  <a:srgbClr val="000000"/>
                </a:solidFill>
                <a:latin typeface="Verdana"/>
                <a:ea typeface="Verdana"/>
                <a:cs typeface="Verdana"/>
                <a:sym typeface="Verdana"/>
              </a:rPr>
              <a:t>. The </a:t>
            </a:r>
            <a:r>
              <a:rPr lang="en-GB" sz="1800" dirty="0" err="1">
                <a:solidFill>
                  <a:srgbClr val="000000"/>
                </a:solidFill>
                <a:latin typeface="Verdana"/>
                <a:ea typeface="Verdana"/>
                <a:cs typeface="Verdana"/>
                <a:sym typeface="Verdana"/>
              </a:rPr>
              <a:t>rset</a:t>
            </a:r>
            <a:r>
              <a:rPr lang="en-GB" sz="1800" dirty="0">
                <a:solidFill>
                  <a:srgbClr val="000000"/>
                </a:solidFill>
                <a:latin typeface="Verdana"/>
                <a:ea typeface="Verdana"/>
                <a:cs typeface="Verdana"/>
                <a:sym typeface="Verdana"/>
              </a:rPr>
              <a:t> can be a </a:t>
            </a:r>
            <a:r>
              <a:rPr lang="en-GB" sz="1800" dirty="0" err="1">
                <a:solidFill>
                  <a:srgbClr val="000000"/>
                </a:solidFill>
                <a:latin typeface="Verdana"/>
                <a:ea typeface="Verdana"/>
                <a:cs typeface="Verdana"/>
                <a:sym typeface="Verdana"/>
              </a:rPr>
              <a:t>toatl</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mses</a:t>
            </a:r>
            <a:r>
              <a:rPr lang="en-GB" sz="1800" dirty="0">
                <a:solidFill>
                  <a:srgbClr val="000000"/>
                </a:solidFill>
                <a:latin typeface="Verdana"/>
                <a:ea typeface="Verdana"/>
                <a:cs typeface="Verdana"/>
                <a:sym typeface="Verdana"/>
              </a:rPr>
              <a:t> and you can </a:t>
            </a:r>
            <a:r>
              <a:rPr lang="en-GB" sz="1800" dirty="0" err="1">
                <a:solidFill>
                  <a:srgbClr val="000000"/>
                </a:solidFill>
                <a:latin typeface="Verdana"/>
                <a:ea typeface="Verdana"/>
                <a:cs typeface="Verdana"/>
                <a:sym typeface="Verdana"/>
              </a:rPr>
              <a:t>sitll</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raed</a:t>
            </a:r>
            <a:r>
              <a:rPr lang="en-GB" sz="1800" dirty="0">
                <a:solidFill>
                  <a:srgbClr val="000000"/>
                </a:solidFill>
                <a:latin typeface="Verdana"/>
                <a:ea typeface="Verdana"/>
                <a:cs typeface="Verdana"/>
                <a:sym typeface="Verdana"/>
              </a:rPr>
              <a:t> it </a:t>
            </a:r>
            <a:r>
              <a:rPr lang="en-GB" sz="1800" dirty="0" err="1">
                <a:solidFill>
                  <a:srgbClr val="000000"/>
                </a:solidFill>
                <a:latin typeface="Verdana"/>
                <a:ea typeface="Verdana"/>
                <a:cs typeface="Verdana"/>
                <a:sym typeface="Verdana"/>
              </a:rPr>
              <a:t>wouthit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porbelm</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Tihs</a:t>
            </a:r>
            <a:r>
              <a:rPr lang="en-GB" sz="1800" dirty="0">
                <a:solidFill>
                  <a:srgbClr val="000000"/>
                </a:solidFill>
                <a:latin typeface="Verdana"/>
                <a:ea typeface="Verdana"/>
                <a:cs typeface="Verdana"/>
                <a:sym typeface="Verdana"/>
              </a:rPr>
              <a:t> is </a:t>
            </a:r>
            <a:r>
              <a:rPr lang="en-GB" sz="1800" dirty="0" err="1">
                <a:solidFill>
                  <a:srgbClr val="000000"/>
                </a:solidFill>
                <a:latin typeface="Verdana"/>
                <a:ea typeface="Verdana"/>
                <a:cs typeface="Verdana"/>
                <a:sym typeface="Verdana"/>
              </a:rPr>
              <a:t>bcuseae</a:t>
            </a:r>
            <a:r>
              <a:rPr lang="en-GB" sz="1800" dirty="0">
                <a:solidFill>
                  <a:srgbClr val="000000"/>
                </a:solidFill>
                <a:latin typeface="Verdana"/>
                <a:ea typeface="Verdana"/>
                <a:cs typeface="Verdana"/>
                <a:sym typeface="Verdana"/>
              </a:rPr>
              <a:t> the </a:t>
            </a:r>
            <a:r>
              <a:rPr lang="en-GB" sz="1800" dirty="0" err="1">
                <a:solidFill>
                  <a:srgbClr val="000000"/>
                </a:solidFill>
                <a:latin typeface="Verdana"/>
                <a:ea typeface="Verdana"/>
                <a:cs typeface="Verdana"/>
                <a:sym typeface="Verdana"/>
              </a:rPr>
              <a:t>huamn</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mnid</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deos</a:t>
            </a:r>
            <a:r>
              <a:rPr lang="en-GB" sz="1800" dirty="0">
                <a:solidFill>
                  <a:srgbClr val="000000"/>
                </a:solidFill>
                <a:latin typeface="Verdana"/>
                <a:ea typeface="Verdana"/>
                <a:cs typeface="Verdana"/>
                <a:sym typeface="Verdana"/>
              </a:rPr>
              <a:t> not </a:t>
            </a:r>
            <a:r>
              <a:rPr lang="en-GB" sz="1800" dirty="0" err="1">
                <a:solidFill>
                  <a:srgbClr val="000000"/>
                </a:solidFill>
                <a:latin typeface="Verdana"/>
                <a:ea typeface="Verdana"/>
                <a:cs typeface="Verdana"/>
                <a:sym typeface="Verdana"/>
              </a:rPr>
              <a:t>raed</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ervey</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lteter</a:t>
            </a:r>
            <a:r>
              <a:rPr lang="en-GB" sz="1800" dirty="0">
                <a:solidFill>
                  <a:srgbClr val="000000"/>
                </a:solidFill>
                <a:latin typeface="Verdana"/>
                <a:ea typeface="Verdana"/>
                <a:cs typeface="Verdana"/>
                <a:sym typeface="Verdana"/>
              </a:rPr>
              <a:t> by </a:t>
            </a:r>
            <a:r>
              <a:rPr lang="en-GB" sz="1800" dirty="0" err="1">
                <a:solidFill>
                  <a:srgbClr val="000000"/>
                </a:solidFill>
                <a:latin typeface="Verdana"/>
                <a:ea typeface="Verdana"/>
                <a:cs typeface="Verdana"/>
                <a:sym typeface="Verdana"/>
              </a:rPr>
              <a:t>istlef</a:t>
            </a:r>
            <a:r>
              <a:rPr lang="en-GB" sz="1800" dirty="0">
                <a:solidFill>
                  <a:srgbClr val="000000"/>
                </a:solidFill>
                <a:latin typeface="Verdana"/>
                <a:ea typeface="Verdana"/>
                <a:cs typeface="Verdana"/>
                <a:sym typeface="Verdana"/>
              </a:rPr>
              <a:t>, but the </a:t>
            </a:r>
            <a:r>
              <a:rPr lang="en-GB" sz="1800" dirty="0" err="1">
                <a:solidFill>
                  <a:srgbClr val="000000"/>
                </a:solidFill>
                <a:latin typeface="Verdana"/>
                <a:ea typeface="Verdana"/>
                <a:cs typeface="Verdana"/>
                <a:sym typeface="Verdana"/>
              </a:rPr>
              <a:t>wrod</a:t>
            </a:r>
            <a:r>
              <a:rPr lang="en-GB" sz="1800" dirty="0">
                <a:solidFill>
                  <a:srgbClr val="000000"/>
                </a:solidFill>
                <a:latin typeface="Verdana"/>
                <a:ea typeface="Verdana"/>
                <a:cs typeface="Verdana"/>
                <a:sym typeface="Verdana"/>
              </a:rPr>
              <a:t> as a </a:t>
            </a:r>
            <a:r>
              <a:rPr lang="en-GB" sz="1800" dirty="0" err="1">
                <a:solidFill>
                  <a:srgbClr val="000000"/>
                </a:solidFill>
                <a:latin typeface="Verdana"/>
                <a:ea typeface="Verdana"/>
                <a:cs typeface="Verdana"/>
                <a:sym typeface="Verdana"/>
              </a:rPr>
              <a:t>wlohe</a:t>
            </a:r>
            <a:r>
              <a:rPr lang="en-GB" sz="1800" dirty="0">
                <a:solidFill>
                  <a:srgbClr val="000000"/>
                </a:solidFill>
                <a:latin typeface="Verdana"/>
                <a:ea typeface="Verdana"/>
                <a:cs typeface="Verdana"/>
                <a:sym typeface="Verdana"/>
              </a:rPr>
              <a:t>.</a:t>
            </a:r>
            <a:endParaRPr sz="1800" dirty="0">
              <a:solidFill>
                <a:srgbClr val="000000"/>
              </a:solidFill>
              <a:latin typeface="Verdana"/>
              <a:ea typeface="Verdana"/>
              <a:cs typeface="Verdana"/>
              <a:sym typeface="Verdana"/>
            </a:endParaRPr>
          </a:p>
          <a:p>
            <a:pPr marL="114300" lvl="0" indent="0" algn="l" rtl="0">
              <a:lnSpc>
                <a:spcPct val="115000"/>
              </a:lnSpc>
              <a:spcBef>
                <a:spcPts val="0"/>
              </a:spcBef>
              <a:spcAft>
                <a:spcPts val="0"/>
              </a:spcAft>
              <a:buSzPts val="1800"/>
              <a:buNone/>
            </a:pPr>
            <a:endParaRPr dirty="0"/>
          </a:p>
        </p:txBody>
      </p:sp>
      <p:sp>
        <p:nvSpPr>
          <p:cNvPr id="315" name="Google Shape;315;p36"/>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i="0" u="none" strike="noStrike" cap="none">
                <a:solidFill>
                  <a:srgbClr val="004C97"/>
                </a:solidFill>
                <a:latin typeface="Verdana"/>
                <a:ea typeface="Verdana"/>
                <a:cs typeface="Verdana"/>
                <a:sym typeface="Verdana"/>
              </a:rPr>
              <a:t>C</a:t>
            </a:r>
            <a:r>
              <a:rPr lang="en-GB" sz="2400" b="1">
                <a:solidFill>
                  <a:srgbClr val="004C97"/>
                </a:solidFill>
                <a:latin typeface="Verdana"/>
                <a:ea typeface="Verdana"/>
                <a:cs typeface="Verdana"/>
                <a:sym typeface="Verdana"/>
              </a:rPr>
              <a:t>an you read this?</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19"/>
        <p:cNvGrpSpPr/>
        <p:nvPr/>
      </p:nvGrpSpPr>
      <p:grpSpPr>
        <a:xfrm>
          <a:off x="0" y="0"/>
          <a:ext cx="0" cy="0"/>
          <a:chOff x="0" y="0"/>
          <a:chExt cx="0" cy="0"/>
        </a:xfrm>
      </p:grpSpPr>
      <p:sp>
        <p:nvSpPr>
          <p:cNvPr id="2" name="Title 1">
            <a:extLst>
              <a:ext uri="{FF2B5EF4-FFF2-40B4-BE49-F238E27FC236}">
                <a16:creationId xmlns:a16="http://schemas.microsoft.com/office/drawing/2014/main" id="{AFD7A940-3227-4792-8284-AC179E092E95}"/>
              </a:ext>
            </a:extLst>
          </p:cNvPr>
          <p:cNvSpPr>
            <a:spLocks noGrp="1"/>
          </p:cNvSpPr>
          <p:nvPr>
            <p:ph type="title"/>
          </p:nvPr>
        </p:nvSpPr>
        <p:spPr/>
        <p:txBody>
          <a:bodyPr/>
          <a:lstStyle/>
          <a:p>
            <a:endParaRPr lang="en-GB"/>
          </a:p>
        </p:txBody>
      </p:sp>
      <p:sp>
        <p:nvSpPr>
          <p:cNvPr id="320" name="Google Shape;320;p3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228600" algn="ctr" rtl="0">
              <a:lnSpc>
                <a:spcPct val="115000"/>
              </a:lnSpc>
              <a:spcBef>
                <a:spcPts val="0"/>
              </a:spcBef>
              <a:spcAft>
                <a:spcPts val="0"/>
              </a:spcAft>
              <a:buSzPts val="1800"/>
              <a:buNone/>
            </a:pPr>
            <a:endParaRPr sz="2800" dirty="0"/>
          </a:p>
          <a:p>
            <a:pPr marL="0" lvl="0" indent="0" algn="ctr" rtl="0">
              <a:lnSpc>
                <a:spcPct val="150000"/>
              </a:lnSpc>
              <a:spcBef>
                <a:spcPts val="0"/>
              </a:spcBef>
              <a:spcAft>
                <a:spcPts val="0"/>
              </a:spcAft>
              <a:buNone/>
            </a:pPr>
            <a:r>
              <a:rPr lang="en-GB" sz="2800" dirty="0">
                <a:solidFill>
                  <a:srgbClr val="000000"/>
                </a:solidFill>
                <a:latin typeface="Verdana"/>
                <a:ea typeface="Verdana"/>
                <a:cs typeface="Verdana"/>
                <a:sym typeface="Verdana"/>
              </a:rPr>
              <a:t>“When you go shopping and you have coupons with discount, will you spend more or less? And why?”</a:t>
            </a:r>
            <a:endParaRPr sz="2800" dirty="0">
              <a:solidFill>
                <a:srgbClr val="000000"/>
              </a:solidFill>
              <a:latin typeface="Verdana"/>
              <a:ea typeface="Verdana"/>
              <a:cs typeface="Verdana"/>
              <a:sym typeface="Verdana"/>
            </a:endParaRPr>
          </a:p>
          <a:p>
            <a:pPr marL="114300" lvl="0" indent="0" algn="ctr" rtl="0">
              <a:lnSpc>
                <a:spcPct val="150000"/>
              </a:lnSpc>
              <a:spcBef>
                <a:spcPts val="0"/>
              </a:spcBef>
              <a:spcAft>
                <a:spcPts val="0"/>
              </a:spcAft>
              <a:buSzPts val="1800"/>
              <a:buNone/>
            </a:pPr>
            <a:endParaRPr sz="2800" b="1" dirty="0">
              <a:solidFill>
                <a:srgbClr val="0B5394"/>
              </a:solidFill>
            </a:endParaRPr>
          </a:p>
          <a:p>
            <a:pPr marL="114300" lvl="0" indent="0" algn="ctr" rtl="0">
              <a:lnSpc>
                <a:spcPct val="115000"/>
              </a:lnSpc>
              <a:spcBef>
                <a:spcPts val="0"/>
              </a:spcBef>
              <a:spcAft>
                <a:spcPts val="0"/>
              </a:spcAft>
              <a:buSzPts val="1800"/>
              <a:buNone/>
            </a:pPr>
            <a:endParaRPr sz="2800" dirty="0"/>
          </a:p>
        </p:txBody>
      </p:sp>
      <p:sp>
        <p:nvSpPr>
          <p:cNvPr id="321" name="Google Shape;321;p37"/>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Riddles</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19"/>
        <p:cNvGrpSpPr/>
        <p:nvPr/>
      </p:nvGrpSpPr>
      <p:grpSpPr>
        <a:xfrm>
          <a:off x="0" y="0"/>
          <a:ext cx="0" cy="0"/>
          <a:chOff x="0" y="0"/>
          <a:chExt cx="0" cy="0"/>
        </a:xfrm>
      </p:grpSpPr>
      <p:sp>
        <p:nvSpPr>
          <p:cNvPr id="2" name="Title 1">
            <a:extLst>
              <a:ext uri="{FF2B5EF4-FFF2-40B4-BE49-F238E27FC236}">
                <a16:creationId xmlns:a16="http://schemas.microsoft.com/office/drawing/2014/main" id="{E524D17C-EA2F-4369-9B82-2FDF4A042250}"/>
              </a:ext>
            </a:extLst>
          </p:cNvPr>
          <p:cNvSpPr>
            <a:spLocks noGrp="1"/>
          </p:cNvSpPr>
          <p:nvPr>
            <p:ph type="title"/>
          </p:nvPr>
        </p:nvSpPr>
        <p:spPr/>
        <p:txBody>
          <a:bodyPr/>
          <a:lstStyle/>
          <a:p>
            <a:endParaRPr lang="en-GB"/>
          </a:p>
        </p:txBody>
      </p:sp>
      <p:sp>
        <p:nvSpPr>
          <p:cNvPr id="320" name="Google Shape;320;p37"/>
          <p:cNvSpPr txBox="1">
            <a:spLocks noGrp="1"/>
          </p:cNvSpPr>
          <p:nvPr>
            <p:ph type="body" idx="1"/>
          </p:nvPr>
        </p:nvSpPr>
        <p:spPr>
          <a:xfrm>
            <a:off x="311700" y="488770"/>
            <a:ext cx="8520600" cy="3416400"/>
          </a:xfrm>
          <a:prstGeom prst="rect">
            <a:avLst/>
          </a:prstGeom>
          <a:noFill/>
          <a:ln>
            <a:noFill/>
          </a:ln>
        </p:spPr>
        <p:txBody>
          <a:bodyPr spcFirstLastPara="1" wrap="square" lIns="91425" tIns="91425" rIns="91425" bIns="91425" anchor="t" anchorCtr="0">
            <a:noAutofit/>
          </a:bodyPr>
          <a:lstStyle/>
          <a:p>
            <a:pPr marL="457200" lvl="0" indent="-228600" algn="ctr" rtl="0">
              <a:lnSpc>
                <a:spcPct val="115000"/>
              </a:lnSpc>
              <a:spcBef>
                <a:spcPts val="0"/>
              </a:spcBef>
              <a:spcAft>
                <a:spcPts val="0"/>
              </a:spcAft>
              <a:buSzPts val="1800"/>
              <a:buNone/>
            </a:pPr>
            <a:endParaRPr sz="2800" dirty="0"/>
          </a:p>
          <a:p>
            <a:pPr marL="0" lvl="0" indent="0" algn="ctr" rtl="0">
              <a:lnSpc>
                <a:spcPct val="150000"/>
              </a:lnSpc>
              <a:spcBef>
                <a:spcPts val="0"/>
              </a:spcBef>
              <a:spcAft>
                <a:spcPts val="0"/>
              </a:spcAft>
              <a:buNone/>
            </a:pPr>
            <a:r>
              <a:rPr lang="en-GB" sz="2800" dirty="0">
                <a:solidFill>
                  <a:srgbClr val="000000"/>
                </a:solidFill>
                <a:latin typeface="Verdana"/>
                <a:ea typeface="Verdana"/>
                <a:cs typeface="Verdana"/>
                <a:sym typeface="Verdana"/>
              </a:rPr>
              <a:t>“When you go shopping and you have coupons with discount, will you spend more or less? And why?”</a:t>
            </a:r>
          </a:p>
          <a:p>
            <a:pPr marL="114300" lvl="0" indent="0" algn="ctr">
              <a:lnSpc>
                <a:spcPct val="150000"/>
              </a:lnSpc>
              <a:buNone/>
            </a:pPr>
            <a:br>
              <a:rPr lang="en-GB" sz="2000" b="1" dirty="0">
                <a:solidFill>
                  <a:srgbClr val="000000"/>
                </a:solidFill>
                <a:latin typeface="Verdana"/>
                <a:ea typeface="Verdana"/>
                <a:cs typeface="Verdana"/>
                <a:sym typeface="Verdana"/>
              </a:rPr>
            </a:br>
            <a:r>
              <a:rPr lang="en-GB" sz="2000" b="1" dirty="0">
                <a:solidFill>
                  <a:srgbClr val="000000"/>
                </a:solidFill>
                <a:latin typeface="Verdana"/>
                <a:ea typeface="Verdana"/>
                <a:cs typeface="Verdana"/>
                <a:sym typeface="Verdana"/>
              </a:rPr>
              <a:t>Moral licensing </a:t>
            </a:r>
          </a:p>
          <a:p>
            <a:pPr marL="0" lvl="0" indent="0" algn="ctr" rtl="0">
              <a:lnSpc>
                <a:spcPct val="150000"/>
              </a:lnSpc>
              <a:spcBef>
                <a:spcPts val="0"/>
              </a:spcBef>
              <a:spcAft>
                <a:spcPts val="0"/>
              </a:spcAft>
              <a:buNone/>
            </a:pPr>
            <a:endParaRPr sz="2800" dirty="0">
              <a:solidFill>
                <a:srgbClr val="000000"/>
              </a:solidFill>
              <a:latin typeface="Verdana"/>
              <a:ea typeface="Verdana"/>
              <a:cs typeface="Verdana"/>
              <a:sym typeface="Verdana"/>
            </a:endParaRPr>
          </a:p>
          <a:p>
            <a:pPr marL="114300" lvl="0" indent="0" algn="ctr" rtl="0">
              <a:lnSpc>
                <a:spcPct val="150000"/>
              </a:lnSpc>
              <a:spcBef>
                <a:spcPts val="0"/>
              </a:spcBef>
              <a:spcAft>
                <a:spcPts val="0"/>
              </a:spcAft>
              <a:buSzPts val="1800"/>
              <a:buNone/>
            </a:pPr>
            <a:endParaRPr sz="2800" b="1" dirty="0">
              <a:solidFill>
                <a:srgbClr val="0B5394"/>
              </a:solidFill>
            </a:endParaRPr>
          </a:p>
          <a:p>
            <a:pPr marL="114300" lvl="0" indent="0" algn="ctr" rtl="0">
              <a:lnSpc>
                <a:spcPct val="115000"/>
              </a:lnSpc>
              <a:spcBef>
                <a:spcPts val="0"/>
              </a:spcBef>
              <a:spcAft>
                <a:spcPts val="0"/>
              </a:spcAft>
              <a:buSzPts val="1800"/>
              <a:buNone/>
            </a:pPr>
            <a:endParaRPr sz="2800" dirty="0"/>
          </a:p>
        </p:txBody>
      </p:sp>
      <p:sp>
        <p:nvSpPr>
          <p:cNvPr id="321" name="Google Shape;321;p37"/>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Riddles</a:t>
            </a: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95761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pic>
        <p:nvPicPr>
          <p:cNvPr id="12" name="Picture 2" descr="Gerelateerde afbeelding">
            <a:extLst>
              <a:ext uri="{FF2B5EF4-FFF2-40B4-BE49-F238E27FC236}">
                <a16:creationId xmlns:a16="http://schemas.microsoft.com/office/drawing/2014/main" id="{B7C97668-1C31-4300-B287-83D8A77F0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501" y="1008451"/>
            <a:ext cx="5210998" cy="31265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352EB7-B8B3-484B-8741-DB5B348BFA6C}"/>
              </a:ext>
            </a:extLst>
          </p:cNvPr>
          <p:cNvSpPr>
            <a:spLocks noGrp="1"/>
          </p:cNvSpPr>
          <p:nvPr>
            <p:ph type="title"/>
          </p:nvPr>
        </p:nvSpPr>
        <p:spPr/>
        <p:txBody>
          <a:bodyPr/>
          <a:lstStyle/>
          <a:p>
            <a:r>
              <a:rPr lang="en-US" dirty="0"/>
              <a:t>Superdiversity: a demographic reality</a:t>
            </a:r>
            <a:br>
              <a:rPr lang="en-US" sz="2000" dirty="0">
                <a:sym typeface="Verdana"/>
              </a:rPr>
            </a:br>
            <a:endParaRPr lang="en-GB" dirty="0"/>
          </a:p>
        </p:txBody>
      </p:sp>
      <p:sp>
        <p:nvSpPr>
          <p:cNvPr id="14" name="Google Shape;66;p14">
            <a:extLst>
              <a:ext uri="{FF2B5EF4-FFF2-40B4-BE49-F238E27FC236}">
                <a16:creationId xmlns:a16="http://schemas.microsoft.com/office/drawing/2014/main" id="{C0533B63-F104-4506-A20D-601E19FFFBD3}"/>
              </a:ext>
            </a:extLst>
          </p:cNvPr>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nSpc>
                <a:spcPct val="100000"/>
              </a:lnSpc>
              <a:buNone/>
            </a:pPr>
            <a:endParaRPr sz="2000" dirty="0">
              <a:latin typeface="Verdana"/>
              <a:ea typeface="Verdana"/>
              <a:cs typeface="Verdana"/>
              <a:sym typeface="Verdana"/>
            </a:endParaRPr>
          </a:p>
        </p:txBody>
      </p:sp>
    </p:spTree>
    <p:extLst>
      <p:ext uri="{BB962C8B-B14F-4D97-AF65-F5344CB8AC3E}">
        <p14:creationId xmlns:p14="http://schemas.microsoft.com/office/powerpoint/2010/main" val="16534817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25"/>
        <p:cNvGrpSpPr/>
        <p:nvPr/>
      </p:nvGrpSpPr>
      <p:grpSpPr>
        <a:xfrm>
          <a:off x="0" y="0"/>
          <a:ext cx="0" cy="0"/>
          <a:chOff x="0" y="0"/>
          <a:chExt cx="0" cy="0"/>
        </a:xfrm>
      </p:grpSpPr>
      <p:sp>
        <p:nvSpPr>
          <p:cNvPr id="2" name="Title 1">
            <a:extLst>
              <a:ext uri="{FF2B5EF4-FFF2-40B4-BE49-F238E27FC236}">
                <a16:creationId xmlns:a16="http://schemas.microsoft.com/office/drawing/2014/main" id="{E165C263-DBE3-4A29-B799-6D9AE9917FD2}"/>
              </a:ext>
            </a:extLst>
          </p:cNvPr>
          <p:cNvSpPr>
            <a:spLocks noGrp="1"/>
          </p:cNvSpPr>
          <p:nvPr>
            <p:ph type="title"/>
          </p:nvPr>
        </p:nvSpPr>
        <p:spPr/>
        <p:txBody>
          <a:bodyPr/>
          <a:lstStyle/>
          <a:p>
            <a:endParaRPr lang="en-GB"/>
          </a:p>
        </p:txBody>
      </p:sp>
      <p:sp>
        <p:nvSpPr>
          <p:cNvPr id="326" name="Google Shape;326;p3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1500" dirty="0">
                <a:solidFill>
                  <a:srgbClr val="222222"/>
                </a:solidFill>
                <a:highlight>
                  <a:srgbClr val="FFFFFF"/>
                </a:highlight>
                <a:latin typeface="Verdana"/>
                <a:ea typeface="Verdana"/>
                <a:cs typeface="Verdana"/>
                <a:sym typeface="Verdana"/>
              </a:rPr>
              <a:t>“A father and son were involved in a car accident in which the father was killed and the son was seriously injured. The father was pronounced dead at the scene of the accident and his body was taken to a local morgue. The son was taken by ambulance to a nearby hospital and was immediately wheeled into an emergency operating room. A surgeon was called. Upon arrival and seeing the patient, the attending surgeon exclaimed “Oh my God, it’s my son!’ Can you explain this?”</a:t>
            </a:r>
            <a:endParaRPr sz="1500" dirty="0">
              <a:solidFill>
                <a:srgbClr val="0B5394"/>
              </a:solidFill>
              <a:latin typeface="Verdana"/>
              <a:ea typeface="Verdana"/>
              <a:cs typeface="Verdana"/>
              <a:sym typeface="Verdana"/>
            </a:endParaRPr>
          </a:p>
          <a:p>
            <a:pPr marL="114300" lvl="0" indent="0" algn="just" rtl="0">
              <a:lnSpc>
                <a:spcPct val="150000"/>
              </a:lnSpc>
              <a:spcBef>
                <a:spcPts val="0"/>
              </a:spcBef>
              <a:spcAft>
                <a:spcPts val="0"/>
              </a:spcAft>
              <a:buSzPts val="1800"/>
              <a:buNone/>
            </a:pPr>
            <a:endParaRPr b="1" dirty="0">
              <a:solidFill>
                <a:srgbClr val="0B5394"/>
              </a:solidFill>
            </a:endParaRPr>
          </a:p>
          <a:p>
            <a:pPr marL="114300" lvl="0" indent="0" algn="l" rtl="0">
              <a:lnSpc>
                <a:spcPct val="115000"/>
              </a:lnSpc>
              <a:spcBef>
                <a:spcPts val="0"/>
              </a:spcBef>
              <a:spcAft>
                <a:spcPts val="0"/>
              </a:spcAft>
              <a:buSzPts val="1800"/>
              <a:buNone/>
            </a:pPr>
            <a:endParaRPr dirty="0"/>
          </a:p>
        </p:txBody>
      </p:sp>
      <p:sp>
        <p:nvSpPr>
          <p:cNvPr id="327" name="Google Shape;327;p38"/>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Riddles</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25"/>
        <p:cNvGrpSpPr/>
        <p:nvPr/>
      </p:nvGrpSpPr>
      <p:grpSpPr>
        <a:xfrm>
          <a:off x="0" y="0"/>
          <a:ext cx="0" cy="0"/>
          <a:chOff x="0" y="0"/>
          <a:chExt cx="0" cy="0"/>
        </a:xfrm>
      </p:grpSpPr>
      <p:sp>
        <p:nvSpPr>
          <p:cNvPr id="2" name="Title 1">
            <a:extLst>
              <a:ext uri="{FF2B5EF4-FFF2-40B4-BE49-F238E27FC236}">
                <a16:creationId xmlns:a16="http://schemas.microsoft.com/office/drawing/2014/main" id="{C44A95AE-C741-4AC1-9401-BD41A17A5C35}"/>
              </a:ext>
            </a:extLst>
          </p:cNvPr>
          <p:cNvSpPr>
            <a:spLocks noGrp="1"/>
          </p:cNvSpPr>
          <p:nvPr>
            <p:ph type="title"/>
          </p:nvPr>
        </p:nvSpPr>
        <p:spPr/>
        <p:txBody>
          <a:bodyPr/>
          <a:lstStyle/>
          <a:p>
            <a:endParaRPr lang="en-GB"/>
          </a:p>
        </p:txBody>
      </p:sp>
      <p:sp>
        <p:nvSpPr>
          <p:cNvPr id="326" name="Google Shape;326;p3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1500" dirty="0">
                <a:solidFill>
                  <a:srgbClr val="222222"/>
                </a:solidFill>
                <a:highlight>
                  <a:srgbClr val="FFFFFF"/>
                </a:highlight>
                <a:latin typeface="Verdana"/>
                <a:ea typeface="Verdana"/>
                <a:cs typeface="Verdana"/>
                <a:sym typeface="Verdana"/>
              </a:rPr>
              <a:t>“A father and son were involved in a car accident in which the father was killed and the son was seriously injured. The father was pronounced dead at the scene of the accident and his body was taken to a local morgue. The son was taken by ambulance to a nearby hospital and was immediately wheeled into an emergency operating room. A surgeon was called. Upon arrival and seeing the patient, the attending surgeon exclaimed “Oh my God, it’s my son!’ Can you explain this?”</a:t>
            </a:r>
            <a:endParaRPr lang="en-GB" sz="1500" dirty="0">
              <a:solidFill>
                <a:srgbClr val="0B5394"/>
              </a:solidFill>
              <a:highlight>
                <a:srgbClr val="FFFFFF"/>
              </a:highlight>
              <a:latin typeface="Verdana"/>
              <a:ea typeface="Verdana"/>
              <a:cs typeface="Verdana"/>
              <a:sym typeface="Verdana"/>
            </a:endParaRPr>
          </a:p>
          <a:p>
            <a:pPr marL="0" lvl="0" indent="0" algn="just" rtl="0">
              <a:lnSpc>
                <a:spcPct val="150000"/>
              </a:lnSpc>
              <a:spcBef>
                <a:spcPts val="0"/>
              </a:spcBef>
              <a:spcAft>
                <a:spcPts val="0"/>
              </a:spcAft>
              <a:buNone/>
            </a:pPr>
            <a:endParaRPr lang="en-GB" sz="1500" b="1" dirty="0">
              <a:solidFill>
                <a:srgbClr val="0B5394"/>
              </a:solidFill>
              <a:highlight>
                <a:srgbClr val="FFFFFF"/>
              </a:highlight>
              <a:latin typeface="Verdana"/>
              <a:ea typeface="Verdana"/>
              <a:cs typeface="Verdana"/>
              <a:sym typeface="Verdana"/>
            </a:endParaRPr>
          </a:p>
          <a:p>
            <a:pPr marL="0" indent="0" algn="ctr">
              <a:lnSpc>
                <a:spcPct val="150000"/>
              </a:lnSpc>
              <a:buNone/>
            </a:pPr>
            <a:r>
              <a:rPr lang="en-GB" b="1" dirty="0">
                <a:solidFill>
                  <a:srgbClr val="222222"/>
                </a:solidFill>
                <a:highlight>
                  <a:srgbClr val="FFFFFF"/>
                </a:highlight>
                <a:latin typeface="Verdana"/>
                <a:ea typeface="Verdana"/>
                <a:cs typeface="Verdana"/>
                <a:sym typeface="Verdana"/>
              </a:rPr>
              <a:t>Gender bias</a:t>
            </a:r>
          </a:p>
          <a:p>
            <a:pPr marL="0" lvl="0" indent="0" algn="just" rtl="0">
              <a:lnSpc>
                <a:spcPct val="150000"/>
              </a:lnSpc>
              <a:spcBef>
                <a:spcPts val="0"/>
              </a:spcBef>
              <a:spcAft>
                <a:spcPts val="0"/>
              </a:spcAft>
              <a:buNone/>
            </a:pPr>
            <a:endParaRPr b="1" dirty="0">
              <a:solidFill>
                <a:srgbClr val="0B5394"/>
              </a:solidFill>
            </a:endParaRPr>
          </a:p>
          <a:p>
            <a:pPr marL="114300" lvl="0" indent="0" algn="l" rtl="0">
              <a:lnSpc>
                <a:spcPct val="115000"/>
              </a:lnSpc>
              <a:spcBef>
                <a:spcPts val="0"/>
              </a:spcBef>
              <a:spcAft>
                <a:spcPts val="0"/>
              </a:spcAft>
              <a:buSzPts val="1800"/>
              <a:buNone/>
            </a:pPr>
            <a:endParaRPr dirty="0"/>
          </a:p>
        </p:txBody>
      </p:sp>
      <p:sp>
        <p:nvSpPr>
          <p:cNvPr id="327" name="Google Shape;327;p38"/>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Riddles</a:t>
            </a: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6252864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What is bias?</a:t>
            </a:r>
            <a:endParaRPr sz="2400" b="1" dirty="0">
              <a:solidFill>
                <a:srgbClr val="004C97"/>
              </a:solidFill>
              <a:latin typeface="Verdana"/>
              <a:ea typeface="Verdana"/>
              <a:cs typeface="Verdana"/>
              <a:sym typeface="Verdana"/>
            </a:endParaRPr>
          </a:p>
        </p:txBody>
      </p:sp>
      <p:sp>
        <p:nvSpPr>
          <p:cNvPr id="191" name="Google Shape;191;p2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342900">
              <a:spcAft>
                <a:spcPts val="1600"/>
              </a:spcAft>
            </a:pPr>
            <a:r>
              <a:rPr lang="en-GB" sz="2000" dirty="0">
                <a:solidFill>
                  <a:schemeClr val="tx1"/>
                </a:solidFill>
                <a:latin typeface="Verdana"/>
                <a:ea typeface="Verdana"/>
                <a:cs typeface="Verdana"/>
                <a:sym typeface="Verdana"/>
              </a:rPr>
              <a:t>Automatic mental shortcuts</a:t>
            </a:r>
          </a:p>
          <a:p>
            <a:pPr marL="342900">
              <a:spcAft>
                <a:spcPts val="1600"/>
              </a:spcAft>
            </a:pPr>
            <a:r>
              <a:rPr lang="en-GB" sz="2000" dirty="0">
                <a:solidFill>
                  <a:schemeClr val="tx1"/>
                </a:solidFill>
                <a:latin typeface="Verdana"/>
                <a:ea typeface="Verdana"/>
                <a:cs typeface="Verdana"/>
                <a:sym typeface="Verdana"/>
              </a:rPr>
              <a:t>Cognitive filters and heuristics </a:t>
            </a:r>
          </a:p>
          <a:p>
            <a:pPr marL="342900">
              <a:spcAft>
                <a:spcPts val="1600"/>
              </a:spcAft>
            </a:pPr>
            <a:r>
              <a:rPr lang="en-GB" sz="2000" dirty="0">
                <a:solidFill>
                  <a:schemeClr val="tx1"/>
                </a:solidFill>
                <a:latin typeface="Verdana"/>
                <a:ea typeface="Verdana"/>
                <a:cs typeface="Verdana"/>
                <a:sym typeface="Verdana"/>
              </a:rPr>
              <a:t>Useful and necessary to filter information</a:t>
            </a:r>
            <a:br>
              <a:rPr lang="en-GB" sz="2000" dirty="0">
                <a:solidFill>
                  <a:schemeClr val="tx1"/>
                </a:solidFill>
                <a:latin typeface="Verdana"/>
                <a:ea typeface="Verdana"/>
                <a:cs typeface="Verdana"/>
                <a:sym typeface="Verdana"/>
              </a:rPr>
            </a:br>
            <a:endParaRPr lang="en-GB" sz="2000" dirty="0">
              <a:solidFill>
                <a:schemeClr val="tx1"/>
              </a:solidFill>
              <a:latin typeface="Verdana"/>
              <a:ea typeface="Verdana"/>
              <a:cs typeface="Verdana"/>
              <a:sym typeface="Verdana"/>
            </a:endParaRPr>
          </a:p>
          <a:p>
            <a:pPr marL="342900">
              <a:spcAft>
                <a:spcPts val="1600"/>
              </a:spcAft>
            </a:pPr>
            <a:r>
              <a:rPr lang="en-GB" sz="2000" dirty="0">
                <a:solidFill>
                  <a:schemeClr val="tx1"/>
                </a:solidFill>
                <a:latin typeface="Verdana"/>
                <a:ea typeface="Verdana"/>
                <a:cs typeface="Verdana"/>
                <a:sym typeface="Verdana"/>
              </a:rPr>
              <a:t>… but also harmful</a:t>
            </a:r>
            <a:endParaRPr sz="2000" dirty="0">
              <a:solidFill>
                <a:schemeClr val="tx1"/>
              </a:solidFill>
              <a:latin typeface="Verdana"/>
              <a:ea typeface="Verdana"/>
              <a:cs typeface="Verdana"/>
              <a:sym typeface="Verdana"/>
            </a:endParaRPr>
          </a:p>
        </p:txBody>
      </p:sp>
      <p:cxnSp>
        <p:nvCxnSpPr>
          <p:cNvPr id="192" name="Google Shape;192;p25"/>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extLst>
      <p:ext uri="{BB962C8B-B14F-4D97-AF65-F5344CB8AC3E}">
        <p14:creationId xmlns:p14="http://schemas.microsoft.com/office/powerpoint/2010/main" val="36232840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43"/>
        <p:cNvGrpSpPr/>
        <p:nvPr/>
      </p:nvGrpSpPr>
      <p:grpSpPr>
        <a:xfrm>
          <a:off x="0" y="0"/>
          <a:ext cx="0" cy="0"/>
          <a:chOff x="0" y="0"/>
          <a:chExt cx="0" cy="0"/>
        </a:xfrm>
      </p:grpSpPr>
      <p:sp>
        <p:nvSpPr>
          <p:cNvPr id="2" name="Title 1">
            <a:extLst>
              <a:ext uri="{FF2B5EF4-FFF2-40B4-BE49-F238E27FC236}">
                <a16:creationId xmlns:a16="http://schemas.microsoft.com/office/drawing/2014/main" id="{AA00A2EE-15E2-4C51-BCA8-1389459EF8ED}"/>
              </a:ext>
            </a:extLst>
          </p:cNvPr>
          <p:cNvSpPr>
            <a:spLocks noGrp="1"/>
          </p:cNvSpPr>
          <p:nvPr>
            <p:ph type="title"/>
          </p:nvPr>
        </p:nvSpPr>
        <p:spPr/>
        <p:txBody>
          <a:bodyPr/>
          <a:lstStyle/>
          <a:p>
            <a:endParaRPr lang="en-GB"/>
          </a:p>
        </p:txBody>
      </p:sp>
      <p:sp>
        <p:nvSpPr>
          <p:cNvPr id="344" name="Google Shape;344;p41"/>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indent="0" algn="ctr">
              <a:lnSpc>
                <a:spcPct val="150000"/>
              </a:lnSpc>
              <a:buNone/>
            </a:pPr>
            <a:endParaRPr lang="en-GB" sz="2000" dirty="0">
              <a:solidFill>
                <a:srgbClr val="222222"/>
              </a:solidFill>
              <a:highlight>
                <a:srgbClr val="FFFFFF"/>
              </a:highlight>
              <a:latin typeface="Verdana"/>
              <a:ea typeface="Verdana"/>
              <a:cs typeface="Verdana"/>
              <a:sym typeface="Verdana"/>
            </a:endParaRPr>
          </a:p>
          <a:p>
            <a:pPr marL="0" indent="0" algn="ctr">
              <a:lnSpc>
                <a:spcPct val="150000"/>
              </a:lnSpc>
              <a:buNone/>
            </a:pPr>
            <a:r>
              <a:rPr lang="en-GB" sz="2000" dirty="0">
                <a:solidFill>
                  <a:srgbClr val="222222"/>
                </a:solidFill>
                <a:highlight>
                  <a:srgbClr val="FFFFFF"/>
                </a:highlight>
                <a:latin typeface="Verdana"/>
                <a:ea typeface="Verdana"/>
                <a:cs typeface="Verdana"/>
                <a:sym typeface="Verdana"/>
              </a:rPr>
              <a:t>Write down in the first column the names of the 5 people you trust the most</a:t>
            </a:r>
          </a:p>
          <a:p>
            <a:pPr marL="0" indent="0" algn="ctr">
              <a:lnSpc>
                <a:spcPct val="150000"/>
              </a:lnSpc>
              <a:buNone/>
            </a:pPr>
            <a:r>
              <a:rPr lang="en-GB" sz="2000" dirty="0">
                <a:solidFill>
                  <a:srgbClr val="222222"/>
                </a:solidFill>
                <a:highlight>
                  <a:srgbClr val="FFFFFF"/>
                </a:highlight>
                <a:latin typeface="Verdana"/>
                <a:ea typeface="Verdana"/>
                <a:cs typeface="Verdana"/>
                <a:sym typeface="Verdana"/>
              </a:rPr>
              <a:t>(do not include family members)</a:t>
            </a:r>
            <a:endParaRPr sz="2000" dirty="0">
              <a:solidFill>
                <a:srgbClr val="0B5394"/>
              </a:solidFill>
              <a:latin typeface="Verdana"/>
              <a:ea typeface="Verdana"/>
              <a:cs typeface="Verdana"/>
              <a:sym typeface="Verdana"/>
            </a:endParaRPr>
          </a:p>
          <a:p>
            <a:pPr marL="0" lvl="0" indent="0" algn="ctr" rtl="0">
              <a:lnSpc>
                <a:spcPct val="150000"/>
              </a:lnSpc>
              <a:spcBef>
                <a:spcPts val="0"/>
              </a:spcBef>
              <a:spcAft>
                <a:spcPts val="0"/>
              </a:spcAft>
              <a:buNone/>
            </a:pPr>
            <a:endParaRPr sz="1600" dirty="0">
              <a:solidFill>
                <a:srgbClr val="0B5394"/>
              </a:solidFill>
              <a:latin typeface="Verdana"/>
              <a:ea typeface="Verdana"/>
              <a:cs typeface="Verdana"/>
              <a:sym typeface="Verdana"/>
            </a:endParaRPr>
          </a:p>
          <a:p>
            <a:pPr marL="114300" lvl="0" indent="0" algn="ctr" rtl="0">
              <a:lnSpc>
                <a:spcPct val="115000"/>
              </a:lnSpc>
              <a:spcBef>
                <a:spcPts val="0"/>
              </a:spcBef>
              <a:spcAft>
                <a:spcPts val="0"/>
              </a:spcAft>
              <a:buSzPts val="1800"/>
              <a:buNone/>
            </a:pPr>
            <a:endParaRPr sz="2000" dirty="0"/>
          </a:p>
        </p:txBody>
      </p:sp>
      <p:sp>
        <p:nvSpPr>
          <p:cNvPr id="345" name="Google Shape;345;p41"/>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dirty="0">
                <a:solidFill>
                  <a:srgbClr val="004C97"/>
                </a:solidFill>
                <a:latin typeface="Verdana"/>
                <a:ea typeface="Verdana"/>
                <a:cs typeface="Verdana"/>
                <a:sym typeface="Verdana"/>
              </a:rPr>
              <a:t>The trust bubble</a:t>
            </a:r>
            <a:endParaRPr sz="24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43"/>
        <p:cNvGrpSpPr/>
        <p:nvPr/>
      </p:nvGrpSpPr>
      <p:grpSpPr>
        <a:xfrm>
          <a:off x="0" y="0"/>
          <a:ext cx="0" cy="0"/>
          <a:chOff x="0" y="0"/>
          <a:chExt cx="0" cy="0"/>
        </a:xfrm>
      </p:grpSpPr>
      <p:sp>
        <p:nvSpPr>
          <p:cNvPr id="2" name="Title 1">
            <a:extLst>
              <a:ext uri="{FF2B5EF4-FFF2-40B4-BE49-F238E27FC236}">
                <a16:creationId xmlns:a16="http://schemas.microsoft.com/office/drawing/2014/main" id="{17192D38-DC3D-47DD-B93C-8612C5F657A1}"/>
              </a:ext>
            </a:extLst>
          </p:cNvPr>
          <p:cNvSpPr>
            <a:spLocks noGrp="1"/>
          </p:cNvSpPr>
          <p:nvPr>
            <p:ph type="title"/>
          </p:nvPr>
        </p:nvSpPr>
        <p:spPr/>
        <p:txBody>
          <a:bodyPr/>
          <a:lstStyle/>
          <a:p>
            <a:endParaRPr lang="en-GB"/>
          </a:p>
        </p:txBody>
      </p:sp>
      <p:sp>
        <p:nvSpPr>
          <p:cNvPr id="344" name="Google Shape;344;p41"/>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285750" indent="-285750">
              <a:lnSpc>
                <a:spcPct val="150000"/>
              </a:lnSpc>
            </a:pPr>
            <a:r>
              <a:rPr lang="en-GB" dirty="0">
                <a:solidFill>
                  <a:schemeClr val="tx1"/>
                </a:solidFill>
                <a:latin typeface="Verdana"/>
                <a:ea typeface="Verdana"/>
                <a:cs typeface="Verdana"/>
                <a:sym typeface="Verdana"/>
              </a:rPr>
              <a:t>Unfold the paper</a:t>
            </a:r>
          </a:p>
          <a:p>
            <a:pPr marL="0" indent="0">
              <a:lnSpc>
                <a:spcPct val="150000"/>
              </a:lnSpc>
              <a:buNone/>
            </a:pPr>
            <a:endParaRPr lang="en-GB" dirty="0">
              <a:solidFill>
                <a:schemeClr val="tx1"/>
              </a:solidFill>
              <a:latin typeface="Verdana"/>
              <a:ea typeface="Verdana"/>
              <a:cs typeface="Verdana"/>
              <a:sym typeface="Verdana"/>
            </a:endParaRPr>
          </a:p>
          <a:p>
            <a:pPr marL="285750" indent="-285750">
              <a:lnSpc>
                <a:spcPct val="150000"/>
              </a:lnSpc>
            </a:pPr>
            <a:r>
              <a:rPr lang="en-GB" dirty="0">
                <a:solidFill>
                  <a:schemeClr val="tx1"/>
                </a:solidFill>
                <a:latin typeface="Verdana"/>
                <a:ea typeface="Verdana"/>
                <a:cs typeface="Verdana"/>
                <a:sym typeface="Verdana"/>
              </a:rPr>
              <a:t>Check the boxes if the gender / ethnicity / colour skin / age / profession / sexual orientation / educational background of your most trusted ones is identical to yours</a:t>
            </a:r>
          </a:p>
          <a:p>
            <a:pPr marL="285750" indent="-285750">
              <a:lnSpc>
                <a:spcPct val="150000"/>
              </a:lnSpc>
            </a:pPr>
            <a:endParaRPr lang="en-GB" dirty="0">
              <a:solidFill>
                <a:schemeClr val="tx1"/>
              </a:solidFill>
              <a:latin typeface="Verdana"/>
              <a:ea typeface="Verdana"/>
              <a:cs typeface="Verdana"/>
              <a:sym typeface="Verdana"/>
            </a:endParaRPr>
          </a:p>
          <a:p>
            <a:pPr marL="285750" indent="-285750">
              <a:lnSpc>
                <a:spcPct val="150000"/>
              </a:lnSpc>
            </a:pPr>
            <a:r>
              <a:rPr lang="en-GB" dirty="0">
                <a:solidFill>
                  <a:schemeClr val="tx1"/>
                </a:solidFill>
                <a:latin typeface="Verdana"/>
                <a:ea typeface="Verdana"/>
                <a:cs typeface="Verdana"/>
                <a:sym typeface="Verdana"/>
              </a:rPr>
              <a:t>Remarkable observations?</a:t>
            </a:r>
            <a:endParaRPr dirty="0">
              <a:solidFill>
                <a:schemeClr val="tx1"/>
              </a:solidFill>
              <a:latin typeface="Verdana"/>
              <a:ea typeface="Verdana"/>
              <a:cs typeface="Verdana"/>
              <a:sym typeface="Verdana"/>
            </a:endParaRPr>
          </a:p>
          <a:p>
            <a:pPr marL="114300" lvl="0" indent="0" algn="ctr" rtl="0">
              <a:lnSpc>
                <a:spcPct val="115000"/>
              </a:lnSpc>
              <a:spcBef>
                <a:spcPts val="0"/>
              </a:spcBef>
              <a:spcAft>
                <a:spcPts val="0"/>
              </a:spcAft>
              <a:buSzPts val="1800"/>
              <a:buNone/>
            </a:pPr>
            <a:endParaRPr sz="2400" dirty="0">
              <a:solidFill>
                <a:schemeClr val="tx1"/>
              </a:solidFill>
            </a:endParaRPr>
          </a:p>
        </p:txBody>
      </p:sp>
      <p:sp>
        <p:nvSpPr>
          <p:cNvPr id="345" name="Google Shape;345;p41"/>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dirty="0">
                <a:solidFill>
                  <a:srgbClr val="004C97"/>
                </a:solidFill>
                <a:latin typeface="Verdana"/>
                <a:ea typeface="Verdana"/>
                <a:cs typeface="Verdana"/>
                <a:sym typeface="Verdana"/>
              </a:rPr>
              <a:t>The trust bubble</a:t>
            </a:r>
            <a:endParaRPr sz="2400" b="0" i="0" u="none" strike="noStrike" cap="none"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4727227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2"/>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dirty="0">
                <a:solidFill>
                  <a:srgbClr val="004C97"/>
                </a:solidFill>
                <a:latin typeface="Verdana"/>
                <a:ea typeface="Verdana"/>
                <a:cs typeface="Verdana"/>
                <a:sym typeface="Verdana"/>
              </a:rPr>
              <a:t>Affinity bias</a:t>
            </a:r>
            <a:endParaRPr sz="2400" b="0" i="0" u="none" strike="noStrike" cap="none" dirty="0">
              <a:solidFill>
                <a:srgbClr val="000000"/>
              </a:solidFill>
              <a:latin typeface="Verdana"/>
              <a:ea typeface="Verdana"/>
              <a:cs typeface="Verdana"/>
              <a:sym typeface="Verdana"/>
            </a:endParaRPr>
          </a:p>
        </p:txBody>
      </p:sp>
      <p:pic>
        <p:nvPicPr>
          <p:cNvPr id="351" name="Google Shape;351;p42" descr="This talk was given at a local TEDx event, produced independently of the TED Conferences. Unconscious bias is a prevalent factor driving culture, causing us all to make assumptions based on our own upbringings and influences. Such implicit prejudice affects everything, and it's time for us to be more thoughtful, smarter, better. In this funny, honest talk, Yassmin Abdel-Magied uses a surprising way to challenge us all to look beyond our initial perceptions." title="What does my headscarf mean to you? | Yassmin Abdel-Magied | TEDxSouthBank">
            <a:hlinkClick r:id="rId3"/>
          </p:cNvPr>
          <p:cNvPicPr preferRelativeResize="0"/>
          <p:nvPr/>
        </p:nvPicPr>
        <p:blipFill>
          <a:blip r:embed="rId4">
            <a:alphaModFix/>
          </a:blip>
          <a:stretch>
            <a:fillRect/>
          </a:stretch>
        </p:blipFill>
        <p:spPr>
          <a:xfrm>
            <a:off x="2755200" y="1209150"/>
            <a:ext cx="3633600" cy="2725200"/>
          </a:xfrm>
          <a:prstGeom prst="rect">
            <a:avLst/>
          </a:prstGeom>
          <a:noFill/>
          <a:ln>
            <a:noFill/>
          </a:ln>
        </p:spPr>
      </p:pic>
      <p:sp>
        <p:nvSpPr>
          <p:cNvPr id="2" name="Title 1">
            <a:extLst>
              <a:ext uri="{FF2B5EF4-FFF2-40B4-BE49-F238E27FC236}">
                <a16:creationId xmlns:a16="http://schemas.microsoft.com/office/drawing/2014/main" id="{530A2188-99FE-4C6D-953E-E66D0F32CE8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A509C9E-60A9-4B47-9EB7-B38F9D9D640C}"/>
              </a:ext>
            </a:extLst>
          </p:cNvPr>
          <p:cNvSpPr>
            <a:spLocks noGrp="1"/>
          </p:cNvSpPr>
          <p:nvPr>
            <p:ph type="body" idx="1"/>
          </p:nvPr>
        </p:nvSpPr>
        <p:spPr/>
        <p:txBody>
          <a:bodyPr/>
          <a:lstStyle/>
          <a:p>
            <a:endParaRPr lang="en-GB"/>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2" name="Title 1">
            <a:extLst>
              <a:ext uri="{FF2B5EF4-FFF2-40B4-BE49-F238E27FC236}">
                <a16:creationId xmlns:a16="http://schemas.microsoft.com/office/drawing/2014/main" id="{203D2C87-2E5A-40D3-AAEE-FAF921CB9323}"/>
              </a:ext>
            </a:extLst>
          </p:cNvPr>
          <p:cNvSpPr>
            <a:spLocks noGrp="1"/>
          </p:cNvSpPr>
          <p:nvPr>
            <p:ph type="title"/>
          </p:nvPr>
        </p:nvSpPr>
        <p:spPr/>
        <p:txBody>
          <a:bodyPr/>
          <a:lstStyle/>
          <a:p>
            <a:r>
              <a:rPr lang="en-GB" dirty="0">
                <a:sym typeface="Verdana"/>
              </a:rPr>
              <a:t>What is unconscious bias</a:t>
            </a:r>
            <a:br>
              <a:rPr lang="en-GB" dirty="0">
                <a:solidFill>
                  <a:schemeClr val="dk1"/>
                </a:solidFill>
                <a:sym typeface="Verdana"/>
              </a:rPr>
            </a:br>
            <a:endParaRPr lang="en-GB" dirty="0"/>
          </a:p>
        </p:txBody>
      </p:sp>
      <p:sp>
        <p:nvSpPr>
          <p:cNvPr id="356" name="Google Shape;356;p4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sz="2400" dirty="0">
              <a:latin typeface="Verdana"/>
              <a:ea typeface="Verdana"/>
              <a:cs typeface="Verdana"/>
              <a:sym typeface="Verdana"/>
            </a:endParaRPr>
          </a:p>
        </p:txBody>
      </p:sp>
      <p:cxnSp>
        <p:nvCxnSpPr>
          <p:cNvPr id="357" name="Google Shape;357;p43"/>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358" name="Google Shape;358;p43"/>
          <p:cNvSpPr txBox="1"/>
          <p:nvPr/>
        </p:nvSpPr>
        <p:spPr>
          <a:xfrm>
            <a:off x="2499203" y="1461424"/>
            <a:ext cx="7425900" cy="27900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Verdana"/>
              <a:buNone/>
            </a:pPr>
            <a:endParaRPr sz="1400" b="0" i="0" u="none" strike="noStrike" cap="none">
              <a:solidFill>
                <a:srgbClr val="000000"/>
              </a:solidFill>
              <a:latin typeface="Verdana"/>
              <a:ea typeface="Verdana"/>
              <a:cs typeface="Verdana"/>
              <a:sym typeface="Verdana"/>
            </a:endParaRPr>
          </a:p>
        </p:txBody>
      </p:sp>
      <p:sp>
        <p:nvSpPr>
          <p:cNvPr id="363" name="Google Shape;363;p43"/>
          <p:cNvSpPr txBox="1"/>
          <p:nvPr/>
        </p:nvSpPr>
        <p:spPr>
          <a:xfrm>
            <a:off x="360921" y="1696294"/>
            <a:ext cx="2882400" cy="259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chemeClr val="dk1"/>
                </a:solidFill>
                <a:latin typeface="Verdana"/>
                <a:ea typeface="Verdana"/>
                <a:cs typeface="Verdana"/>
                <a:sym typeface="Verdana"/>
              </a:rPr>
              <a:t>Case Royal Society: background for all selection and appointment panels</a:t>
            </a:r>
            <a:endParaRPr sz="1600" b="0" i="0" u="none" strike="noStrike" cap="none">
              <a:solidFill>
                <a:schemeClr val="dk1"/>
              </a:solidFill>
              <a:latin typeface="Verdana"/>
              <a:ea typeface="Verdana"/>
              <a:cs typeface="Verdana"/>
              <a:sym typeface="Verdana"/>
            </a:endParaRPr>
          </a:p>
        </p:txBody>
      </p:sp>
      <p:pic>
        <p:nvPicPr>
          <p:cNvPr id="364" name="Google Shape;364;p43" descr="This animation introduces the key concepts of unconscious bias.  It forms part of the Royal Society’s efforts to ensure that all those who serve on Royal Society selection and appointment panels are aware of differences in how candidates may present themselves, how to recognise bias in yourself and others, how to recognise inappropriate advocacy or unreasoned judgement. You can find out more about unconscious bias and download a briefing which includes current academic research at www.royalsociety.org/diversity." title="Understanding Unconscious Bias">
            <a:hlinkClick r:id="rId3"/>
          </p:cNvPr>
          <p:cNvPicPr preferRelativeResize="0"/>
          <p:nvPr/>
        </p:nvPicPr>
        <p:blipFill>
          <a:blip r:embed="rId4">
            <a:alphaModFix/>
          </a:blip>
          <a:stretch>
            <a:fillRect/>
          </a:stretch>
        </p:blipFill>
        <p:spPr>
          <a:xfrm>
            <a:off x="3614094" y="1105576"/>
            <a:ext cx="4108375" cy="29323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xEl>
                                              <p:pRg st="0" end="0"/>
                                            </p:txEl>
                                          </p:spTgt>
                                        </p:tgtEl>
                                        <p:attrNameLst>
                                          <p:attrName>style.visibility</p:attrName>
                                        </p:attrNameLst>
                                      </p:cBhvr>
                                      <p:to>
                                        <p:strVal val="visible"/>
                                      </p:to>
                                    </p:set>
                                    <p:animEffect transition="in" filter="fade">
                                      <p:cBhvr>
                                        <p:cTn id="7" dur="1000"/>
                                        <p:tgtEl>
                                          <p:spTgt spid="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2" name="Title 1">
            <a:extLst>
              <a:ext uri="{FF2B5EF4-FFF2-40B4-BE49-F238E27FC236}">
                <a16:creationId xmlns:a16="http://schemas.microsoft.com/office/drawing/2014/main" id="{C1827061-351E-4404-A8B6-6206BDC48379}"/>
              </a:ext>
            </a:extLst>
          </p:cNvPr>
          <p:cNvSpPr>
            <a:spLocks noGrp="1"/>
          </p:cNvSpPr>
          <p:nvPr>
            <p:ph type="title"/>
          </p:nvPr>
        </p:nvSpPr>
        <p:spPr/>
        <p:txBody>
          <a:bodyPr/>
          <a:lstStyle/>
          <a:p>
            <a:endParaRPr lang="en-GB"/>
          </a:p>
        </p:txBody>
      </p:sp>
      <p:pic>
        <p:nvPicPr>
          <p:cNvPr id="370" name="Google Shape;370;p44" descr="Afbeeldingsresultaat voor thinking fast slow"/>
          <p:cNvPicPr preferRelativeResize="0"/>
          <p:nvPr/>
        </p:nvPicPr>
        <p:blipFill rotWithShape="1">
          <a:blip r:embed="rId3">
            <a:alphaModFix/>
          </a:blip>
          <a:srcRect/>
          <a:stretch/>
        </p:blipFill>
        <p:spPr>
          <a:xfrm>
            <a:off x="3348105" y="1001426"/>
            <a:ext cx="2102157" cy="3140647"/>
          </a:xfrm>
          <a:prstGeom prst="rect">
            <a:avLst/>
          </a:prstGeom>
          <a:noFill/>
          <a:ln>
            <a:noFill/>
          </a:ln>
        </p:spPr>
      </p:pic>
      <p:sp>
        <p:nvSpPr>
          <p:cNvPr id="372" name="Google Shape;372;p44"/>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i="0" u="none" strike="noStrike" cap="none">
                <a:solidFill>
                  <a:srgbClr val="004C97"/>
                </a:solidFill>
                <a:latin typeface="Verdana"/>
                <a:ea typeface="Verdana"/>
                <a:cs typeface="Verdana"/>
                <a:sym typeface="Verdana"/>
              </a:rPr>
              <a:t>H</a:t>
            </a:r>
            <a:r>
              <a:rPr lang="en-GB" sz="2400" b="1">
                <a:solidFill>
                  <a:srgbClr val="004C97"/>
                </a:solidFill>
                <a:latin typeface="Verdana"/>
                <a:ea typeface="Verdana"/>
                <a:cs typeface="Verdana"/>
                <a:sym typeface="Verdana"/>
              </a:rPr>
              <a:t>ow our brain works</a:t>
            </a:r>
            <a:endParaRPr sz="2400" b="0" i="0" u="none" strike="noStrike" cap="none" dirty="0">
              <a:solidFill>
                <a:srgbClr val="000000"/>
              </a:solidFill>
              <a:latin typeface="Verdana"/>
              <a:ea typeface="Verdana"/>
              <a:cs typeface="Verdana"/>
              <a:sym typeface="Verdana"/>
            </a:endParaRPr>
          </a:p>
        </p:txBody>
      </p:sp>
      <p:sp>
        <p:nvSpPr>
          <p:cNvPr id="9" name="Google Shape;369;p44">
            <a:extLst>
              <a:ext uri="{FF2B5EF4-FFF2-40B4-BE49-F238E27FC236}">
                <a16:creationId xmlns:a16="http://schemas.microsoft.com/office/drawing/2014/main" id="{9987621D-C372-4002-B9E9-083247FBE5FC}"/>
              </a:ext>
            </a:extLst>
          </p:cNvPr>
          <p:cNvSpPr txBox="1">
            <a:spLocks noGrp="1"/>
          </p:cNvSpPr>
          <p:nvPr>
            <p:ph type="body" idx="1"/>
          </p:nvPr>
        </p:nvSpPr>
        <p:spPr>
          <a:xfrm>
            <a:off x="311700" y="1152475"/>
            <a:ext cx="2532658" cy="3416400"/>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r>
              <a:rPr lang="en-GB" b="1" dirty="0">
                <a:solidFill>
                  <a:schemeClr val="dk1"/>
                </a:solidFill>
                <a:latin typeface="Verdana"/>
                <a:ea typeface="Verdana"/>
                <a:cs typeface="Verdana"/>
                <a:sym typeface="Verdana"/>
              </a:rPr>
              <a:t>System 1</a:t>
            </a:r>
            <a:endParaRPr dirty="0"/>
          </a:p>
          <a:p>
            <a:pPr marL="114300" lvl="0" indent="0" algn="ctr"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l" rtl="0">
              <a:lnSpc>
                <a:spcPct val="115000"/>
              </a:lnSpc>
              <a:spcBef>
                <a:spcPts val="0"/>
              </a:spcBef>
              <a:spcAft>
                <a:spcPts val="0"/>
              </a:spcAft>
              <a:buSzPts val="1800"/>
              <a:buNone/>
            </a:pPr>
            <a:r>
              <a:rPr lang="en-GB" sz="1400" dirty="0">
                <a:solidFill>
                  <a:schemeClr val="dk1"/>
                </a:solidFill>
                <a:latin typeface="Verdana"/>
                <a:ea typeface="Verdana"/>
                <a:cs typeface="Verdana"/>
                <a:sym typeface="Verdana"/>
              </a:rPr>
              <a:t>Fast, intuitive and emotional</a:t>
            </a:r>
            <a:endParaRPr dirty="0"/>
          </a:p>
          <a:p>
            <a:pPr marL="114300" lvl="0" indent="0" algn="l" rtl="0">
              <a:lnSpc>
                <a:spcPct val="115000"/>
              </a:lnSpc>
              <a:spcBef>
                <a:spcPts val="0"/>
              </a:spcBef>
              <a:spcAft>
                <a:spcPts val="0"/>
              </a:spcAft>
              <a:buSzPts val="1800"/>
              <a:buNone/>
            </a:pPr>
            <a:endParaRPr sz="1400" dirty="0">
              <a:solidFill>
                <a:schemeClr val="dk1"/>
              </a:solidFill>
              <a:latin typeface="Verdana"/>
              <a:ea typeface="Verdana"/>
              <a:cs typeface="Verdana"/>
              <a:sym typeface="Verdana"/>
            </a:endParaRPr>
          </a:p>
          <a:p>
            <a:pPr marL="114300" lvl="0" indent="0" algn="l" rtl="0">
              <a:lnSpc>
                <a:spcPct val="115000"/>
              </a:lnSpc>
              <a:spcBef>
                <a:spcPts val="0"/>
              </a:spcBef>
              <a:spcAft>
                <a:spcPts val="0"/>
              </a:spcAft>
              <a:buSzPts val="1800"/>
              <a:buNone/>
            </a:pPr>
            <a:r>
              <a:rPr lang="en-GB" sz="1400" dirty="0">
                <a:solidFill>
                  <a:schemeClr val="dk1"/>
                </a:solidFill>
                <a:latin typeface="Verdana"/>
                <a:ea typeface="Verdana"/>
                <a:cs typeface="Verdana"/>
                <a:sym typeface="Verdana"/>
              </a:rPr>
              <a:t>Operates </a:t>
            </a:r>
            <a:r>
              <a:rPr lang="en-GB" sz="1400" b="1" dirty="0">
                <a:solidFill>
                  <a:schemeClr val="dk1"/>
                </a:solidFill>
                <a:latin typeface="Verdana"/>
                <a:ea typeface="Verdana"/>
                <a:cs typeface="Verdana"/>
                <a:sym typeface="Verdana"/>
              </a:rPr>
              <a:t>automatically</a:t>
            </a:r>
            <a:r>
              <a:rPr lang="en-GB" sz="1400" dirty="0">
                <a:solidFill>
                  <a:schemeClr val="dk1"/>
                </a:solidFill>
                <a:latin typeface="Verdana"/>
                <a:ea typeface="Verdana"/>
                <a:cs typeface="Verdana"/>
                <a:sym typeface="Verdana"/>
              </a:rPr>
              <a:t> and quickly, with little or no effort and no sense of voluntary control</a:t>
            </a:r>
            <a:endParaRPr dirty="0"/>
          </a:p>
        </p:txBody>
      </p:sp>
      <p:sp>
        <p:nvSpPr>
          <p:cNvPr id="10" name="Google Shape;371;p44">
            <a:extLst>
              <a:ext uri="{FF2B5EF4-FFF2-40B4-BE49-F238E27FC236}">
                <a16:creationId xmlns:a16="http://schemas.microsoft.com/office/drawing/2014/main" id="{22E944F0-524B-4688-A95D-B1A953D33C2C}"/>
              </a:ext>
            </a:extLst>
          </p:cNvPr>
          <p:cNvSpPr txBox="1"/>
          <p:nvPr/>
        </p:nvSpPr>
        <p:spPr>
          <a:xfrm>
            <a:off x="5795896" y="1152475"/>
            <a:ext cx="2319357" cy="3416400"/>
          </a:xfrm>
          <a:prstGeom prst="rect">
            <a:avLst/>
          </a:prstGeom>
          <a:noFill/>
          <a:ln>
            <a:noFill/>
          </a:ln>
        </p:spPr>
        <p:txBody>
          <a:bodyPr spcFirstLastPara="1" wrap="square" lIns="91425" tIns="91425" rIns="91425" bIns="91425" anchor="t" anchorCtr="0">
            <a:noAutofit/>
          </a:bodyPr>
          <a:lstStyle/>
          <a:p>
            <a:pPr marL="11430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Verdana"/>
                <a:ea typeface="Verdana"/>
                <a:cs typeface="Verdana"/>
                <a:sym typeface="Verdana"/>
              </a:rPr>
              <a:t>System 2</a:t>
            </a:r>
            <a:endParaRPr sz="1800" dirty="0"/>
          </a:p>
          <a:p>
            <a:pPr marL="457200" marR="0" lvl="0" indent="-228600" algn="l" rtl="0">
              <a:lnSpc>
                <a:spcPct val="100000"/>
              </a:lnSpc>
              <a:spcBef>
                <a:spcPts val="0"/>
              </a:spcBef>
              <a:spcAft>
                <a:spcPts val="0"/>
              </a:spcAft>
              <a:buClr>
                <a:srgbClr val="000000"/>
              </a:buClr>
              <a:buSzPts val="1800"/>
              <a:buFont typeface="Arial"/>
              <a:buNone/>
            </a:pPr>
            <a:endParaRPr sz="1400" b="0" i="0" u="none" strike="noStrike" cap="none" dirty="0">
              <a:solidFill>
                <a:schemeClr val="dk1"/>
              </a:solidFill>
              <a:latin typeface="Verdana"/>
              <a:ea typeface="Verdana"/>
              <a:cs typeface="Verdana"/>
              <a:sym typeface="Verdana"/>
            </a:endParaRPr>
          </a:p>
          <a:p>
            <a:pPr marL="11430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chemeClr val="dk1"/>
                </a:solidFill>
                <a:latin typeface="Verdana"/>
                <a:ea typeface="Verdana"/>
                <a:cs typeface="Verdana"/>
                <a:sym typeface="Verdana"/>
              </a:rPr>
              <a:t>Slower, more deliberative and more logical</a:t>
            </a:r>
            <a:endParaRPr dirty="0"/>
          </a:p>
          <a:p>
            <a:pPr marL="11430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chemeClr val="dk1"/>
              </a:solidFill>
              <a:latin typeface="Verdana"/>
              <a:ea typeface="Verdana"/>
              <a:cs typeface="Verdana"/>
              <a:sym typeface="Verdana"/>
            </a:endParaRPr>
          </a:p>
          <a:p>
            <a:pPr marL="11430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chemeClr val="dk1"/>
                </a:solidFill>
                <a:latin typeface="Verdana"/>
                <a:ea typeface="Verdana"/>
                <a:cs typeface="Verdana"/>
                <a:sym typeface="Verdana"/>
              </a:rPr>
              <a:t>Allocates </a:t>
            </a:r>
            <a:r>
              <a:rPr lang="en-GB" sz="1400" b="1" i="0" u="none" strike="noStrike" cap="none" dirty="0">
                <a:solidFill>
                  <a:schemeClr val="dk1"/>
                </a:solidFill>
                <a:latin typeface="Verdana"/>
                <a:ea typeface="Verdana"/>
                <a:cs typeface="Verdana"/>
                <a:sym typeface="Verdana"/>
              </a:rPr>
              <a:t>attention</a:t>
            </a:r>
            <a:r>
              <a:rPr lang="en-GB" sz="1400" b="0" i="0" u="none" strike="noStrike" cap="none" dirty="0">
                <a:solidFill>
                  <a:schemeClr val="dk1"/>
                </a:solidFill>
                <a:latin typeface="Verdana"/>
                <a:ea typeface="Verdana"/>
                <a:cs typeface="Verdana"/>
                <a:sym typeface="Verdana"/>
              </a:rPr>
              <a:t> to the effortful mental activities that demand it, including complex computations. </a:t>
            </a:r>
            <a:endParaRP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5"/>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i="0" u="none" strike="noStrike" cap="none" dirty="0">
                <a:solidFill>
                  <a:srgbClr val="004C97"/>
                </a:solidFill>
                <a:latin typeface="Verdana"/>
                <a:ea typeface="Verdana"/>
                <a:cs typeface="Verdana"/>
                <a:sym typeface="Verdana"/>
              </a:rPr>
              <a:t>Human biases which address 4 problems</a:t>
            </a:r>
            <a:endParaRPr sz="2400" b="0" i="0" u="none" strike="noStrike" cap="none" dirty="0">
              <a:solidFill>
                <a:srgbClr val="000000"/>
              </a:solidFill>
              <a:latin typeface="Verdana"/>
              <a:ea typeface="Verdana"/>
              <a:cs typeface="Verdana"/>
              <a:sym typeface="Verdana"/>
            </a:endParaRPr>
          </a:p>
        </p:txBody>
      </p:sp>
      <p:graphicFrame>
        <p:nvGraphicFramePr>
          <p:cNvPr id="379" name="Google Shape;379;p45"/>
          <p:cNvGraphicFramePr/>
          <p:nvPr/>
        </p:nvGraphicFramePr>
        <p:xfrm>
          <a:off x="647700" y="1200150"/>
          <a:ext cx="7239000" cy="2565887"/>
        </p:xfrm>
        <a:graphic>
          <a:graphicData uri="http://schemas.openxmlformats.org/drawingml/2006/table">
            <a:tbl>
              <a:tblPr>
                <a:noFill/>
                <a:tableStyleId>{6D8F8A7F-634A-4296-9655-A3C683E3B5BC}</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sz="1800" b="1"/>
                        <a:t>Problem</a:t>
                      </a:r>
                      <a:endParaRPr sz="1800" b="1"/>
                    </a:p>
                  </a:txBody>
                  <a:tcPr marL="91425" marR="91425" marT="91425" marB="91425"/>
                </a:tc>
                <a:tc>
                  <a:txBody>
                    <a:bodyPr/>
                    <a:lstStyle/>
                    <a:p>
                      <a:pPr marL="0" lvl="0" indent="0" algn="l" rtl="0">
                        <a:spcBef>
                          <a:spcPts val="0"/>
                        </a:spcBef>
                        <a:spcAft>
                          <a:spcPts val="0"/>
                        </a:spcAft>
                        <a:buNone/>
                      </a:pPr>
                      <a:r>
                        <a:rPr lang="en-GB" sz="1800" b="1"/>
                        <a:t>Solution</a:t>
                      </a:r>
                      <a:endParaRPr sz="1800" b="1"/>
                    </a:p>
                  </a:txBody>
                  <a:tcPr marL="91425" marR="91425" marT="91425" marB="91425"/>
                </a:tc>
                <a:tc>
                  <a:txBody>
                    <a:bodyPr/>
                    <a:lstStyle/>
                    <a:p>
                      <a:pPr marL="0" lvl="0" indent="0" algn="l" rtl="0">
                        <a:spcBef>
                          <a:spcPts val="0"/>
                        </a:spcBef>
                        <a:spcAft>
                          <a:spcPts val="0"/>
                        </a:spcAft>
                        <a:buNone/>
                      </a:pPr>
                      <a:r>
                        <a:rPr lang="en-GB" sz="1800" b="1"/>
                        <a:t>Downside</a:t>
                      </a:r>
                      <a:endParaRPr sz="1800"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GB">
                          <a:solidFill>
                            <a:schemeClr val="dk1"/>
                          </a:solidFill>
                          <a:latin typeface="Verdana"/>
                          <a:ea typeface="Verdana"/>
                          <a:cs typeface="Verdana"/>
                          <a:sym typeface="Verdana"/>
                        </a:rPr>
                        <a:t>Information overload</a:t>
                      </a:r>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We aggressively filter</a:t>
                      </a:r>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We don’t see everything</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GB">
                          <a:solidFill>
                            <a:schemeClr val="dk1"/>
                          </a:solidFill>
                          <a:latin typeface="Verdana"/>
                          <a:ea typeface="Verdana"/>
                          <a:cs typeface="Verdana"/>
                          <a:sym typeface="Verdana"/>
                        </a:rPr>
                        <a:t>Lack of meaning</a:t>
                      </a: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We fill in the gaps</a:t>
                      </a: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We imagine details</a:t>
                      </a:r>
                      <a:endParaRPr>
                        <a:solidFill>
                          <a:schemeClr val="dk1"/>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latin typeface="Verdana"/>
                          <a:ea typeface="Verdana"/>
                          <a:cs typeface="Verdana"/>
                          <a:sym typeface="Verdana"/>
                        </a:rPr>
                        <a:t>Need to act quickly</a:t>
                      </a:r>
                      <a:endParaRPr sz="1800">
                        <a:solidFill>
                          <a:schemeClr val="dk2"/>
                        </a:solidFill>
                      </a:endParaRPr>
                    </a:p>
                    <a:p>
                      <a:pPr marL="114300" lvl="0" indent="0" algn="l" rtl="0">
                        <a:lnSpc>
                          <a:spcPct val="115000"/>
                        </a:lnSpc>
                        <a:spcBef>
                          <a:spcPts val="0"/>
                        </a:spcBef>
                        <a:spcAft>
                          <a:spcPts val="0"/>
                        </a:spcAft>
                        <a:buNone/>
                      </a:pP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a:solidFill>
                            <a:schemeClr val="dk1"/>
                          </a:solidFill>
                          <a:latin typeface="Verdana"/>
                          <a:ea typeface="Verdana"/>
                          <a:cs typeface="Verdana"/>
                          <a:sym typeface="Verdana"/>
                        </a:rPr>
                        <a:t>We jump to conclusions</a:t>
                      </a:r>
                      <a:endParaRPr>
                        <a:solidFill>
                          <a:schemeClr val="dk1"/>
                        </a:solidFill>
                      </a:endParaRPr>
                    </a:p>
                    <a:p>
                      <a:pPr marL="114300" lvl="0" indent="0" algn="l" rtl="0">
                        <a:spcBef>
                          <a:spcPts val="0"/>
                        </a:spcBef>
                        <a:spcAft>
                          <a:spcPts val="0"/>
                        </a:spcAft>
                        <a:buNone/>
                      </a:pP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Quick decisions can be seriously flawed</a:t>
                      </a:r>
                      <a:endParaRPr>
                        <a:solidFill>
                          <a:schemeClr val="dk1"/>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GB">
                          <a:solidFill>
                            <a:schemeClr val="dk1"/>
                          </a:solidFill>
                          <a:latin typeface="Verdana"/>
                          <a:ea typeface="Verdana"/>
                          <a:cs typeface="Verdana"/>
                          <a:sym typeface="Verdana"/>
                        </a:rPr>
                        <a:t>Knowing what we need to remember later</a:t>
                      </a: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We remember the important bits</a:t>
                      </a: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Our memories reinforces errors</a:t>
                      </a:r>
                      <a:endParaRPr>
                        <a:solidFill>
                          <a:schemeClr val="dk1"/>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143955B6-F507-4EB7-AF5A-14256EEDE367}"/>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3E7FB2F6-D56B-4C08-8BF0-621FCFE77C92}"/>
              </a:ext>
            </a:extLst>
          </p:cNvPr>
          <p:cNvSpPr>
            <a:spLocks noGrp="1"/>
          </p:cNvSpPr>
          <p:nvPr>
            <p:ph type="body" idx="1"/>
          </p:nvPr>
        </p:nvSpPr>
        <p:spPr/>
        <p:txBody>
          <a:bodyPr/>
          <a:lstStyle/>
          <a:p>
            <a:endParaRPr lang="en-GB"/>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6"/>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Some common biases in organisations</a:t>
            </a:r>
            <a:endParaRPr sz="2400" b="0" i="0" u="none" strike="noStrike" cap="none">
              <a:solidFill>
                <a:srgbClr val="000000"/>
              </a:solidFill>
              <a:latin typeface="Verdana"/>
              <a:ea typeface="Verdana"/>
              <a:cs typeface="Verdana"/>
              <a:sym typeface="Verdana"/>
            </a:endParaRPr>
          </a:p>
        </p:txBody>
      </p:sp>
      <p:graphicFrame>
        <p:nvGraphicFramePr>
          <p:cNvPr id="385" name="Google Shape;385;p46"/>
          <p:cNvGraphicFramePr/>
          <p:nvPr/>
        </p:nvGraphicFramePr>
        <p:xfrm>
          <a:off x="355150" y="971550"/>
          <a:ext cx="8366900" cy="3422610"/>
        </p:xfrm>
        <a:graphic>
          <a:graphicData uri="http://schemas.openxmlformats.org/drawingml/2006/table">
            <a:tbl>
              <a:tblPr>
                <a:noFill/>
                <a:tableStyleId>{6D8F8A7F-634A-4296-9655-A3C683E3B5BC}</a:tableStyleId>
              </a:tblPr>
              <a:tblGrid>
                <a:gridCol w="2091725">
                  <a:extLst>
                    <a:ext uri="{9D8B030D-6E8A-4147-A177-3AD203B41FA5}">
                      <a16:colId xmlns:a16="http://schemas.microsoft.com/office/drawing/2014/main" val="20000"/>
                    </a:ext>
                  </a:extLst>
                </a:gridCol>
                <a:gridCol w="2091725">
                  <a:extLst>
                    <a:ext uri="{9D8B030D-6E8A-4147-A177-3AD203B41FA5}">
                      <a16:colId xmlns:a16="http://schemas.microsoft.com/office/drawing/2014/main" val="20001"/>
                    </a:ext>
                  </a:extLst>
                </a:gridCol>
                <a:gridCol w="2091725">
                  <a:extLst>
                    <a:ext uri="{9D8B030D-6E8A-4147-A177-3AD203B41FA5}">
                      <a16:colId xmlns:a16="http://schemas.microsoft.com/office/drawing/2014/main" val="20002"/>
                    </a:ext>
                  </a:extLst>
                </a:gridCol>
                <a:gridCol w="2091725">
                  <a:extLst>
                    <a:ext uri="{9D8B030D-6E8A-4147-A177-3AD203B41FA5}">
                      <a16:colId xmlns:a16="http://schemas.microsoft.com/office/drawing/2014/main" val="20003"/>
                    </a:ext>
                  </a:extLst>
                </a:gridCol>
              </a:tblGrid>
              <a:tr h="892800">
                <a:tc>
                  <a:txBody>
                    <a:bodyPr/>
                    <a:lstStyle/>
                    <a:p>
                      <a:pPr marL="114300" lvl="0" indent="0" algn="ctr" rtl="0">
                        <a:spcBef>
                          <a:spcPts val="0"/>
                        </a:spcBef>
                        <a:spcAft>
                          <a:spcPts val="0"/>
                        </a:spcAft>
                        <a:buClr>
                          <a:schemeClr val="dk1"/>
                        </a:buClr>
                        <a:buSzPts val="1800"/>
                        <a:buFont typeface="Arial"/>
                        <a:buNone/>
                      </a:pPr>
                      <a:r>
                        <a:rPr lang="en-GB" sz="1800" b="1">
                          <a:latin typeface="Verdana"/>
                          <a:ea typeface="Verdana"/>
                          <a:cs typeface="Verdana"/>
                          <a:sym typeface="Verdana"/>
                        </a:rPr>
                        <a:t>Affinity Bias</a:t>
                      </a:r>
                      <a:endParaRPr sz="1800" b="1">
                        <a:latin typeface="Verdana"/>
                        <a:ea typeface="Verdana"/>
                        <a:cs typeface="Verdana"/>
                        <a:sym typeface="Verdana"/>
                      </a:endParaRPr>
                    </a:p>
                  </a:txBody>
                  <a:tcPr marL="91425" marR="91425" marT="91425" marB="91425"/>
                </a:tc>
                <a:tc>
                  <a:txBody>
                    <a:bodyPr/>
                    <a:lstStyle/>
                    <a:p>
                      <a:pPr marL="114300" lvl="0" indent="0" algn="ctr" rtl="0">
                        <a:lnSpc>
                          <a:spcPct val="115000"/>
                        </a:lnSpc>
                        <a:spcBef>
                          <a:spcPts val="0"/>
                        </a:spcBef>
                        <a:spcAft>
                          <a:spcPts val="0"/>
                        </a:spcAft>
                        <a:buClr>
                          <a:schemeClr val="dk1"/>
                        </a:buClr>
                        <a:buSzPts val="1800"/>
                        <a:buFont typeface="Arial"/>
                        <a:buNone/>
                      </a:pPr>
                      <a:r>
                        <a:rPr lang="en-GB" sz="1800" b="1">
                          <a:latin typeface="Verdana"/>
                          <a:ea typeface="Verdana"/>
                          <a:cs typeface="Verdana"/>
                          <a:sym typeface="Verdana"/>
                        </a:rPr>
                        <a:t>Confirmation Bias</a:t>
                      </a:r>
                      <a:endParaRPr sz="1800" b="1">
                        <a:latin typeface="Verdana"/>
                        <a:ea typeface="Verdana"/>
                        <a:cs typeface="Verdana"/>
                        <a:sym typeface="Verdana"/>
                      </a:endParaRPr>
                    </a:p>
                  </a:txBody>
                  <a:tcPr marL="91425" marR="91425" marT="91425" marB="91425"/>
                </a:tc>
                <a:tc>
                  <a:txBody>
                    <a:bodyPr/>
                    <a:lstStyle/>
                    <a:p>
                      <a:pPr marL="114300" marR="0" lvl="0" indent="0" algn="ctr" rtl="0">
                        <a:lnSpc>
                          <a:spcPct val="100000"/>
                        </a:lnSpc>
                        <a:spcBef>
                          <a:spcPts val="0"/>
                        </a:spcBef>
                        <a:spcAft>
                          <a:spcPts val="0"/>
                        </a:spcAft>
                        <a:buClr>
                          <a:srgbClr val="000000"/>
                        </a:buClr>
                        <a:buSzPts val="1100"/>
                        <a:buFont typeface="Arial"/>
                        <a:buNone/>
                      </a:pPr>
                      <a:r>
                        <a:rPr lang="en-GB" sz="1800" b="1">
                          <a:latin typeface="Verdana"/>
                          <a:ea typeface="Verdana"/>
                          <a:cs typeface="Verdana"/>
                          <a:sym typeface="Verdana"/>
                        </a:rPr>
                        <a:t>Halo/horns effect</a:t>
                      </a:r>
                      <a:endParaRPr sz="1800" b="1">
                        <a:latin typeface="Verdana"/>
                        <a:ea typeface="Verdana"/>
                        <a:cs typeface="Verdana"/>
                        <a:sym typeface="Verdana"/>
                      </a:endParaRPr>
                    </a:p>
                  </a:txBody>
                  <a:tcPr marL="91425" marR="91425" marT="91425" marB="91425"/>
                </a:tc>
                <a:tc>
                  <a:txBody>
                    <a:bodyPr/>
                    <a:lstStyle/>
                    <a:p>
                      <a:pPr marL="114300" marR="0" lvl="0" indent="0" algn="ctr" rtl="0">
                        <a:lnSpc>
                          <a:spcPct val="100000"/>
                        </a:lnSpc>
                        <a:spcBef>
                          <a:spcPts val="0"/>
                        </a:spcBef>
                        <a:spcAft>
                          <a:spcPts val="0"/>
                        </a:spcAft>
                        <a:buClr>
                          <a:srgbClr val="000000"/>
                        </a:buClr>
                        <a:buSzPts val="1100"/>
                        <a:buFont typeface="Arial"/>
                        <a:buNone/>
                      </a:pPr>
                      <a:r>
                        <a:rPr lang="en-GB" sz="1800" b="1">
                          <a:latin typeface="Verdana"/>
                          <a:ea typeface="Verdana"/>
                          <a:cs typeface="Verdana"/>
                          <a:sym typeface="Verdana"/>
                        </a:rPr>
                        <a:t>Conformity bias</a:t>
                      </a:r>
                      <a:endParaRPr sz="1800" b="1">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r h="2192200">
                <a:tc>
                  <a:txBody>
                    <a:bodyPr/>
                    <a:lstStyle/>
                    <a:p>
                      <a:pPr marL="114300" lvl="0" indent="0" algn="l" rtl="0">
                        <a:spcBef>
                          <a:spcPts val="0"/>
                        </a:spcBef>
                        <a:spcAft>
                          <a:spcPts val="0"/>
                        </a:spcAft>
                        <a:buClr>
                          <a:schemeClr val="dk1"/>
                        </a:buClr>
                        <a:buSzPts val="1800"/>
                        <a:buFont typeface="Arial"/>
                        <a:buNone/>
                      </a:pPr>
                      <a:r>
                        <a:rPr lang="en-GB">
                          <a:latin typeface="Verdana"/>
                          <a:ea typeface="Verdana"/>
                          <a:cs typeface="Verdana"/>
                          <a:sym typeface="Verdana"/>
                        </a:rPr>
                        <a:t>Favouring people who share the same social background, who look and sound like ‘one of us’. We ignore the faults of people we like and notice the faults of those we don’t.</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txBody>
                  <a:tcPr marL="91425" marR="91425" marT="91425" marB="91425"/>
                </a:tc>
                <a:tc>
                  <a:txBody>
                    <a:bodyPr/>
                    <a:lstStyle/>
                    <a:p>
                      <a:pPr marL="114300" lvl="0" indent="0" algn="l" rtl="0">
                        <a:lnSpc>
                          <a:spcPct val="115000"/>
                        </a:lnSpc>
                        <a:spcBef>
                          <a:spcPts val="0"/>
                        </a:spcBef>
                        <a:spcAft>
                          <a:spcPts val="0"/>
                        </a:spcAft>
                        <a:buClr>
                          <a:schemeClr val="dk1"/>
                        </a:buClr>
                        <a:buSzPts val="1800"/>
                        <a:buFont typeface="Arial"/>
                        <a:buNone/>
                      </a:pPr>
                      <a:r>
                        <a:rPr lang="en-GB">
                          <a:latin typeface="Verdana"/>
                          <a:ea typeface="Verdana"/>
                          <a:cs typeface="Verdana"/>
                          <a:sym typeface="Verdana"/>
                        </a:rPr>
                        <a:t>Noticing or looking only for evidence which comes from our ideas, good or bad and ultimately reinforces our original viewpoint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txBody>
                  <a:tcPr marL="91425" marR="91425" marT="91425" marB="91425"/>
                </a:tc>
                <a:tc>
                  <a:txBody>
                    <a:bodyPr/>
                    <a:lstStyle/>
                    <a:p>
                      <a:pPr marL="114300" marR="0" lvl="0" indent="0" algn="l" rtl="0">
                        <a:lnSpc>
                          <a:spcPct val="100000"/>
                        </a:lnSpc>
                        <a:spcBef>
                          <a:spcPts val="0"/>
                        </a:spcBef>
                        <a:spcAft>
                          <a:spcPts val="0"/>
                        </a:spcAft>
                        <a:buClr>
                          <a:srgbClr val="000000"/>
                        </a:buClr>
                        <a:buSzPts val="1100"/>
                        <a:buFont typeface="Arial"/>
                        <a:buNone/>
                      </a:pPr>
                      <a:r>
                        <a:rPr lang="en-GB">
                          <a:latin typeface="Verdana"/>
                          <a:ea typeface="Verdana"/>
                          <a:cs typeface="Verdana"/>
                          <a:sym typeface="Verdana"/>
                        </a:rPr>
                        <a:t>If someone sees one good thing about a person, the halo effect will mean that they think every single other thing about the person is also good. The horns effect is the opposite of this.</a:t>
                      </a:r>
                      <a:endParaRPr>
                        <a:latin typeface="Verdana"/>
                        <a:ea typeface="Verdana"/>
                        <a:cs typeface="Verdana"/>
                        <a:sym typeface="Verdana"/>
                      </a:endParaRPr>
                    </a:p>
                  </a:txBody>
                  <a:tcPr marL="91425" marR="91425" marT="91425" marB="91425"/>
                </a:tc>
                <a:tc>
                  <a:txBody>
                    <a:bodyPr/>
                    <a:lstStyle/>
                    <a:p>
                      <a:pPr marL="114300" marR="0" lvl="0" indent="0" algn="l" rtl="0">
                        <a:lnSpc>
                          <a:spcPct val="100000"/>
                        </a:lnSpc>
                        <a:spcBef>
                          <a:spcPts val="0"/>
                        </a:spcBef>
                        <a:spcAft>
                          <a:spcPts val="0"/>
                        </a:spcAft>
                        <a:buClr>
                          <a:srgbClr val="000000"/>
                        </a:buClr>
                        <a:buSzPts val="1100"/>
                        <a:buFont typeface="Arial"/>
                        <a:buNone/>
                      </a:pPr>
                      <a:r>
                        <a:rPr lang="en-GB">
                          <a:latin typeface="Verdana"/>
                          <a:ea typeface="Verdana"/>
                          <a:cs typeface="Verdana"/>
                          <a:sym typeface="Verdana"/>
                        </a:rPr>
                        <a:t>Also known as groupthink. The tendency people have to behave like those around them rather than using their own personal judgment.</a:t>
                      </a:r>
                      <a:endParaRPr>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1771A085-EB82-4D60-8E0D-A0166AC2519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D5359BA-886B-4C00-9B05-CB912163A23F}"/>
              </a:ext>
            </a:extLst>
          </p:cNvPr>
          <p:cNvSpPr>
            <a:spLocks noGrp="1"/>
          </p:cNvSpPr>
          <p:nvPr>
            <p:ph type="body" idx="1"/>
          </p:nvPr>
        </p:nvSpPr>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65"/>
        <p:cNvGrpSpPr/>
        <p:nvPr/>
      </p:nvGrpSpPr>
      <p:grpSpPr>
        <a:xfrm>
          <a:off x="0" y="0"/>
          <a:ext cx="0" cy="0"/>
          <a:chOff x="0" y="0"/>
          <a:chExt cx="0" cy="0"/>
        </a:xfrm>
      </p:grpSpPr>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pic>
        <p:nvPicPr>
          <p:cNvPr id="2050" name="Picture 2" descr="Afbeeldingsresultaat voor quiz icon">
            <a:hlinkClick r:id="rId3"/>
          </p:cNvPr>
          <p:cNvPicPr>
            <a:picLocks noChangeAspect="1" noChangeArrowheads="1"/>
          </p:cNvPicPr>
          <p:nvPr/>
        </p:nvPicPr>
        <p:blipFill>
          <a:blip r:embed="rId4">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1408655" y="1399630"/>
            <a:ext cx="3163345" cy="26398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94FA81-2E2D-4B3F-8741-74002D86848D}"/>
              </a:ext>
            </a:extLst>
          </p:cNvPr>
          <p:cNvSpPr txBox="1"/>
          <p:nvPr/>
        </p:nvSpPr>
        <p:spPr>
          <a:xfrm>
            <a:off x="5019882" y="1821091"/>
            <a:ext cx="2916918" cy="1109663"/>
          </a:xfrm>
          <a:prstGeom prst="rect">
            <a:avLst/>
          </a:prstGeom>
          <a:noFill/>
        </p:spPr>
        <p:txBody>
          <a:bodyPr wrap="square" rtlCol="0">
            <a:spAutoFit/>
          </a:bodyPr>
          <a:lstStyle/>
          <a:p>
            <a:pPr marL="342900" indent="-342900">
              <a:lnSpc>
                <a:spcPct val="200000"/>
              </a:lnSpc>
              <a:buFont typeface="+mj-lt"/>
              <a:buAutoNum type="arabicPeriod"/>
            </a:pPr>
            <a:r>
              <a:rPr lang="en-GB" sz="1800" dirty="0">
                <a:latin typeface="Verdana" panose="020B0604030504040204" pitchFamily="34" charset="0"/>
                <a:ea typeface="Verdana" panose="020B0604030504040204" pitchFamily="34" charset="0"/>
                <a:cs typeface="Verdana" panose="020B0604030504040204" pitchFamily="34" charset="0"/>
                <a:hlinkClick r:id="rId5"/>
              </a:rPr>
              <a:t>Go to Kahoot</a:t>
            </a:r>
            <a:endParaRPr lang="en-GB" sz="18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200000"/>
              </a:lnSpc>
              <a:buFont typeface="+mj-lt"/>
              <a:buAutoNum type="arabicPeriod"/>
            </a:pPr>
            <a:r>
              <a:rPr lang="en-GB" sz="1800" dirty="0">
                <a:latin typeface="Verdana" panose="020B0604030504040204" pitchFamily="34" charset="0"/>
                <a:ea typeface="Verdana" panose="020B0604030504040204" pitchFamily="34" charset="0"/>
                <a:cs typeface="Verdana" panose="020B0604030504040204" pitchFamily="34" charset="0"/>
              </a:rPr>
              <a:t>Enter the Game Pin</a:t>
            </a:r>
          </a:p>
        </p:txBody>
      </p:sp>
      <p:sp>
        <p:nvSpPr>
          <p:cNvPr id="13" name="Google Shape;66;p14">
            <a:extLst>
              <a:ext uri="{FF2B5EF4-FFF2-40B4-BE49-F238E27FC236}">
                <a16:creationId xmlns:a16="http://schemas.microsoft.com/office/drawing/2014/main" id="{0133E378-7886-4AA6-A210-8742255A06D0}"/>
              </a:ext>
            </a:extLst>
          </p:cNvPr>
          <p:cNvSpPr txBox="1">
            <a:spLocks/>
          </p:cNvSpPr>
          <p:nvPr/>
        </p:nvSpPr>
        <p:spPr>
          <a:xfrm>
            <a:off x="510875" y="162125"/>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3" name="Title 2">
            <a:extLst>
              <a:ext uri="{FF2B5EF4-FFF2-40B4-BE49-F238E27FC236}">
                <a16:creationId xmlns:a16="http://schemas.microsoft.com/office/drawing/2014/main" id="{1A3FC18A-7147-47B1-9E94-47AE474A5360}"/>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A75BD9F6-0559-45A8-83AC-6F1D95DB35D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8863567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Where to spot bias</a:t>
            </a:r>
            <a:endParaRPr sz="2400" b="1">
              <a:solidFill>
                <a:srgbClr val="004C97"/>
              </a:solidFill>
              <a:latin typeface="Verdana"/>
              <a:ea typeface="Verdana"/>
              <a:cs typeface="Verdana"/>
              <a:sym typeface="Verdana"/>
            </a:endParaRPr>
          </a:p>
        </p:txBody>
      </p:sp>
      <p:sp>
        <p:nvSpPr>
          <p:cNvPr id="391" name="Google Shape;391;p4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Hiring</a:t>
            </a:r>
            <a:endParaRPr>
              <a:solidFill>
                <a:schemeClr val="dk1"/>
              </a:solidFill>
              <a:latin typeface="Verdana"/>
              <a:ea typeface="Verdana"/>
              <a:cs typeface="Verdana"/>
              <a:sym typeface="Verdana"/>
            </a:endParaRPr>
          </a:p>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Performance reviews</a:t>
            </a:r>
            <a:endParaRPr>
              <a:solidFill>
                <a:schemeClr val="dk1"/>
              </a:solidFill>
              <a:latin typeface="Verdana"/>
              <a:ea typeface="Verdana"/>
              <a:cs typeface="Verdana"/>
              <a:sym typeface="Verdana"/>
            </a:endParaRPr>
          </a:p>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Leadership opportunities</a:t>
            </a:r>
            <a:endParaRPr>
              <a:solidFill>
                <a:schemeClr val="dk1"/>
              </a:solidFill>
              <a:latin typeface="Verdana"/>
              <a:ea typeface="Verdana"/>
              <a:cs typeface="Verdana"/>
              <a:sym typeface="Verdana"/>
            </a:endParaRPr>
          </a:p>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Promotions </a:t>
            </a:r>
            <a:endParaRPr>
              <a:solidFill>
                <a:schemeClr val="dk1"/>
              </a:solidFill>
              <a:latin typeface="Verdana"/>
              <a:ea typeface="Verdana"/>
              <a:cs typeface="Verdana"/>
              <a:sym typeface="Verdana"/>
            </a:endParaRPr>
          </a:p>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Compensation</a:t>
            </a:r>
            <a:endParaRPr>
              <a:solidFill>
                <a:schemeClr val="dk1"/>
              </a:solidFill>
              <a:latin typeface="Verdana"/>
              <a:ea typeface="Verdana"/>
              <a:cs typeface="Verdana"/>
              <a:sym typeface="Verdana"/>
            </a:endParaRPr>
          </a:p>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Everyday interactions</a:t>
            </a:r>
            <a:endParaRPr>
              <a:solidFill>
                <a:schemeClr val="dk1"/>
              </a:solidFill>
              <a:latin typeface="Verdana"/>
              <a:ea typeface="Verdana"/>
              <a:cs typeface="Verdana"/>
              <a:sym typeface="Verdana"/>
            </a:endParaRPr>
          </a:p>
          <a:p>
            <a:pPr marL="0" lvl="0" indent="0" algn="l" rtl="0">
              <a:lnSpc>
                <a:spcPct val="115000"/>
              </a:lnSpc>
              <a:spcBef>
                <a:spcPts val="0"/>
              </a:spcBef>
              <a:spcAft>
                <a:spcPts val="1600"/>
              </a:spcAft>
              <a:buSzPts val="1800"/>
              <a:buNone/>
            </a:pPr>
            <a:endParaRPr>
              <a:latin typeface="Verdana"/>
              <a:ea typeface="Verdana"/>
              <a:cs typeface="Verdana"/>
              <a:sym typeface="Verdana"/>
            </a:endParaRPr>
          </a:p>
        </p:txBody>
      </p:sp>
      <p:cxnSp>
        <p:nvCxnSpPr>
          <p:cNvPr id="392" name="Google Shape;392;p47"/>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8"/>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Verdana"/>
              <a:ea typeface="Verdana"/>
              <a:cs typeface="Verdana"/>
              <a:sym typeface="Verdana"/>
            </a:endParaRPr>
          </a:p>
        </p:txBody>
      </p:sp>
      <p:sp>
        <p:nvSpPr>
          <p:cNvPr id="2" name="Title 1">
            <a:extLst>
              <a:ext uri="{FF2B5EF4-FFF2-40B4-BE49-F238E27FC236}">
                <a16:creationId xmlns:a16="http://schemas.microsoft.com/office/drawing/2014/main" id="{6C82A552-4BC9-47A9-94D9-F4BD7826567C}"/>
              </a:ext>
            </a:extLst>
          </p:cNvPr>
          <p:cNvSpPr>
            <a:spLocks noGrp="1"/>
          </p:cNvSpPr>
          <p:nvPr>
            <p:ph type="title"/>
          </p:nvPr>
        </p:nvSpPr>
        <p:spPr/>
        <p:txBody>
          <a:bodyPr/>
          <a:lstStyle/>
          <a:p>
            <a:endParaRPr lang="en-GB"/>
          </a:p>
        </p:txBody>
      </p:sp>
      <p:sp>
        <p:nvSpPr>
          <p:cNvPr id="402" name="Google Shape;402;p48"/>
          <p:cNvSpPr txBox="1">
            <a:spLocks noGrp="1"/>
          </p:cNvSpPr>
          <p:nvPr>
            <p:ph type="body" idx="1"/>
          </p:nvPr>
        </p:nvSpPr>
        <p:spPr>
          <a:xfrm>
            <a:off x="311700" y="1152475"/>
            <a:ext cx="560142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n-GB" sz="2000" dirty="0">
                <a:solidFill>
                  <a:schemeClr val="dk1"/>
                </a:solidFill>
                <a:latin typeface="Verdana"/>
                <a:ea typeface="Verdana"/>
                <a:cs typeface="Verdana"/>
                <a:sym typeface="Verdana"/>
              </a:rPr>
              <a:t>CVs with an ethnic minority name were nearly twice as likely to be left untouched – only 11% of those with a Dutch name remained </a:t>
            </a:r>
            <a:r>
              <a:rPr lang="en-GB" sz="2000" dirty="0" err="1">
                <a:solidFill>
                  <a:schemeClr val="dk1"/>
                </a:solidFill>
                <a:latin typeface="Verdana"/>
                <a:ea typeface="Verdana"/>
                <a:cs typeface="Verdana"/>
                <a:sym typeface="Verdana"/>
              </a:rPr>
              <a:t>unopend</a:t>
            </a:r>
            <a:r>
              <a:rPr lang="en-GB" sz="2000" dirty="0">
                <a:solidFill>
                  <a:schemeClr val="dk1"/>
                </a:solidFill>
                <a:latin typeface="Verdana"/>
                <a:ea typeface="Verdana"/>
                <a:cs typeface="Verdana"/>
                <a:sym typeface="Verdana"/>
              </a:rPr>
              <a:t> versus 20% of CVs with an ethnic minority name</a:t>
            </a:r>
            <a:endParaRPr sz="2000"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endParaRPr sz="2000"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sz="1200" i="1" dirty="0">
                <a:solidFill>
                  <a:srgbClr val="666666"/>
                </a:solidFill>
                <a:latin typeface="Verdana"/>
                <a:ea typeface="Verdana"/>
                <a:cs typeface="Verdana"/>
                <a:sym typeface="Verdana"/>
              </a:rPr>
              <a:t>Source: Indeed</a:t>
            </a:r>
            <a:endParaRPr sz="1200" i="1" dirty="0">
              <a:solidFill>
                <a:srgbClr val="666666"/>
              </a:solidFill>
              <a:latin typeface="Verdana"/>
              <a:ea typeface="Verdana"/>
              <a:cs typeface="Verdana"/>
              <a:sym typeface="Verdana"/>
            </a:endParaRPr>
          </a:p>
          <a:p>
            <a:pPr marL="457200" lvl="0" indent="-228600" algn="l" rtl="0">
              <a:lnSpc>
                <a:spcPct val="115000"/>
              </a:lnSpc>
              <a:spcBef>
                <a:spcPts val="0"/>
              </a:spcBef>
              <a:spcAft>
                <a:spcPts val="0"/>
              </a:spcAft>
              <a:buSzPts val="1800"/>
              <a:buFont typeface="Arial"/>
              <a:buNone/>
            </a:pPr>
            <a:endParaRPr dirty="0"/>
          </a:p>
        </p:txBody>
      </p:sp>
      <p:pic>
        <p:nvPicPr>
          <p:cNvPr id="403" name="Google Shape;403;p48"/>
          <p:cNvPicPr preferRelativeResize="0"/>
          <p:nvPr/>
        </p:nvPicPr>
        <p:blipFill rotWithShape="1">
          <a:blip r:embed="rId3">
            <a:alphaModFix/>
          </a:blip>
          <a:srcRect/>
          <a:stretch/>
        </p:blipFill>
        <p:spPr>
          <a:xfrm>
            <a:off x="6085878" y="1187153"/>
            <a:ext cx="1181196" cy="2769194"/>
          </a:xfrm>
          <a:prstGeom prst="rect">
            <a:avLst/>
          </a:prstGeom>
          <a:noFill/>
          <a:ln>
            <a:noFill/>
          </a:ln>
        </p:spPr>
      </p:pic>
      <p:sp>
        <p:nvSpPr>
          <p:cNvPr id="404" name="Google Shape;404;p48"/>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Example of bias in recruitment </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9" descr="Afbeeldingsresultaat voor BIAS"/>
          <p:cNvPicPr preferRelativeResize="0"/>
          <p:nvPr/>
        </p:nvPicPr>
        <p:blipFill rotWithShape="1">
          <a:blip r:embed="rId3">
            <a:alphaModFix/>
          </a:blip>
          <a:srcRect/>
          <a:stretch/>
        </p:blipFill>
        <p:spPr>
          <a:xfrm>
            <a:off x="510875" y="1128763"/>
            <a:ext cx="4597573" cy="2638566"/>
          </a:xfrm>
          <a:prstGeom prst="rect">
            <a:avLst/>
          </a:prstGeom>
          <a:noFill/>
          <a:ln>
            <a:noFill/>
          </a:ln>
        </p:spPr>
      </p:pic>
      <p:sp>
        <p:nvSpPr>
          <p:cNvPr id="411" name="Google Shape;411;p49"/>
          <p:cNvSpPr txBox="1"/>
          <p:nvPr/>
        </p:nvSpPr>
        <p:spPr>
          <a:xfrm>
            <a:off x="5458700" y="1258025"/>
            <a:ext cx="3204300" cy="284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800" b="1" i="0" u="none" strike="noStrike" cap="none">
                <a:solidFill>
                  <a:srgbClr val="000000"/>
                </a:solidFill>
                <a:latin typeface="Verdana"/>
                <a:ea typeface="Verdana"/>
                <a:cs typeface="Verdana"/>
                <a:sym typeface="Verdana"/>
              </a:rPr>
              <a:t>You are biased!</a:t>
            </a:r>
            <a:endParaRPr sz="1800">
              <a:latin typeface="Verdana"/>
              <a:ea typeface="Verdana"/>
              <a:cs typeface="Verdana"/>
              <a:sym typeface="Verdana"/>
            </a:endParaRPr>
          </a:p>
          <a:p>
            <a:pPr marL="0" marR="0" lvl="0" indent="0" algn="l" rtl="0">
              <a:lnSpc>
                <a:spcPct val="100000"/>
              </a:lnSpc>
              <a:spcBef>
                <a:spcPts val="0"/>
              </a:spcBef>
              <a:spcAft>
                <a:spcPts val="0"/>
              </a:spcAft>
              <a:buNone/>
            </a:pP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r>
              <a:rPr lang="en-GB" sz="1800" b="1" i="0" u="none" strike="noStrike" cap="none">
                <a:solidFill>
                  <a:srgbClr val="000000"/>
                </a:solidFill>
                <a:latin typeface="Verdana"/>
                <a:ea typeface="Verdana"/>
                <a:cs typeface="Verdana"/>
                <a:sym typeface="Verdana"/>
              </a:rPr>
              <a:t>So am I.</a:t>
            </a: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1800" b="1">
              <a:latin typeface="Verdana"/>
              <a:ea typeface="Verdana"/>
              <a:cs typeface="Verdana"/>
              <a:sym typeface="Verdana"/>
            </a:endParaRPr>
          </a:p>
          <a:p>
            <a:pPr marL="0" marR="0" lvl="0" indent="0" algn="l" rtl="0">
              <a:lnSpc>
                <a:spcPct val="100000"/>
              </a:lnSpc>
              <a:spcBef>
                <a:spcPts val="0"/>
              </a:spcBef>
              <a:spcAft>
                <a:spcPts val="0"/>
              </a:spcAft>
              <a:buSzPts val="1100"/>
              <a:buNone/>
            </a:pPr>
            <a:endParaRPr sz="1800" b="1">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GB" sz="1800">
                <a:latin typeface="Verdana"/>
                <a:ea typeface="Verdana"/>
                <a:cs typeface="Verdana"/>
                <a:sym typeface="Verdana"/>
              </a:rPr>
              <a:t>= the most essential component of creating</a:t>
            </a:r>
            <a:endParaRPr sz="180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GB" sz="1800">
                <a:latin typeface="Verdana"/>
                <a:ea typeface="Verdana"/>
                <a:cs typeface="Verdana"/>
                <a:sym typeface="Verdana"/>
              </a:rPr>
              <a:t>an inclusive culture is managing bias.</a:t>
            </a:r>
            <a:endParaRPr sz="1800">
              <a:latin typeface="Verdana"/>
              <a:ea typeface="Verdana"/>
              <a:cs typeface="Verdana"/>
              <a:sym typeface="Verdana"/>
            </a:endParaRPr>
          </a:p>
          <a:p>
            <a:pPr marL="0" marR="0" lvl="0" indent="0" algn="l" rtl="0">
              <a:lnSpc>
                <a:spcPct val="100000"/>
              </a:lnSpc>
              <a:spcBef>
                <a:spcPts val="0"/>
              </a:spcBef>
              <a:spcAft>
                <a:spcPts val="0"/>
              </a:spcAft>
              <a:buNone/>
            </a:pPr>
            <a:endParaRPr sz="2000" b="1">
              <a:latin typeface="Verdana"/>
              <a:ea typeface="Verdana"/>
              <a:cs typeface="Verdana"/>
              <a:sym typeface="Verdana"/>
            </a:endParaRPr>
          </a:p>
        </p:txBody>
      </p:sp>
      <p:sp>
        <p:nvSpPr>
          <p:cNvPr id="412" name="Google Shape;412;p49"/>
          <p:cNvSpPr txBox="1"/>
          <p:nvPr/>
        </p:nvSpPr>
        <p:spPr>
          <a:xfrm>
            <a:off x="4346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Managing bias</a:t>
            </a:r>
            <a:endParaRPr sz="2400" b="0" i="0" u="none" strike="noStrike" cap="none">
              <a:solidFill>
                <a:srgbClr val="000000"/>
              </a:solidFill>
              <a:latin typeface="Verdana"/>
              <a:ea typeface="Verdana"/>
              <a:cs typeface="Verdana"/>
              <a:sym typeface="Verdana"/>
            </a:endParaRPr>
          </a:p>
        </p:txBody>
      </p:sp>
      <p:sp>
        <p:nvSpPr>
          <p:cNvPr id="2" name="Title 1">
            <a:extLst>
              <a:ext uri="{FF2B5EF4-FFF2-40B4-BE49-F238E27FC236}">
                <a16:creationId xmlns:a16="http://schemas.microsoft.com/office/drawing/2014/main" id="{C7EC307E-1D11-4DB7-BC6A-217E93B31AA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814C40C-2E31-404B-9362-89688BDA1C70}"/>
              </a:ext>
            </a:extLst>
          </p:cNvPr>
          <p:cNvSpPr>
            <a:spLocks noGrp="1"/>
          </p:cNvSpPr>
          <p:nvPr>
            <p:ph type="body" idx="1"/>
          </p:nvPr>
        </p:nvSpPr>
        <p:spPr/>
        <p:txBody>
          <a:bodyPr/>
          <a:lstStyle/>
          <a:p>
            <a:endParaRPr lang="en-GB"/>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Strategies to disrupt bias</a:t>
            </a:r>
            <a:endParaRPr sz="2400" b="1" dirty="0">
              <a:solidFill>
                <a:srgbClr val="004C97"/>
              </a:solidFill>
              <a:latin typeface="Verdana"/>
              <a:ea typeface="Verdana"/>
              <a:cs typeface="Verdana"/>
              <a:sym typeface="Verdana"/>
            </a:endParaRPr>
          </a:p>
        </p:txBody>
      </p:sp>
      <p:sp>
        <p:nvSpPr>
          <p:cNvPr id="418" name="Google Shape;418;p5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371600" lvl="2" indent="-228600" algn="just" rtl="0">
              <a:lnSpc>
                <a:spcPct val="115000"/>
              </a:lnSpc>
              <a:spcBef>
                <a:spcPts val="600"/>
              </a:spcBef>
              <a:spcAft>
                <a:spcPts val="0"/>
              </a:spcAft>
              <a:buSzPts val="1400"/>
              <a:buFont typeface="Courier New"/>
              <a:buNone/>
            </a:pPr>
            <a:endParaRPr dirty="0">
              <a:solidFill>
                <a:schemeClr val="dk1"/>
              </a:solidFill>
              <a:latin typeface="Verdana"/>
              <a:ea typeface="Verdana"/>
              <a:cs typeface="Verdana"/>
              <a:sym typeface="Verdana"/>
            </a:endParaRPr>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419" name="Google Shape;419;p50"/>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424" name="Google Shape;424;p50"/>
          <p:cNvSpPr/>
          <p:nvPr/>
        </p:nvSpPr>
        <p:spPr>
          <a:xfrm>
            <a:off x="578168" y="952772"/>
            <a:ext cx="8151304" cy="2934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50000"/>
              </a:lnSpc>
              <a:spcBef>
                <a:spcPts val="0"/>
              </a:spcBef>
              <a:spcAft>
                <a:spcPts val="0"/>
              </a:spcAft>
              <a:buClr>
                <a:srgbClr val="000000"/>
              </a:buClr>
              <a:buSzPts val="1800"/>
              <a:buFont typeface="+mj-lt"/>
              <a:buAutoNum type="arabicPeriod"/>
            </a:pPr>
            <a:r>
              <a:rPr lang="en-GB" sz="1800" dirty="0">
                <a:latin typeface="Verdana"/>
                <a:ea typeface="Verdana"/>
                <a:cs typeface="Verdana"/>
                <a:sym typeface="Verdana"/>
              </a:rPr>
              <a:t>Commitment to uncovering bias - belief &amp; acting by senior leadership</a:t>
            </a:r>
            <a:endParaRPr sz="1800" dirty="0">
              <a:latin typeface="Verdana"/>
              <a:ea typeface="Verdana"/>
              <a:cs typeface="Verdana"/>
              <a:sym typeface="Verdana"/>
            </a:endParaRPr>
          </a:p>
          <a:p>
            <a:pPr marL="457200" marR="0" lvl="0" indent="-342900" algn="l" rtl="0">
              <a:lnSpc>
                <a:spcPct val="150000"/>
              </a:lnSpc>
              <a:spcBef>
                <a:spcPts val="0"/>
              </a:spcBef>
              <a:spcAft>
                <a:spcPts val="0"/>
              </a:spcAft>
              <a:buClr>
                <a:srgbClr val="000000"/>
              </a:buClr>
              <a:buSzPts val="1800"/>
              <a:buFont typeface="+mj-lt"/>
              <a:buAutoNum type="arabicPeriod"/>
            </a:pPr>
            <a:r>
              <a:rPr lang="en-GB" sz="1800" dirty="0">
                <a:latin typeface="Verdana"/>
                <a:ea typeface="Verdana"/>
                <a:cs typeface="Verdana"/>
                <a:sym typeface="Verdana"/>
              </a:rPr>
              <a:t>Creating awareness by training and respectful day-to-day interventions</a:t>
            </a:r>
            <a:endParaRPr sz="1800" dirty="0">
              <a:latin typeface="Verdana"/>
              <a:ea typeface="Verdana"/>
              <a:cs typeface="Verdana"/>
              <a:sym typeface="Verdana"/>
            </a:endParaRPr>
          </a:p>
          <a:p>
            <a:pPr marL="457200" marR="0" lvl="0" indent="-342900" algn="l" rtl="0">
              <a:lnSpc>
                <a:spcPct val="150000"/>
              </a:lnSpc>
              <a:spcBef>
                <a:spcPts val="0"/>
              </a:spcBef>
              <a:spcAft>
                <a:spcPts val="0"/>
              </a:spcAft>
              <a:buSzPts val="1800"/>
              <a:buFont typeface="+mj-lt"/>
              <a:buAutoNum type="arabicPeriod"/>
            </a:pPr>
            <a:r>
              <a:rPr lang="en-GB" sz="1800" dirty="0">
                <a:latin typeface="Verdana"/>
                <a:ea typeface="Verdana"/>
                <a:cs typeface="Verdana"/>
                <a:sym typeface="Verdana"/>
              </a:rPr>
              <a:t>Accountability - asking for and giving feedback </a:t>
            </a:r>
            <a:endParaRPr sz="1800" dirty="0">
              <a:latin typeface="Verdana"/>
              <a:ea typeface="Verdana"/>
              <a:cs typeface="Verdana"/>
              <a:sym typeface="Verdana"/>
            </a:endParaRPr>
          </a:p>
          <a:p>
            <a:pPr marL="457200" marR="0" lvl="0" indent="-342900" algn="l" rtl="0">
              <a:lnSpc>
                <a:spcPct val="150000"/>
              </a:lnSpc>
              <a:spcBef>
                <a:spcPts val="0"/>
              </a:spcBef>
              <a:spcAft>
                <a:spcPts val="0"/>
              </a:spcAft>
              <a:buSzPts val="1800"/>
              <a:buFont typeface="+mj-lt"/>
              <a:buAutoNum type="arabicPeriod"/>
            </a:pPr>
            <a:r>
              <a:rPr lang="en-GB" sz="1800" dirty="0">
                <a:latin typeface="Verdana"/>
                <a:ea typeface="Verdana"/>
                <a:cs typeface="Verdana"/>
                <a:sym typeface="Verdana"/>
              </a:rPr>
              <a:t>Gather data and learn about your organisational biases</a:t>
            </a:r>
            <a:endParaRPr sz="1800" dirty="0">
              <a:latin typeface="Verdana"/>
              <a:ea typeface="Verdana"/>
              <a:cs typeface="Verdana"/>
              <a:sym typeface="Verdana"/>
            </a:endParaRPr>
          </a:p>
          <a:p>
            <a:pPr marL="457200" marR="0" lvl="0" indent="-342900" algn="l" rtl="0">
              <a:lnSpc>
                <a:spcPct val="150000"/>
              </a:lnSpc>
              <a:spcBef>
                <a:spcPts val="0"/>
              </a:spcBef>
              <a:spcAft>
                <a:spcPts val="0"/>
              </a:spcAft>
              <a:buSzPts val="1800"/>
              <a:buFont typeface="+mj-lt"/>
              <a:buAutoNum type="arabicPeriod"/>
            </a:pPr>
            <a:r>
              <a:rPr lang="en-GB" sz="1800" dirty="0">
                <a:latin typeface="Verdana"/>
                <a:ea typeface="Verdana"/>
                <a:cs typeface="Verdana"/>
                <a:sym typeface="Verdana"/>
              </a:rPr>
              <a:t>Use processes and criteria to support more objective decisions</a:t>
            </a:r>
            <a:endParaRPr sz="1800" dirty="0">
              <a:latin typeface="Verdana"/>
              <a:ea typeface="Verdana"/>
              <a:cs typeface="Verdana"/>
              <a:sym typeface="Verdana"/>
            </a:endParaRPr>
          </a:p>
          <a:p>
            <a:pPr marL="457200" marR="0" lvl="0" indent="0" algn="l" rtl="0">
              <a:lnSpc>
                <a:spcPct val="150000"/>
              </a:lnSpc>
              <a:spcBef>
                <a:spcPts val="0"/>
              </a:spcBef>
              <a:spcAft>
                <a:spcPts val="0"/>
              </a:spcAft>
              <a:buNone/>
            </a:pPr>
            <a:endParaRPr sz="1600" dirty="0">
              <a:latin typeface="Verdana"/>
              <a:ea typeface="Verdana"/>
              <a:cs typeface="Verdana"/>
              <a:sym typeface="Verdana"/>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1"/>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Some best practices</a:t>
            </a:r>
            <a:endParaRPr sz="2400" b="0" i="0" u="none" strike="noStrike" cap="none">
              <a:solidFill>
                <a:srgbClr val="000000"/>
              </a:solidFill>
              <a:latin typeface="Verdana"/>
              <a:ea typeface="Verdana"/>
              <a:cs typeface="Verdana"/>
              <a:sym typeface="Verdana"/>
            </a:endParaRPr>
          </a:p>
        </p:txBody>
      </p:sp>
      <p:sp>
        <p:nvSpPr>
          <p:cNvPr id="430" name="Google Shape;430;p51"/>
          <p:cNvSpPr/>
          <p:nvPr/>
        </p:nvSpPr>
        <p:spPr>
          <a:xfrm>
            <a:off x="529388" y="1099064"/>
            <a:ext cx="7014300" cy="26280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Font typeface="Verdana"/>
              <a:buChar char="●"/>
            </a:pPr>
            <a:r>
              <a:rPr lang="en-GB" sz="1800" u="sng">
                <a:solidFill>
                  <a:schemeClr val="hlink"/>
                </a:solidFill>
                <a:latin typeface="Verdana"/>
                <a:ea typeface="Verdana"/>
                <a:cs typeface="Verdana"/>
                <a:sym typeface="Verdana"/>
                <a:hlinkClick r:id="rId3"/>
              </a:rPr>
              <a:t>Harvard Implicit Association Test</a:t>
            </a:r>
            <a:r>
              <a:rPr lang="en-GB" sz="1800">
                <a:solidFill>
                  <a:schemeClr val="dk1"/>
                </a:solidFill>
                <a:latin typeface="Verdana"/>
                <a:ea typeface="Verdana"/>
                <a:cs typeface="Verdana"/>
                <a:sym typeface="Verdana"/>
              </a:rPr>
              <a:t>: Measures attitudes and beliefs that people may be unwilling or unable to report - good to create awareness and discuss results </a:t>
            </a:r>
            <a:endParaRPr sz="1800">
              <a:latin typeface="Verdana"/>
              <a:ea typeface="Verdana"/>
              <a:cs typeface="Verdana"/>
              <a:sym typeface="Verdana"/>
            </a:endParaRPr>
          </a:p>
          <a:p>
            <a:pPr marL="457200" lvl="0" indent="-342900" algn="l" rtl="0">
              <a:lnSpc>
                <a:spcPct val="115000"/>
              </a:lnSpc>
              <a:spcBef>
                <a:spcPts val="0"/>
              </a:spcBef>
              <a:spcAft>
                <a:spcPts val="0"/>
              </a:spcAft>
              <a:buSzPts val="1800"/>
              <a:buFont typeface="Verdana"/>
              <a:buChar char="●"/>
            </a:pPr>
            <a:r>
              <a:rPr lang="en-GB" sz="1800" u="sng">
                <a:solidFill>
                  <a:schemeClr val="hlink"/>
                </a:solidFill>
                <a:latin typeface="Verdana"/>
                <a:ea typeface="Verdana"/>
                <a:cs typeface="Verdana"/>
                <a:sym typeface="Verdana"/>
                <a:hlinkClick r:id="rId4"/>
              </a:rPr>
              <a:t>Microsoft e-lesson - Unconscious bias</a:t>
            </a:r>
            <a:r>
              <a:rPr lang="en-GB" sz="1800">
                <a:latin typeface="Verdana"/>
                <a:ea typeface="Verdana"/>
                <a:cs typeface="Verdana"/>
                <a:sym typeface="Verdana"/>
              </a:rPr>
              <a:t>: Learning module for employees on how to tackle their own unconscious bias</a:t>
            </a:r>
            <a:endParaRPr sz="1800">
              <a:latin typeface="Verdana"/>
              <a:ea typeface="Verdana"/>
              <a:cs typeface="Verdana"/>
              <a:sym typeface="Verdana"/>
            </a:endParaRPr>
          </a:p>
          <a:p>
            <a:pPr marL="457200" marR="0" lvl="0" indent="-342900" algn="l" rtl="0">
              <a:lnSpc>
                <a:spcPct val="150000"/>
              </a:lnSpc>
              <a:spcBef>
                <a:spcPts val="0"/>
              </a:spcBef>
              <a:spcAft>
                <a:spcPts val="0"/>
              </a:spcAft>
              <a:buClr>
                <a:srgbClr val="000000"/>
              </a:buClr>
              <a:buSzPts val="1800"/>
              <a:buFont typeface="Verdana"/>
              <a:buChar char="●"/>
            </a:pPr>
            <a:r>
              <a:rPr lang="en-GB" sz="1800" u="sng">
                <a:solidFill>
                  <a:schemeClr val="hlink"/>
                </a:solidFill>
                <a:latin typeface="Verdana"/>
                <a:ea typeface="Verdana"/>
                <a:cs typeface="Verdana"/>
                <a:sym typeface="Verdana"/>
                <a:hlinkClick r:id="rId5"/>
              </a:rPr>
              <a:t>Re-work Google - Unbiasing</a:t>
            </a:r>
            <a:r>
              <a:rPr lang="en-GB" sz="1800">
                <a:latin typeface="Verdana"/>
                <a:ea typeface="Verdana"/>
                <a:cs typeface="Verdana"/>
                <a:sym typeface="Verdana"/>
              </a:rPr>
              <a:t>: 5 Guides with tools to decrease bias in your organisation</a:t>
            </a:r>
            <a:endParaRPr sz="1800">
              <a:latin typeface="Verdana"/>
              <a:ea typeface="Verdana"/>
              <a:cs typeface="Verdana"/>
              <a:sym typeface="Verdana"/>
            </a:endParaRPr>
          </a:p>
        </p:txBody>
      </p:sp>
      <p:sp>
        <p:nvSpPr>
          <p:cNvPr id="2" name="Title 1">
            <a:extLst>
              <a:ext uri="{FF2B5EF4-FFF2-40B4-BE49-F238E27FC236}">
                <a16:creationId xmlns:a16="http://schemas.microsoft.com/office/drawing/2014/main" id="{6447AFE0-A921-433A-A488-BC513DED4A9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1FBCFE0E-3107-4EFF-877A-FF2C4794F336}"/>
              </a:ext>
            </a:extLst>
          </p:cNvPr>
          <p:cNvSpPr>
            <a:spLocks noGrp="1"/>
          </p:cNvSpPr>
          <p:nvPr>
            <p:ph type="body" idx="1"/>
          </p:nvPr>
        </p:nvSpPr>
        <p:spPr/>
        <p:txBody>
          <a:bodyPr/>
          <a:lstStyle/>
          <a:p>
            <a:endParaRPr lang="en-GB"/>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2" name="Title 1">
            <a:extLst>
              <a:ext uri="{FF2B5EF4-FFF2-40B4-BE49-F238E27FC236}">
                <a16:creationId xmlns:a16="http://schemas.microsoft.com/office/drawing/2014/main" id="{9C2E7528-9E1B-4BD1-8125-98F9CBADDF1C}"/>
              </a:ext>
            </a:extLst>
          </p:cNvPr>
          <p:cNvSpPr>
            <a:spLocks noGrp="1"/>
          </p:cNvSpPr>
          <p:nvPr>
            <p:ph type="title"/>
          </p:nvPr>
        </p:nvSpPr>
        <p:spPr/>
        <p:txBody>
          <a:bodyPr/>
          <a:lstStyle/>
          <a:p>
            <a:endParaRPr lang="en-GB"/>
          </a:p>
        </p:txBody>
      </p:sp>
      <p:sp>
        <p:nvSpPr>
          <p:cNvPr id="435" name="Google Shape;435;p52"/>
          <p:cNvSpPr txBox="1">
            <a:spLocks noGrp="1"/>
          </p:cNvSpPr>
          <p:nvPr>
            <p:ph type="body" idx="1"/>
          </p:nvPr>
        </p:nvSpPr>
        <p:spPr>
          <a:xfrm>
            <a:off x="0" y="0"/>
            <a:ext cx="9144000" cy="5254752"/>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lang="en-GB"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ctr" rtl="0">
              <a:lnSpc>
                <a:spcPct val="115000"/>
              </a:lnSpc>
              <a:spcBef>
                <a:spcPts val="0"/>
              </a:spcBef>
              <a:spcAft>
                <a:spcPts val="0"/>
              </a:spcAft>
              <a:buSzPts val="1800"/>
              <a:buNone/>
            </a:pPr>
            <a:r>
              <a:rPr lang="en-GB" sz="3600" dirty="0">
                <a:solidFill>
                  <a:schemeClr val="lt1"/>
                </a:solidFill>
                <a:latin typeface="Verdana" panose="020B0604030504040204" pitchFamily="34" charset="0"/>
                <a:ea typeface="Verdana" panose="020B0604030504040204" pitchFamily="34" charset="0"/>
                <a:cs typeface="Verdana" panose="020B0604030504040204" pitchFamily="34" charset="0"/>
              </a:rPr>
              <a:t>Case</a:t>
            </a:r>
            <a:endParaRP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439"/>
        <p:cNvGrpSpPr/>
        <p:nvPr/>
      </p:nvGrpSpPr>
      <p:grpSpPr>
        <a:xfrm>
          <a:off x="0" y="0"/>
          <a:ext cx="0" cy="0"/>
          <a:chOff x="0" y="0"/>
          <a:chExt cx="0" cy="0"/>
        </a:xfrm>
      </p:grpSpPr>
      <p:sp>
        <p:nvSpPr>
          <p:cNvPr id="440" name="Google Shape;440;p5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Testimonial Accenture</a:t>
            </a:r>
            <a:br>
              <a:rPr lang="en-GB" sz="2400" b="1" dirty="0">
                <a:solidFill>
                  <a:srgbClr val="004C97"/>
                </a:solidFill>
                <a:latin typeface="Verdana"/>
                <a:ea typeface="Verdana"/>
                <a:cs typeface="Verdana"/>
                <a:sym typeface="Verdana"/>
              </a:rPr>
            </a:br>
            <a:endParaRPr sz="2400" b="1" dirty="0">
              <a:solidFill>
                <a:srgbClr val="004C97"/>
              </a:solidFill>
              <a:latin typeface="Verdana"/>
              <a:ea typeface="Verdana"/>
              <a:cs typeface="Verdana"/>
              <a:sym typeface="Verdana"/>
            </a:endParaRPr>
          </a:p>
        </p:txBody>
      </p:sp>
      <p:sp>
        <p:nvSpPr>
          <p:cNvPr id="441" name="Google Shape;441;p5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943100" lvl="3" indent="-342900">
              <a:spcBef>
                <a:spcPts val="600"/>
              </a:spcBef>
            </a:pPr>
            <a:r>
              <a:rPr lang="en-GB" sz="2400" dirty="0">
                <a:solidFill>
                  <a:schemeClr val="dk1"/>
                </a:solidFill>
                <a:latin typeface="Verdana"/>
                <a:ea typeface="Verdana"/>
                <a:cs typeface="Verdana"/>
                <a:sym typeface="Verdana"/>
              </a:rPr>
              <a:t>Read the Case of Accenture</a:t>
            </a:r>
          </a:p>
          <a:p>
            <a:pPr marL="1943100" lvl="3" indent="-342900">
              <a:spcBef>
                <a:spcPts val="600"/>
              </a:spcBef>
            </a:pPr>
            <a:r>
              <a:rPr lang="en-GB" sz="2400" dirty="0">
                <a:solidFill>
                  <a:schemeClr val="dk1"/>
                </a:solidFill>
                <a:latin typeface="Verdana"/>
                <a:ea typeface="Verdana"/>
                <a:cs typeface="Verdana"/>
                <a:sym typeface="Verdana"/>
              </a:rPr>
              <a:t>What can we learn form this case?</a:t>
            </a:r>
            <a:endParaRPr sz="2400" dirty="0">
              <a:solidFill>
                <a:schemeClr val="dk1"/>
              </a:solidFill>
              <a:latin typeface="Verdana"/>
              <a:ea typeface="Verdana"/>
              <a:cs typeface="Verdana"/>
              <a:sym typeface="Verdana"/>
            </a:endParaRPr>
          </a:p>
          <a:p>
            <a:pPr marL="0" lvl="0" indent="0" rtl="0">
              <a:lnSpc>
                <a:spcPct val="115000"/>
              </a:lnSpc>
              <a:spcBef>
                <a:spcPts val="0"/>
              </a:spcBef>
              <a:spcAft>
                <a:spcPts val="1600"/>
              </a:spcAft>
              <a:buSzPts val="1800"/>
              <a:buNone/>
            </a:pPr>
            <a:endParaRPr sz="2400" dirty="0">
              <a:latin typeface="Verdana"/>
              <a:ea typeface="Verdana"/>
              <a:cs typeface="Verdana"/>
              <a:sym typeface="Verdana"/>
            </a:endParaRPr>
          </a:p>
        </p:txBody>
      </p:sp>
      <p:cxnSp>
        <p:nvCxnSpPr>
          <p:cNvPr id="442" name="Google Shape;442;p53"/>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extLst>
      <p:ext uri="{BB962C8B-B14F-4D97-AF65-F5344CB8AC3E}">
        <p14:creationId xmlns:p14="http://schemas.microsoft.com/office/powerpoint/2010/main" val="17449267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439"/>
        <p:cNvGrpSpPr/>
        <p:nvPr/>
      </p:nvGrpSpPr>
      <p:grpSpPr>
        <a:xfrm>
          <a:off x="0" y="0"/>
          <a:ext cx="0" cy="0"/>
          <a:chOff x="0" y="0"/>
          <a:chExt cx="0" cy="0"/>
        </a:xfrm>
      </p:grpSpPr>
      <p:sp>
        <p:nvSpPr>
          <p:cNvPr id="440" name="Google Shape;440;p5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Lessons learned</a:t>
            </a:r>
            <a:endParaRPr sz="2400" b="1">
              <a:solidFill>
                <a:srgbClr val="004C97"/>
              </a:solidFill>
              <a:latin typeface="Verdana"/>
              <a:ea typeface="Verdana"/>
              <a:cs typeface="Verdana"/>
              <a:sym typeface="Verdana"/>
            </a:endParaRPr>
          </a:p>
        </p:txBody>
      </p:sp>
      <p:sp>
        <p:nvSpPr>
          <p:cNvPr id="441" name="Google Shape;441;p5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Ensure sponsorship of the executives</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Assign a changemaker/project owner</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Establish a joint vision why you do this</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Develop KPI’s</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Build ambassadorship</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Build a network of sourcing partners</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Develop a business case</a:t>
            </a:r>
            <a:endParaRPr sz="1800">
              <a:latin typeface="Verdana"/>
              <a:ea typeface="Verdana"/>
              <a:cs typeface="Verdana"/>
              <a:sym typeface="Verdana"/>
            </a:endParaRPr>
          </a:p>
          <a:p>
            <a:pPr marL="1828800" lvl="3" indent="-228600" algn="just" rtl="0">
              <a:lnSpc>
                <a:spcPct val="115000"/>
              </a:lnSpc>
              <a:spcBef>
                <a:spcPts val="600"/>
              </a:spcBef>
              <a:spcAft>
                <a:spcPts val="0"/>
              </a:spcAft>
              <a:buSzPts val="1400"/>
              <a:buFont typeface="Courier New"/>
              <a:buNone/>
            </a:pPr>
            <a:endParaRPr sz="1800">
              <a:solidFill>
                <a:schemeClr val="dk1"/>
              </a:solidFill>
              <a:latin typeface="Verdana"/>
              <a:ea typeface="Verdana"/>
              <a:cs typeface="Verdana"/>
              <a:sym typeface="Verdana"/>
            </a:endParaRPr>
          </a:p>
          <a:p>
            <a:pPr marL="0" lvl="0" indent="0" algn="l" rtl="0">
              <a:lnSpc>
                <a:spcPct val="115000"/>
              </a:lnSpc>
              <a:spcBef>
                <a:spcPts val="0"/>
              </a:spcBef>
              <a:spcAft>
                <a:spcPts val="1600"/>
              </a:spcAft>
              <a:buSzPts val="1800"/>
              <a:buNone/>
            </a:pPr>
            <a:endParaRPr>
              <a:latin typeface="Verdana"/>
              <a:ea typeface="Verdana"/>
              <a:cs typeface="Verdana"/>
              <a:sym typeface="Verdana"/>
            </a:endParaRPr>
          </a:p>
        </p:txBody>
      </p:sp>
      <p:cxnSp>
        <p:nvCxnSpPr>
          <p:cNvPr id="442" name="Google Shape;442;p53"/>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GB"/>
              <a:t>Ti</a:t>
            </a:r>
            <a:endParaRPr/>
          </a:p>
        </p:txBody>
      </p:sp>
      <p:sp>
        <p:nvSpPr>
          <p:cNvPr id="63" name="Google Shape;63;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64" name="Google Shape;64;p1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65" name="Google Shape;65;p13"/>
          <p:cNvSpPr/>
          <p:nvPr/>
        </p:nvSpPr>
        <p:spPr>
          <a:xfrm>
            <a:off x="0" y="1585425"/>
            <a:ext cx="667958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err="1">
                <a:solidFill>
                  <a:schemeClr val="lt1"/>
                </a:solidFill>
                <a:latin typeface="Verdana"/>
                <a:ea typeface="Verdana"/>
                <a:cs typeface="Verdana"/>
                <a:sym typeface="Verdana"/>
              </a:rPr>
              <a:t>NiMAP</a:t>
            </a:r>
            <a:r>
              <a:rPr lang="en-GB" sz="3200" b="0" i="0" u="none" strike="noStrike" cap="none" dirty="0">
                <a:solidFill>
                  <a:schemeClr val="lt1"/>
                </a:solidFill>
                <a:latin typeface="Verdana"/>
                <a:ea typeface="Verdana"/>
                <a:cs typeface="Verdana"/>
                <a:sym typeface="Verdana"/>
              </a:rPr>
              <a:t> MODULE 3:</a:t>
            </a:r>
            <a:endParaRPr dirty="0"/>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chemeClr val="lt1"/>
                </a:solidFill>
                <a:latin typeface="Verdana"/>
                <a:ea typeface="Verdana"/>
                <a:cs typeface="Verdana"/>
                <a:sym typeface="Verdana"/>
              </a:rPr>
              <a:t>Recruitin</a:t>
            </a:r>
            <a:r>
              <a:rPr lang="en-GB" sz="3200" dirty="0">
                <a:solidFill>
                  <a:schemeClr val="lt1"/>
                </a:solidFill>
                <a:latin typeface="Verdana"/>
                <a:ea typeface="Verdana"/>
                <a:cs typeface="Verdana"/>
                <a:sym typeface="Verdana"/>
              </a:rPr>
              <a:t>g for diversity</a:t>
            </a:r>
            <a:endParaRPr sz="3200" b="0" i="0" u="none" strike="noStrike" cap="none" dirty="0">
              <a:solidFill>
                <a:schemeClr val="lt1"/>
              </a:solidFill>
              <a:latin typeface="Verdana"/>
              <a:ea typeface="Verdana"/>
              <a:cs typeface="Verdana"/>
              <a:sym typeface="Verdan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2" name="Title 1">
            <a:extLst>
              <a:ext uri="{FF2B5EF4-FFF2-40B4-BE49-F238E27FC236}">
                <a16:creationId xmlns:a16="http://schemas.microsoft.com/office/drawing/2014/main" id="{306F336D-84F1-4BAB-A589-FC571ED6632E}"/>
              </a:ext>
            </a:extLst>
          </p:cNvPr>
          <p:cNvSpPr>
            <a:spLocks noGrp="1"/>
          </p:cNvSpPr>
          <p:nvPr>
            <p:ph type="title"/>
          </p:nvPr>
        </p:nvSpPr>
        <p:spPr/>
        <p:txBody>
          <a:bodyPr/>
          <a:lstStyle/>
          <a:p>
            <a:endParaRPr lang="en-GB"/>
          </a:p>
        </p:txBody>
      </p:sp>
      <p:sp>
        <p:nvSpPr>
          <p:cNvPr id="74" name="Google Shape;74;p14"/>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150000"/>
              </a:lnSpc>
              <a:spcBef>
                <a:spcPts val="600"/>
              </a:spcBef>
              <a:spcAft>
                <a:spcPts val="0"/>
              </a:spcAft>
              <a:buSzPts val="1800"/>
              <a:buFont typeface="Verdana"/>
              <a:buAutoNum type="arabicPeriod"/>
            </a:pPr>
            <a:r>
              <a:rPr lang="en-GB" dirty="0">
                <a:solidFill>
                  <a:schemeClr val="dk1"/>
                </a:solidFill>
                <a:latin typeface="Verdana"/>
                <a:ea typeface="Verdana"/>
                <a:cs typeface="Verdana"/>
                <a:sym typeface="Verdana"/>
              </a:rPr>
              <a:t>Setting up an inclusive recruitment approach</a:t>
            </a:r>
            <a:endParaRPr dirty="0">
              <a:latin typeface="Verdana"/>
              <a:ea typeface="Verdana"/>
              <a:cs typeface="Verdana"/>
              <a:sym typeface="Verdana"/>
            </a:endParaRPr>
          </a:p>
          <a:p>
            <a:pPr marL="457200" lvl="0" indent="-342900" algn="just" rtl="0">
              <a:lnSpc>
                <a:spcPct val="150000"/>
              </a:lnSpc>
              <a:spcBef>
                <a:spcPts val="600"/>
              </a:spcBef>
              <a:spcAft>
                <a:spcPts val="0"/>
              </a:spcAft>
              <a:buSzPts val="1800"/>
              <a:buFont typeface="Verdana"/>
              <a:buAutoNum type="arabicPeriod"/>
            </a:pPr>
            <a:r>
              <a:rPr lang="en-GB" dirty="0">
                <a:solidFill>
                  <a:schemeClr val="dk1"/>
                </a:solidFill>
                <a:latin typeface="Verdana"/>
                <a:ea typeface="Verdana"/>
                <a:cs typeface="Verdana"/>
                <a:sym typeface="Verdana"/>
              </a:rPr>
              <a:t>Diversity recruitment: start with your employer brand</a:t>
            </a:r>
            <a:endParaRPr dirty="0">
              <a:latin typeface="Verdana"/>
              <a:ea typeface="Verdana"/>
              <a:cs typeface="Verdana"/>
              <a:sym typeface="Verdana"/>
            </a:endParaRPr>
          </a:p>
          <a:p>
            <a:pPr marL="457200" lvl="0" indent="-342900" algn="just" rtl="0">
              <a:lnSpc>
                <a:spcPct val="150000"/>
              </a:lnSpc>
              <a:spcBef>
                <a:spcPts val="600"/>
              </a:spcBef>
              <a:spcAft>
                <a:spcPts val="0"/>
              </a:spcAft>
              <a:buSzPts val="1800"/>
              <a:buFont typeface="Verdana"/>
              <a:buAutoNum type="arabicPeriod"/>
            </a:pPr>
            <a:r>
              <a:rPr lang="en-GB" dirty="0">
                <a:solidFill>
                  <a:schemeClr val="dk1"/>
                </a:solidFill>
                <a:latin typeface="Verdana"/>
                <a:ea typeface="Verdana"/>
                <a:cs typeface="Verdana"/>
                <a:sym typeface="Verdana"/>
              </a:rPr>
              <a:t>Sourcing diverse talent</a:t>
            </a:r>
          </a:p>
          <a:p>
            <a:pPr marL="457200" lvl="0" indent="-342900" algn="just" rtl="0">
              <a:lnSpc>
                <a:spcPct val="150000"/>
              </a:lnSpc>
              <a:spcBef>
                <a:spcPts val="600"/>
              </a:spcBef>
              <a:spcAft>
                <a:spcPts val="0"/>
              </a:spcAft>
              <a:buSzPts val="1800"/>
              <a:buFont typeface="Verdana"/>
              <a:buAutoNum type="arabicPeriod"/>
            </a:pPr>
            <a:r>
              <a:rPr lang="en-GB" dirty="0">
                <a:solidFill>
                  <a:schemeClr val="dk1"/>
                </a:solidFill>
                <a:latin typeface="Verdana"/>
                <a:ea typeface="Verdana"/>
                <a:cs typeface="Verdana"/>
                <a:sym typeface="Verdana"/>
              </a:rPr>
              <a:t>Towards an inclusive recruitment process</a:t>
            </a:r>
          </a:p>
          <a:p>
            <a:pPr marL="457200" lvl="0" indent="-342900" algn="just" rtl="0">
              <a:lnSpc>
                <a:spcPct val="150000"/>
              </a:lnSpc>
              <a:spcBef>
                <a:spcPts val="600"/>
              </a:spcBef>
              <a:spcAft>
                <a:spcPts val="0"/>
              </a:spcAft>
              <a:buSzPts val="1800"/>
              <a:buFont typeface="Verdana"/>
              <a:buAutoNum type="arabicPeriod"/>
            </a:pPr>
            <a:r>
              <a:rPr lang="en-GB" dirty="0">
                <a:solidFill>
                  <a:schemeClr val="dk1"/>
                </a:solidFill>
                <a:latin typeface="Verdana"/>
                <a:ea typeface="Verdana"/>
                <a:cs typeface="Verdana"/>
                <a:sym typeface="Verdana"/>
              </a:rPr>
              <a:t>Values are key</a:t>
            </a:r>
            <a:endParaRPr dirty="0">
              <a:latin typeface="Verdana"/>
              <a:ea typeface="Verdana"/>
              <a:cs typeface="Verdana"/>
              <a:sym typeface="Verdana"/>
            </a:endParaRPr>
          </a:p>
        </p:txBody>
      </p:sp>
      <p:cxnSp>
        <p:nvCxnSpPr>
          <p:cNvPr id="75" name="Google Shape;75;p1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80" name="Google Shape;80;p14"/>
          <p:cNvSpPr/>
          <p:nvPr/>
        </p:nvSpPr>
        <p:spPr>
          <a:xfrm>
            <a:off x="311700" y="257050"/>
            <a:ext cx="4790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400" b="1" i="0" u="none" strike="noStrike" cap="none" dirty="0">
                <a:solidFill>
                  <a:srgbClr val="004C97"/>
                </a:solidFill>
                <a:latin typeface="Verdana"/>
                <a:ea typeface="Verdana"/>
                <a:cs typeface="Verdana"/>
                <a:sym typeface="Verdana"/>
              </a:rPr>
              <a:t>Table of contents</a:t>
            </a:r>
            <a:endParaRPr sz="24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BS_PaletteBlue">
    <a:dk1>
      <a:srgbClr val="4B4B4B"/>
    </a:dk1>
    <a:lt1>
      <a:sysClr val="window" lastClr="FFFFFF"/>
    </a:lt1>
    <a:dk2>
      <a:srgbClr val="00A3AD"/>
    </a:dk2>
    <a:lt2>
      <a:srgbClr val="FFFFFF"/>
    </a:lt2>
    <a:accent1>
      <a:srgbClr val="004C97"/>
    </a:accent1>
    <a:accent2>
      <a:srgbClr val="00A3E0"/>
    </a:accent2>
    <a:accent3>
      <a:srgbClr val="009A44"/>
    </a:accent3>
    <a:accent4>
      <a:srgbClr val="C4D600"/>
    </a:accent4>
    <a:accent5>
      <a:srgbClr val="E31C79"/>
    </a:accent5>
    <a:accent6>
      <a:srgbClr val="FF6A13"/>
    </a:accent6>
    <a:hlink>
      <a:srgbClr val="9D2235"/>
    </a:hlink>
    <a:folHlink>
      <a:srgbClr val="2A2867"/>
    </a:folHlink>
  </a:clrScheme>
  <a:fontScheme name="VBS_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1153</TotalTime>
  <Words>28523</Words>
  <Application>Microsoft Office PowerPoint</Application>
  <PresentationFormat>On-screen Show (16:9)</PresentationFormat>
  <Paragraphs>1990</Paragraphs>
  <Slides>249</Slides>
  <Notes>243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249</vt:i4>
      </vt:variant>
    </vt:vector>
  </HeadingPairs>
  <TitlesOfParts>
    <vt:vector size="256" baseType="lpstr">
      <vt:lpstr>Arial</vt:lpstr>
      <vt:lpstr>Verdana</vt:lpstr>
      <vt:lpstr>Courier New</vt:lpstr>
      <vt:lpstr>Calibri</vt:lpstr>
      <vt:lpstr>Montserrat</vt:lpstr>
      <vt:lpstr>Roboto</vt:lpstr>
      <vt:lpstr>Simple Light</vt:lpstr>
      <vt:lpstr>Ti</vt:lpstr>
      <vt:lpstr>PowerPoint Presentation</vt:lpstr>
      <vt:lpstr>Four modules</vt:lpstr>
      <vt:lpstr>Ti</vt:lpstr>
      <vt:lpstr>Table of contents</vt:lpstr>
      <vt:lpstr>Tour de table</vt:lpstr>
      <vt:lpstr>PowerPoint Presentation</vt:lpstr>
      <vt:lpstr>Superdiversity: a demographic reality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for newcomers</vt:lpstr>
      <vt:lpstr>PowerPoint Presentation</vt:lpstr>
      <vt:lpstr>PowerPoint Presentation</vt:lpstr>
      <vt:lpstr>A second paradox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vt:lpstr>
      <vt:lpstr>PowerPoint Presentation</vt:lpstr>
      <vt:lpstr>PowerPoint Presentation</vt:lpstr>
      <vt:lpstr>PowerPoint Presentation</vt:lpstr>
      <vt:lpstr>C-level commitment</vt:lpstr>
      <vt:lpstr>Get on board</vt:lpstr>
      <vt:lpstr>Stakeholder management</vt:lpstr>
      <vt:lpstr>Stakeholder grid</vt:lpstr>
      <vt:lpstr>Stakeholder grid</vt:lpstr>
      <vt:lpstr>Stakeholder grid</vt:lpstr>
      <vt:lpstr>Alignment with business strategy</vt:lpstr>
      <vt:lpstr>Inclusive culture</vt:lpstr>
      <vt:lpstr>Critical mass</vt:lpstr>
      <vt:lpstr>A well-managed process</vt:lpstr>
      <vt:lpstr>A well-managed process</vt:lpstr>
      <vt:lpstr>A well-managed process</vt:lpstr>
      <vt:lpstr>PowerPoint Presentation</vt:lpstr>
      <vt:lpstr>Toward an inclusive company culture</vt:lpstr>
      <vt:lpstr>A high impact inclusion &amp; diversity strategy</vt:lpstr>
      <vt:lpstr>How inclusive is your organisation?</vt:lpstr>
      <vt:lpstr>From mono to intercultural mindset</vt:lpstr>
      <vt:lpstr>Inclusive leadership: the 6c’s</vt:lpstr>
      <vt:lpstr>Inclusive leadership: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bias?</vt:lpstr>
      <vt:lpstr>PowerPoint Presentation</vt:lpstr>
      <vt:lpstr>PowerPoint Presentation</vt:lpstr>
      <vt:lpstr>PowerPoint Presentation</vt:lpstr>
      <vt:lpstr>What is unconscious bias </vt:lpstr>
      <vt:lpstr>PowerPoint Presentation</vt:lpstr>
      <vt:lpstr>PowerPoint Presentation</vt:lpstr>
      <vt:lpstr>PowerPoint Presentation</vt:lpstr>
      <vt:lpstr>Where to spot bias</vt:lpstr>
      <vt:lpstr>PowerPoint Presentation</vt:lpstr>
      <vt:lpstr>PowerPoint Presentation</vt:lpstr>
      <vt:lpstr>Strategies to disrupt bias</vt:lpstr>
      <vt:lpstr>PowerPoint Presentation</vt:lpstr>
      <vt:lpstr>PowerPoint Presentation</vt:lpstr>
      <vt:lpstr>Testimonial Accenture </vt:lpstr>
      <vt:lpstr>Lessons learned</vt:lpstr>
      <vt:lpstr>Ti</vt:lpstr>
      <vt:lpstr>PowerPoint Presentation</vt:lpstr>
      <vt:lpstr>PowerPoint Presentation</vt:lpstr>
      <vt:lpstr>Steps to increase diversity through recruitment</vt:lpstr>
      <vt:lpstr>PowerPoint Presentation</vt:lpstr>
      <vt:lpstr>Start with your employer brand</vt:lpstr>
      <vt:lpstr>Start with your employer brand</vt:lpstr>
      <vt:lpstr>Show your company is committed to diversity</vt:lpstr>
      <vt:lpstr>Show your company is committed to diversity</vt:lpstr>
      <vt:lpstr>Employer branding case</vt:lpstr>
      <vt:lpstr>Employer branding case</vt:lpstr>
      <vt:lpstr>Employer branding case</vt:lpstr>
      <vt:lpstr>PowerPoint Presentation</vt:lpstr>
      <vt:lpstr>Sourcing diverse talent</vt:lpstr>
      <vt:lpstr>Sourcing diverse talent</vt:lpstr>
      <vt:lpstr>Targeted campaigns</vt:lpstr>
      <vt:lpstr>Niche channels</vt:lpstr>
      <vt:lpstr>Niche channels</vt:lpstr>
      <vt:lpstr>Local diversity channels</vt:lpstr>
      <vt:lpstr>Referrals by your employees</vt:lpstr>
      <vt:lpstr>International recruitment</vt:lpstr>
      <vt:lpstr>PowerPoint Presentation</vt:lpstr>
      <vt:lpstr>Bias in recruitment</vt:lpstr>
      <vt:lpstr>Common biases in recruitment</vt:lpstr>
      <vt:lpstr>PowerPoint Presentation</vt:lpstr>
      <vt:lpstr>Strategies to disrupt bias in recruitment</vt:lpstr>
      <vt:lpstr>A diverse hiring team</vt:lpstr>
      <vt:lpstr>Inclusive job descriptions</vt:lpstr>
      <vt:lpstr>Inclusive job descriptions</vt:lpstr>
      <vt:lpstr>CV screening</vt:lpstr>
      <vt:lpstr>PowerPoint Presentation</vt:lpstr>
      <vt:lpstr>PowerPoint Presentation</vt:lpstr>
      <vt:lpstr>PowerPoint Presentation</vt:lpstr>
      <vt:lpstr>PowerPoint Presentation</vt:lpstr>
      <vt:lpstr>Blind CV screening</vt:lpstr>
      <vt:lpstr>Blind CV screening</vt:lpstr>
      <vt:lpstr>Assessments</vt:lpstr>
      <vt:lpstr>Assessments</vt:lpstr>
      <vt:lpstr>Assessments</vt:lpstr>
      <vt:lpstr>Assessments</vt:lpstr>
      <vt:lpstr>A structured interview process</vt:lpstr>
      <vt:lpstr>A structured interview process</vt:lpstr>
      <vt:lpstr>Does technology help?</vt:lpstr>
      <vt:lpstr>Evaluate your recruitment processes</vt:lpstr>
      <vt:lpstr>PowerPoint Presentation</vt:lpstr>
      <vt:lpstr>PowerPoint Presentation</vt:lpstr>
      <vt:lpstr>Values are key</vt:lpstr>
      <vt:lpstr>Values are key</vt:lpstr>
      <vt:lpstr>How to identify a candidate’s personal values</vt:lpstr>
      <vt:lpstr>Example value-based interview question</vt:lpstr>
      <vt:lpstr>Values in action</vt:lpstr>
      <vt:lpstr>Screen for necessary behaviours</vt:lpstr>
      <vt:lpstr>Screen for necessary behaviours</vt:lpstr>
      <vt:lpstr>PowerPoint Presentation</vt:lpstr>
      <vt:lpstr>Testimonial City of Ghent and Public Center for Social Welfare Ghent</vt:lpstr>
      <vt:lpstr>Ti</vt:lpstr>
      <vt:lpstr>PowerPoint Presentation</vt:lpstr>
      <vt:lpstr>PowerPoint Presentation</vt:lpstr>
      <vt:lpstr>PowerPoint Presentation</vt:lpstr>
      <vt:lpstr>Creating a clear team context</vt:lpstr>
      <vt:lpstr>PowerPoint Presentation</vt:lpstr>
      <vt:lpstr>How to build a strong code of conduct</vt:lpstr>
      <vt:lpstr>Code of conduct: example JNJ</vt:lpstr>
      <vt:lpstr>Code of conduct</vt:lpstr>
      <vt:lpstr>Community building</vt:lpstr>
      <vt:lpstr>PowerPoint Presentation</vt:lpstr>
      <vt:lpstr>Effective communication</vt:lpstr>
      <vt:lpstr>Joint language</vt:lpstr>
      <vt:lpstr>The case of Ghada</vt:lpstr>
      <vt:lpstr>The case of Ghada </vt:lpstr>
      <vt:lpstr>Cross-cultural awareness and communication</vt:lpstr>
      <vt:lpstr>Hofstede’s model of national culture</vt:lpstr>
      <vt:lpstr>Hofstede’s model of national culture</vt:lpstr>
      <vt:lpstr>Trompenaars’ 7D model</vt:lpstr>
      <vt:lpstr>Lewis’ cultural types model</vt:lpstr>
      <vt:lpstr>Do’s and don’ts</vt:lpstr>
      <vt:lpstr>Exercise: do’s and don’ts</vt:lpstr>
      <vt:lpstr>Feedback culture</vt:lpstr>
      <vt:lpstr>Situation-Behavior-Impact Model (SBI)</vt:lpstr>
      <vt:lpstr>Non-violent communication</vt:lpstr>
      <vt:lpstr>Feedback culture</vt:lpstr>
      <vt:lpstr>Flawless feedback</vt:lpstr>
      <vt:lpstr>PowerPoint Presentation</vt:lpstr>
      <vt:lpstr>Effective formal training</vt:lpstr>
      <vt:lpstr>Most important competencies</vt:lpstr>
      <vt:lpstr>Exercise: I am, but I am not</vt:lpstr>
      <vt:lpstr>PowerPoint Presentation</vt:lpstr>
      <vt:lpstr>PowerPoint Presentation</vt:lpstr>
      <vt:lpstr>Why is onboarding important?</vt:lpstr>
      <vt:lpstr>Why is onboarding important?</vt:lpstr>
      <vt:lpstr>It even starts before day 1</vt:lpstr>
      <vt:lpstr>Do not assume newcomers already know…</vt:lpstr>
      <vt:lpstr>Most important onboarding elements</vt:lpstr>
      <vt:lpstr>Learning on the job</vt:lpstr>
      <vt:lpstr>PowerPoint Presentation</vt:lpstr>
      <vt:lpstr>Extra attention for relocated talent</vt:lpstr>
      <vt:lpstr>PowerPoint Presentation</vt:lpstr>
      <vt:lpstr>Belgium: a country of many languages</vt:lpstr>
      <vt:lpstr>External language training</vt:lpstr>
      <vt:lpstr>External language training</vt:lpstr>
      <vt:lpstr>Language training on the workfloor</vt:lpstr>
      <vt:lpstr>PowerPoint Presentation</vt:lpstr>
      <vt:lpstr>Mentoring</vt:lpstr>
      <vt:lpstr>Effect on bias</vt:lpstr>
      <vt:lpstr>Why investing in diverse mentoring programmes?</vt:lpstr>
      <vt:lpstr>Matching mentor and mentee</vt:lpstr>
      <vt:lpstr>Mentorship for diverse job seekers</vt:lpstr>
      <vt:lpstr>Mentorship for diverse job seekers</vt:lpstr>
      <vt:lpstr>For more exercises on module 4: check our exercise leaflets!</vt:lpstr>
      <vt:lpstr>Ti</vt:lpstr>
      <vt:lpstr>Ti</vt:lpstr>
      <vt:lpstr>Party time</vt:lpstr>
      <vt:lpstr>Ti</vt:lpstr>
      <vt:lpstr>Complicated art</vt:lpstr>
      <vt:lpstr>Ti</vt:lpstr>
      <vt:lpstr>Take it or leave it</vt:lpstr>
      <vt:lpstr>Ti</vt:lpstr>
      <vt:lpstr>Happy new year</vt:lpstr>
      <vt:lpstr>Ti</vt:lpstr>
      <vt:lpstr>HO HO HO</vt:lpstr>
      <vt:lpstr>Ti</vt:lpstr>
      <vt:lpstr>Compris?</vt:lpstr>
      <vt:lpstr>Ti</vt:lpstr>
      <vt:lpstr>A trip to Saudi Arabia</vt:lpstr>
      <vt:lpstr>Ti</vt:lpstr>
      <vt:lpstr>Ora et labora</vt:lpstr>
      <vt:lpstr>Ti</vt:lpstr>
      <vt:lpstr>Say hi</vt:lpstr>
      <vt:lpstr>Ti</vt:lpstr>
      <vt:lpstr>Language game</vt:lpstr>
      <vt:lpstr>Ti</vt:lpstr>
      <vt:lpstr>Hugs and kisses</vt:lpstr>
      <vt:lpstr>Ti</vt:lpstr>
      <vt:lpstr>Lunch time</vt:lpstr>
      <vt:lpstr>Ti</vt:lpstr>
      <vt:lpstr>What she says</vt:lpstr>
      <vt:lpstr>Ti</vt:lpstr>
      <vt:lpstr>The social event</vt:lpstr>
      <vt:lpstr>Ti</vt:lpstr>
      <vt:lpstr>The headscarf</vt:lpstr>
      <vt:lpstr>Ti</vt:lpstr>
      <vt:lpstr>The social talk</vt:lpstr>
      <vt:lpstr>Ti</vt:lpstr>
      <vt:lpstr>Shake shake shake</vt:lpstr>
      <vt:lpstr>Ti</vt:lpstr>
      <vt:lpstr>Weekend work</vt:lpstr>
      <vt:lpstr>Ti</vt:lpstr>
      <vt:lpstr>Ramadan</vt:lpstr>
      <vt:lpstr>Ti</vt:lpstr>
      <vt:lpstr>Tense atmosphere</vt:lpstr>
      <vt:lpstr>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c:title>
  <dc:creator>Emmy Defever</dc:creator>
  <cp:lastModifiedBy>Jessica Henry</cp:lastModifiedBy>
  <cp:revision>98</cp:revision>
  <dcterms:modified xsi:type="dcterms:W3CDTF">2022-12-05T18:06:38Z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4323056</vt:lpwstr>
  </property>
  <property fmtid="{D5CDD505-2E9C-101B-9397-08002B2CF9AE}" pid="3" name="NXPowerLiteSettings">
    <vt:lpwstr>C7000400038000</vt:lpwstr>
  </property>
  <property fmtid="{D5CDD505-2E9C-101B-9397-08002B2CF9AE}" pid="4" name="NXPowerLiteVersion">
    <vt:lpwstr>S8.2.2</vt:lpwstr>
  </property>
</Properties>
</file>